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2" r:id="rId1"/>
    <p:sldMasterId id="2147483733" r:id="rId2"/>
    <p:sldMasterId id="2147483735" r:id="rId3"/>
    <p:sldMasterId id="2147483736" r:id="rId4"/>
    <p:sldMasterId id="2147483738" r:id="rId5"/>
  </p:sldMasterIdLst>
  <p:notesMasterIdLst>
    <p:notesMasterId r:id="rId76"/>
  </p:notesMasterIdLst>
  <p:sldIdLst>
    <p:sldId id="578" r:id="rId6"/>
    <p:sldId id="579" r:id="rId7"/>
    <p:sldId id="580" r:id="rId8"/>
    <p:sldId id="581" r:id="rId9"/>
    <p:sldId id="582" r:id="rId10"/>
    <p:sldId id="583" r:id="rId11"/>
    <p:sldId id="584" r:id="rId12"/>
    <p:sldId id="585" r:id="rId13"/>
    <p:sldId id="586" r:id="rId14"/>
    <p:sldId id="587" r:id="rId15"/>
    <p:sldId id="588" r:id="rId16"/>
    <p:sldId id="589" r:id="rId17"/>
    <p:sldId id="590" r:id="rId18"/>
    <p:sldId id="591" r:id="rId19"/>
    <p:sldId id="592" r:id="rId20"/>
    <p:sldId id="593" r:id="rId21"/>
    <p:sldId id="594" r:id="rId22"/>
    <p:sldId id="595" r:id="rId23"/>
    <p:sldId id="596" r:id="rId24"/>
    <p:sldId id="597" r:id="rId25"/>
    <p:sldId id="598" r:id="rId26"/>
    <p:sldId id="599" r:id="rId27"/>
    <p:sldId id="600" r:id="rId28"/>
    <p:sldId id="601" r:id="rId29"/>
    <p:sldId id="602" r:id="rId30"/>
    <p:sldId id="603" r:id="rId31"/>
    <p:sldId id="604" r:id="rId32"/>
    <p:sldId id="605" r:id="rId33"/>
    <p:sldId id="606" r:id="rId34"/>
    <p:sldId id="607" r:id="rId35"/>
    <p:sldId id="608" r:id="rId36"/>
    <p:sldId id="609" r:id="rId37"/>
    <p:sldId id="610" r:id="rId38"/>
    <p:sldId id="611" r:id="rId39"/>
    <p:sldId id="612" r:id="rId40"/>
    <p:sldId id="613" r:id="rId41"/>
    <p:sldId id="614" r:id="rId42"/>
    <p:sldId id="615" r:id="rId43"/>
    <p:sldId id="616" r:id="rId44"/>
    <p:sldId id="617" r:id="rId45"/>
    <p:sldId id="618" r:id="rId46"/>
    <p:sldId id="619" r:id="rId47"/>
    <p:sldId id="620" r:id="rId48"/>
    <p:sldId id="621" r:id="rId49"/>
    <p:sldId id="622" r:id="rId50"/>
    <p:sldId id="623" r:id="rId51"/>
    <p:sldId id="624" r:id="rId52"/>
    <p:sldId id="625" r:id="rId53"/>
    <p:sldId id="626" r:id="rId54"/>
    <p:sldId id="627" r:id="rId55"/>
    <p:sldId id="628" r:id="rId56"/>
    <p:sldId id="629" r:id="rId57"/>
    <p:sldId id="630" r:id="rId58"/>
    <p:sldId id="631" r:id="rId59"/>
    <p:sldId id="632" r:id="rId60"/>
    <p:sldId id="633" r:id="rId61"/>
    <p:sldId id="634" r:id="rId62"/>
    <p:sldId id="635" r:id="rId63"/>
    <p:sldId id="636" r:id="rId64"/>
    <p:sldId id="637" r:id="rId65"/>
    <p:sldId id="638" r:id="rId66"/>
    <p:sldId id="639" r:id="rId67"/>
    <p:sldId id="640" r:id="rId68"/>
    <p:sldId id="641" r:id="rId69"/>
    <p:sldId id="642" r:id="rId70"/>
    <p:sldId id="643" r:id="rId71"/>
    <p:sldId id="644" r:id="rId72"/>
    <p:sldId id="645" r:id="rId73"/>
    <p:sldId id="646" r:id="rId74"/>
    <p:sldId id="647" r:id="rId75"/>
  </p:sldIdLst>
  <p:sldSz cx="9144000" cy="6858000" type="screen4x3"/>
  <p:notesSz cx="6858000" cy="9296400"/>
  <p:embeddedFontLst>
    <p:embeddedFont>
      <p:font typeface="Calibri" panose="020F0502020204030204" pitchFamily="34" charset="0"/>
      <p:regular r:id="rId77"/>
      <p:bold r:id="rId78"/>
      <p:italic r:id="rId79"/>
      <p:boldItalic r:id="rId80"/>
    </p:embeddedFont>
    <p:embeddedFont>
      <p:font typeface="Georgia" panose="02040502050405020303" pitchFamily="18" charset="0"/>
      <p:regular r:id="rId81"/>
      <p:bold r:id="rId82"/>
      <p:italic r:id="rId83"/>
    </p:embeddedFont>
    <p:embeddedFont>
      <p:font typeface="Google Sans" panose="020B0503030502040204" pitchFamily="34" charset="0"/>
      <p:regular r:id="rId84"/>
      <p:bold r:id="rId85"/>
      <p:italic r:id="rId86"/>
      <p:boldItalic r:id="rId87"/>
    </p:embeddedFont>
    <p:embeddedFont>
      <p:font typeface="Noto Sans Symbols" panose="020B0502040504020204" pitchFamily="34" charset="0"/>
      <p:regular r:id="rId88"/>
      <p:bold r:id="rId89"/>
    </p:embeddedFont>
    <p:embeddedFont>
      <p:font typeface="Nunito" pitchFamily="2" charset="77"/>
      <p:regular r:id="rId90"/>
      <p:bold r:id="rId91"/>
      <p:italic r:id="rId92"/>
      <p:boldItalic r:id="rId93"/>
    </p:embeddedFont>
    <p:embeddedFont>
      <p:font typeface="Open Sans" panose="020B0606030504020204" pitchFamily="34" charset="0"/>
      <p:regular r:id="rId94"/>
      <p:bold r:id="rId95"/>
      <p:italic r:id="rId96"/>
      <p:boldItalic r:id="rId97"/>
    </p:embeddedFont>
    <p:embeddedFont>
      <p:font typeface="Roboto" panose="02000000000000000000" pitchFamily="2" charset="0"/>
      <p:regular r:id="rId98"/>
      <p:bold r:id="rId99"/>
      <p:italic r:id="rId100"/>
      <p:boldItalic r:id="rId101"/>
    </p:embeddedFont>
    <p:embeddedFont>
      <p:font typeface="Verdana" panose="020B0604030504040204" pitchFamily="34" charset="0"/>
      <p:regular r:id="rId102"/>
      <p:bold r:id="rId103"/>
      <p:italic r:id="rId104"/>
      <p:boldItalic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F8074E-E03C-43DC-A072-8642C1795F54}">
  <a:tblStyle styleId="{DCF8074E-E03C-43DC-A072-8642C1795F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42"/>
  </p:normalViewPr>
  <p:slideViewPr>
    <p:cSldViewPr snapToGrid="0" snapToObjects="1">
      <p:cViewPr varScale="1">
        <p:scale>
          <a:sx n="166" d="100"/>
          <a:sy n="166" d="100"/>
        </p:scale>
        <p:origin x="6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11.xml"/><Relationship Id="rId107" Type="http://schemas.openxmlformats.org/officeDocument/2006/relationships/viewProps" Target="view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font" Target="fonts/font3.fntdata"/><Relationship Id="rId102" Type="http://schemas.openxmlformats.org/officeDocument/2006/relationships/font" Target="fonts/font26.fntdata"/><Relationship Id="rId5" Type="http://schemas.openxmlformats.org/officeDocument/2006/relationships/slideMaster" Target="slideMasters/slideMaster5.xml"/><Relationship Id="rId90" Type="http://schemas.openxmlformats.org/officeDocument/2006/relationships/font" Target="fonts/font14.fntdata"/><Relationship Id="rId95" Type="http://schemas.openxmlformats.org/officeDocument/2006/relationships/font" Target="fonts/font19.fntdata"/><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font" Target="fonts/font4.fntdata"/><Relationship Id="rId85" Type="http://schemas.openxmlformats.org/officeDocument/2006/relationships/font" Target="fonts/font9.fntdata"/><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font" Target="fonts/font27.fntdata"/><Relationship Id="rId108"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font" Target="fonts/font15.fntdata"/><Relationship Id="rId96"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font" Target="fonts/font18.fntdata"/><Relationship Id="rId99" Type="http://schemas.openxmlformats.org/officeDocument/2006/relationships/font" Target="fonts/font23.fntdata"/><Relationship Id="rId101" Type="http://schemas.openxmlformats.org/officeDocument/2006/relationships/font" Target="fonts/font25.fnt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ableStyles" Target="tableStyle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97" Type="http://schemas.openxmlformats.org/officeDocument/2006/relationships/font" Target="fonts/font21.fntdata"/><Relationship Id="rId104" Type="http://schemas.openxmlformats.org/officeDocument/2006/relationships/font" Target="fonts/font28.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6.fntdata"/><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1.fntdata"/><Relationship Id="rId61" Type="http://schemas.openxmlformats.org/officeDocument/2006/relationships/slide" Target="slides/slide56.xml"/><Relationship Id="rId82" Type="http://schemas.openxmlformats.org/officeDocument/2006/relationships/font" Target="fonts/font6.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1.fntdata"/><Relationship Id="rId100" Type="http://schemas.openxmlformats.org/officeDocument/2006/relationships/font" Target="fonts/font24.fntdata"/><Relationship Id="rId105" Type="http://schemas.openxmlformats.org/officeDocument/2006/relationships/font" Target="fonts/font29.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font" Target="fonts/font17.fntdata"/><Relationship Id="rId98" Type="http://schemas.openxmlformats.org/officeDocument/2006/relationships/font" Target="fonts/font22.fntdata"/><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font" Target="fonts/font7.fntdata"/><Relationship Id="rId8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33520" y="764280"/>
            <a:ext cx="6704640" cy="37713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77240" y="4777560"/>
            <a:ext cx="6217560" cy="45259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372840" cy="50256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399200" y="0"/>
            <a:ext cx="3372840" cy="50256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555480"/>
            <a:ext cx="3372840" cy="50256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399200" y="9555480"/>
            <a:ext cx="3372840" cy="50256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1400" b="0" i="0" u="none" strike="noStrike" cap="none">
                <a:latin typeface="Times New Roman"/>
                <a:ea typeface="Times New Roman"/>
                <a:cs typeface="Times New Roman"/>
                <a:sym typeface="Times New Roman"/>
              </a:rPr>
              <a:t>‹#›</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sans.org/security-awareness-training/blog/security-awareness-metric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drive.google.com/file/d/1U6QX60nZoHlTKRbjY0UQfq4rsGE-KGDA/view?usp=sharing"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5"/>
        <p:cNvGrpSpPr/>
        <p:nvPr/>
      </p:nvGrpSpPr>
      <p:grpSpPr>
        <a:xfrm>
          <a:off x="0" y="0"/>
          <a:ext cx="0" cy="0"/>
          <a:chOff x="0" y="0"/>
          <a:chExt cx="0" cy="0"/>
        </a:xfrm>
      </p:grpSpPr>
      <p:sp>
        <p:nvSpPr>
          <p:cNvPr id="3636" name="Google Shape;3636;gd104d26b95_0_23:notes"/>
          <p:cNvSpPr>
            <a:spLocks noGrp="1" noRot="1" noChangeAspect="1"/>
          </p:cNvSpPr>
          <p:nvPr>
            <p:ph type="sldImg" idx="2"/>
          </p:nvPr>
        </p:nvSpPr>
        <p:spPr>
          <a:xfrm>
            <a:off x="1339850" y="1162050"/>
            <a:ext cx="4179888"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7" name="Google Shape;3637;gd104d26b95_0_23:notes"/>
          <p:cNvSpPr txBox="1">
            <a:spLocks noGrp="1"/>
          </p:cNvSpPr>
          <p:nvPr>
            <p:ph type="body" idx="1"/>
          </p:nvPr>
        </p:nvSpPr>
        <p:spPr>
          <a:xfrm>
            <a:off x="685800" y="4473892"/>
            <a:ext cx="5486400" cy="3660600"/>
          </a:xfrm>
          <a:prstGeom prst="rect">
            <a:avLst/>
          </a:prstGeom>
          <a:noFill/>
          <a:ln>
            <a:noFill/>
          </a:ln>
        </p:spPr>
        <p:txBody>
          <a:bodyPr spcFirstLastPara="1" wrap="square" lIns="91600" tIns="45800" rIns="91600" bIns="45800" anchor="t" anchorCtr="0">
            <a:noAutofit/>
          </a:bodyPr>
          <a:lstStyle/>
          <a:p>
            <a:pPr marL="0" lvl="0" indent="0" algn="l" rtl="0">
              <a:spcBef>
                <a:spcPts val="0"/>
              </a:spcBef>
              <a:spcAft>
                <a:spcPts val="0"/>
              </a:spcAft>
              <a:buNone/>
            </a:pPr>
            <a:r>
              <a:rPr lang="en-US" sz="1300"/>
              <a:t>Include a Title Slide </a:t>
            </a:r>
            <a:endParaRPr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2"/>
        <p:cNvGrpSpPr/>
        <p:nvPr/>
      </p:nvGrpSpPr>
      <p:grpSpPr>
        <a:xfrm>
          <a:off x="0" y="0"/>
          <a:ext cx="0" cy="0"/>
          <a:chOff x="0" y="0"/>
          <a:chExt cx="0" cy="0"/>
        </a:xfrm>
      </p:grpSpPr>
      <p:sp>
        <p:nvSpPr>
          <p:cNvPr id="3693" name="Google Shape;3693;p118: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94" name="Google Shape;3694;p11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8"/>
        <p:cNvGrpSpPr/>
        <p:nvPr/>
      </p:nvGrpSpPr>
      <p:grpSpPr>
        <a:xfrm>
          <a:off x="0" y="0"/>
          <a:ext cx="0" cy="0"/>
          <a:chOff x="0" y="0"/>
          <a:chExt cx="0" cy="0"/>
        </a:xfrm>
      </p:grpSpPr>
      <p:sp>
        <p:nvSpPr>
          <p:cNvPr id="3699" name="Google Shape;3699;p119: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00" name="Google Shape;3700;p11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4"/>
        <p:cNvGrpSpPr/>
        <p:nvPr/>
      </p:nvGrpSpPr>
      <p:grpSpPr>
        <a:xfrm>
          <a:off x="0" y="0"/>
          <a:ext cx="0" cy="0"/>
          <a:chOff x="0" y="0"/>
          <a:chExt cx="0" cy="0"/>
        </a:xfrm>
      </p:grpSpPr>
      <p:sp>
        <p:nvSpPr>
          <p:cNvPr id="3705" name="Google Shape;3705;gb19a6d9e09_0_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6" name="Google Shape;3706;gb19a6d9e09_0_9: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07" name="Google Shape;3707;gb19a6d9e09_0_9: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0"/>
        <p:cNvGrpSpPr/>
        <p:nvPr/>
      </p:nvGrpSpPr>
      <p:grpSpPr>
        <a:xfrm>
          <a:off x="0" y="0"/>
          <a:ext cx="0" cy="0"/>
          <a:chOff x="0" y="0"/>
          <a:chExt cx="0" cy="0"/>
        </a:xfrm>
      </p:grpSpPr>
      <p:sp>
        <p:nvSpPr>
          <p:cNvPr id="3711" name="Google Shape;3711;gc773491540_0_4: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2" name="Google Shape;3712;gc773491540_0_4: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13" name="Google Shape;3713;gc773491540_0_4: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9"/>
        <p:cNvGrpSpPr/>
        <p:nvPr/>
      </p:nvGrpSpPr>
      <p:grpSpPr>
        <a:xfrm>
          <a:off x="0" y="0"/>
          <a:ext cx="0" cy="0"/>
          <a:chOff x="0" y="0"/>
          <a:chExt cx="0" cy="0"/>
        </a:xfrm>
      </p:grpSpPr>
      <p:sp>
        <p:nvSpPr>
          <p:cNvPr id="3720" name="Google Shape;3720;gc773491540_0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1" name="Google Shape;3721;gc773491540_0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22" name="Google Shape;3722;gc773491540_0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6"/>
        <p:cNvGrpSpPr/>
        <p:nvPr/>
      </p:nvGrpSpPr>
      <p:grpSpPr>
        <a:xfrm>
          <a:off x="0" y="0"/>
          <a:ext cx="0" cy="0"/>
          <a:chOff x="0" y="0"/>
          <a:chExt cx="0" cy="0"/>
        </a:xfrm>
      </p:grpSpPr>
      <p:sp>
        <p:nvSpPr>
          <p:cNvPr id="3727" name="Google Shape;3727;gc462defc44_0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8" name="Google Shape;3728;gc462defc44_0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29" name="Google Shape;3729;gc462defc44_0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3"/>
        <p:cNvGrpSpPr/>
        <p:nvPr/>
      </p:nvGrpSpPr>
      <p:grpSpPr>
        <a:xfrm>
          <a:off x="0" y="0"/>
          <a:ext cx="0" cy="0"/>
          <a:chOff x="0" y="0"/>
          <a:chExt cx="0" cy="0"/>
        </a:xfrm>
      </p:grpSpPr>
      <p:sp>
        <p:nvSpPr>
          <p:cNvPr id="3734" name="Google Shape;3734;gc74eeeca5b_0_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5" name="Google Shape;3735;gc74eeeca5b_0_7: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36" name="Google Shape;3736;gc74eeeca5b_0_7: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0"/>
        <p:cNvGrpSpPr/>
        <p:nvPr/>
      </p:nvGrpSpPr>
      <p:grpSpPr>
        <a:xfrm>
          <a:off x="0" y="0"/>
          <a:ext cx="0" cy="0"/>
          <a:chOff x="0" y="0"/>
          <a:chExt cx="0" cy="0"/>
        </a:xfrm>
      </p:grpSpPr>
      <p:sp>
        <p:nvSpPr>
          <p:cNvPr id="3741" name="Google Shape;3741;p12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42" name="Google Shape;3742;p12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5"/>
        <p:cNvGrpSpPr/>
        <p:nvPr/>
      </p:nvGrpSpPr>
      <p:grpSpPr>
        <a:xfrm>
          <a:off x="0" y="0"/>
          <a:ext cx="0" cy="0"/>
          <a:chOff x="0" y="0"/>
          <a:chExt cx="0" cy="0"/>
        </a:xfrm>
      </p:grpSpPr>
      <p:sp>
        <p:nvSpPr>
          <p:cNvPr id="3746" name="Google Shape;3746;g7c646837a3_0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7" name="Google Shape;3747;g7c646837a3_0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48" name="Google Shape;3748;g7c646837a3_0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1"/>
        <p:cNvGrpSpPr/>
        <p:nvPr/>
      </p:nvGrpSpPr>
      <p:grpSpPr>
        <a:xfrm>
          <a:off x="0" y="0"/>
          <a:ext cx="0" cy="0"/>
          <a:chOff x="0" y="0"/>
          <a:chExt cx="0" cy="0"/>
        </a:xfrm>
      </p:grpSpPr>
      <p:sp>
        <p:nvSpPr>
          <p:cNvPr id="3752" name="Google Shape;3752;gb2c6faffab_0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3" name="Google Shape;3753;gb2c6faffab_0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54" name="Google Shape;3754;gb2c6faffab_0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2"/>
        <p:cNvGrpSpPr/>
        <p:nvPr/>
      </p:nvGrpSpPr>
      <p:grpSpPr>
        <a:xfrm>
          <a:off x="0" y="0"/>
          <a:ext cx="0" cy="0"/>
          <a:chOff x="0" y="0"/>
          <a:chExt cx="0" cy="0"/>
        </a:xfrm>
      </p:grpSpPr>
      <p:sp>
        <p:nvSpPr>
          <p:cNvPr id="3643" name="Google Shape;3643;gd104d26b95_0_29:notes"/>
          <p:cNvSpPr>
            <a:spLocks noGrp="1" noRot="1" noChangeAspect="1"/>
          </p:cNvSpPr>
          <p:nvPr>
            <p:ph type="sldImg" idx="2"/>
          </p:nvPr>
        </p:nvSpPr>
        <p:spPr>
          <a:xfrm>
            <a:off x="1136650" y="733425"/>
            <a:ext cx="4356100" cy="3267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4" name="Google Shape;3644;gd104d26b95_0_29:notes"/>
          <p:cNvSpPr txBox="1">
            <a:spLocks noGrp="1"/>
          </p:cNvSpPr>
          <p:nvPr>
            <p:ph type="body" idx="1"/>
          </p:nvPr>
        </p:nvSpPr>
        <p:spPr>
          <a:xfrm>
            <a:off x="457199" y="4416507"/>
            <a:ext cx="5715000" cy="3660600"/>
          </a:xfrm>
          <a:prstGeom prst="rect">
            <a:avLst/>
          </a:prstGeom>
          <a:noFill/>
          <a:ln>
            <a:noFill/>
          </a:ln>
        </p:spPr>
        <p:txBody>
          <a:bodyPr spcFirstLastPara="1" wrap="square" lIns="91600" tIns="45800" rIns="91600" bIns="45800" anchor="t" anchorCtr="0">
            <a:noAutofit/>
          </a:bodyPr>
          <a:lstStyle/>
          <a:p>
            <a:pPr marL="0" lvl="0" indent="0" algn="l" rtl="0">
              <a:spcBef>
                <a:spcPts val="0"/>
              </a:spcBef>
              <a:spcAft>
                <a:spcPts val="0"/>
              </a:spcAft>
              <a:buNone/>
            </a:pPr>
            <a:r>
              <a:rPr lang="en-US" sz="1300"/>
              <a:t>This is a quick FYI that this workshop is part of a project supported by the Library Services and Technology Act, so thank you to the grant authority for providing resources for this project. You can find this statement in the slide handouts as well.</a:t>
            </a:r>
            <a:endParaRPr sz="1300"/>
          </a:p>
          <a:p>
            <a:pPr marL="0" lvl="0" indent="0" algn="l" rtl="0">
              <a:spcBef>
                <a:spcPts val="0"/>
              </a:spcBef>
              <a:spcAft>
                <a:spcPts val="0"/>
              </a:spcAft>
              <a:buNone/>
            </a:pPr>
            <a:endParaRPr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8"/>
        <p:cNvGrpSpPr/>
        <p:nvPr/>
      </p:nvGrpSpPr>
      <p:grpSpPr>
        <a:xfrm>
          <a:off x="0" y="0"/>
          <a:ext cx="0" cy="0"/>
          <a:chOff x="0" y="0"/>
          <a:chExt cx="0" cy="0"/>
        </a:xfrm>
      </p:grpSpPr>
      <p:sp>
        <p:nvSpPr>
          <p:cNvPr id="3759" name="Google Shape;3759;p122: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60" name="Google Shape;3760;p122: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5"/>
        <p:cNvGrpSpPr/>
        <p:nvPr/>
      </p:nvGrpSpPr>
      <p:grpSpPr>
        <a:xfrm>
          <a:off x="0" y="0"/>
          <a:ext cx="0" cy="0"/>
          <a:chOff x="0" y="0"/>
          <a:chExt cx="0" cy="0"/>
        </a:xfrm>
      </p:grpSpPr>
      <p:sp>
        <p:nvSpPr>
          <p:cNvPr id="3766" name="Google Shape;3766;p123: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67" name="Google Shape;3767;p12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1"/>
        <p:cNvGrpSpPr/>
        <p:nvPr/>
      </p:nvGrpSpPr>
      <p:grpSpPr>
        <a:xfrm>
          <a:off x="0" y="0"/>
          <a:ext cx="0" cy="0"/>
          <a:chOff x="0" y="0"/>
          <a:chExt cx="0" cy="0"/>
        </a:xfrm>
      </p:grpSpPr>
      <p:sp>
        <p:nvSpPr>
          <p:cNvPr id="3772" name="Google Shape;3772;gbcae07d996_0_15: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3" name="Google Shape;3773;gbcae07d996_0_15: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74" name="Google Shape;3774;gbcae07d996_0_15: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7"/>
        <p:cNvGrpSpPr/>
        <p:nvPr/>
      </p:nvGrpSpPr>
      <p:grpSpPr>
        <a:xfrm>
          <a:off x="0" y="0"/>
          <a:ext cx="0" cy="0"/>
          <a:chOff x="0" y="0"/>
          <a:chExt cx="0" cy="0"/>
        </a:xfrm>
      </p:grpSpPr>
      <p:sp>
        <p:nvSpPr>
          <p:cNvPr id="3778" name="Google Shape;3778;p126: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79" name="Google Shape;3779;p126: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2"/>
        <p:cNvGrpSpPr/>
        <p:nvPr/>
      </p:nvGrpSpPr>
      <p:grpSpPr>
        <a:xfrm>
          <a:off x="0" y="0"/>
          <a:ext cx="0" cy="0"/>
          <a:chOff x="0" y="0"/>
          <a:chExt cx="0" cy="0"/>
        </a:xfrm>
      </p:grpSpPr>
      <p:sp>
        <p:nvSpPr>
          <p:cNvPr id="3783" name="Google Shape;3783;g7009a4b7bf_0_67:notes"/>
          <p:cNvSpPr txBox="1">
            <a:spLocks noGrp="1"/>
          </p:cNvSpPr>
          <p:nvPr>
            <p:ph type="body" idx="1"/>
          </p:nvPr>
        </p:nvSpPr>
        <p:spPr>
          <a:xfrm>
            <a:off x="686475" y="4416400"/>
            <a:ext cx="5462400" cy="4159800"/>
          </a:xfrm>
          <a:prstGeom prst="rect">
            <a:avLst/>
          </a:prstGeom>
          <a:noFill/>
          <a:ln>
            <a:noFill/>
          </a:ln>
        </p:spPr>
        <p:txBody>
          <a:bodyPr spcFirstLastPara="1" wrap="square" lIns="91425" tIns="45700" rIns="91425" bIns="45700" anchor="t" anchorCtr="0">
            <a:noAutofit/>
          </a:bodyPr>
          <a:lstStyle/>
          <a:p>
            <a:pPr marL="203200" marR="0" lvl="0" indent="-190500" algn="l" rtl="0">
              <a:lnSpc>
                <a:spcPct val="80000"/>
              </a:lnSpc>
              <a:spcBef>
                <a:spcPts val="0"/>
              </a:spcBef>
              <a:spcAft>
                <a:spcPts val="0"/>
              </a:spcAft>
              <a:buNone/>
            </a:pPr>
            <a:r>
              <a:rPr lang="en-US" sz="500" b="1" i="0" u="none" strike="noStrike" cap="none" dirty="0">
                <a:solidFill>
                  <a:srgbClr val="000000"/>
                </a:solidFill>
                <a:latin typeface="Calibri"/>
                <a:ea typeface="Calibri"/>
                <a:cs typeface="Calibri"/>
                <a:sym typeface="Calibri"/>
              </a:rPr>
              <a:t>https://</a:t>
            </a:r>
            <a:r>
              <a:rPr lang="en-US" sz="500" b="1" i="0" u="none" strike="noStrike" cap="none" dirty="0" err="1">
                <a:solidFill>
                  <a:srgbClr val="000000"/>
                </a:solidFill>
                <a:latin typeface="Calibri"/>
                <a:ea typeface="Calibri"/>
                <a:cs typeface="Calibri"/>
                <a:sym typeface="Calibri"/>
              </a:rPr>
              <a:t>securitycatalyst.com</a:t>
            </a:r>
            <a:r>
              <a:rPr lang="en-US" sz="500" b="1" i="0" u="none" strike="noStrike" cap="none" dirty="0">
                <a:solidFill>
                  <a:srgbClr val="000000"/>
                </a:solidFill>
                <a:latin typeface="Calibri"/>
                <a:ea typeface="Calibri"/>
                <a:cs typeface="Calibri"/>
                <a:sym typeface="Calibri"/>
              </a:rPr>
              <a:t>/understanding-awareness-training-and-development/</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April 16, 2013 by </a:t>
            </a:r>
            <a:r>
              <a:rPr lang="en-US" sz="500" b="0" i="0" u="sng" strike="noStrike" cap="none" dirty="0">
                <a:solidFill>
                  <a:srgbClr val="000000"/>
                </a:solidFill>
                <a:latin typeface="Calibri"/>
                <a:ea typeface="Calibri"/>
                <a:cs typeface="Calibri"/>
                <a:sym typeface="Calibri"/>
              </a:rPr>
              <a:t>Michael </a:t>
            </a:r>
            <a:r>
              <a:rPr lang="en-US" sz="500" b="0" i="0" u="sng" strike="noStrike" cap="none" dirty="0" err="1">
                <a:solidFill>
                  <a:srgbClr val="000000"/>
                </a:solidFill>
                <a:latin typeface="Calibri"/>
                <a:ea typeface="Calibri"/>
                <a:cs typeface="Calibri"/>
                <a:sym typeface="Calibri"/>
              </a:rPr>
              <a:t>Santarcangelo</a:t>
            </a:r>
            <a:r>
              <a:rPr lang="en-US" sz="500" b="0" i="0" u="none" strike="noStrike" cap="none" dirty="0">
                <a:solidFill>
                  <a:srgbClr val="000000"/>
                </a:solidFill>
                <a:latin typeface="Calibri"/>
                <a:ea typeface="Calibri"/>
                <a:cs typeface="Calibri"/>
                <a:sym typeface="Calibri"/>
              </a:rPr>
              <a:t> </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sng" strike="noStrike" cap="none" dirty="0">
                <a:solidFill>
                  <a:srgbClr val="000000"/>
                </a:solidFill>
                <a:latin typeface="Calibri"/>
                <a:ea typeface="Calibri"/>
                <a:cs typeface="Calibri"/>
                <a:sym typeface="Calibri"/>
              </a:rPr>
              <a:t>Email</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Print</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The key to learning and teaching new skills lies in a three-step advancement: awareness, training, and development. These steps guide learning new skills, including </a:t>
            </a:r>
            <a:r>
              <a:rPr lang="en-US" sz="500" b="0" i="0" u="sng" strike="noStrike" cap="none" dirty="0">
                <a:solidFill>
                  <a:srgbClr val="000000"/>
                </a:solidFill>
                <a:latin typeface="Calibri"/>
                <a:ea typeface="Calibri"/>
                <a:cs typeface="Calibri"/>
                <a:sym typeface="Calibri"/>
              </a:rPr>
              <a:t>effective communication</a:t>
            </a:r>
            <a:r>
              <a:rPr lang="en-US" sz="500" b="0" i="0" u="none" strike="noStrike" cap="none" dirty="0">
                <a:solidFill>
                  <a:srgbClr val="000000"/>
                </a:solidFill>
                <a:latin typeface="Calibri"/>
                <a:ea typeface="Calibri"/>
                <a:cs typeface="Calibri"/>
                <a:sym typeface="Calibri"/>
              </a:rPr>
              <a:t>, </a:t>
            </a:r>
            <a:r>
              <a:rPr lang="en-US" sz="500" b="0" i="0" u="sng" strike="noStrike" cap="none" dirty="0">
                <a:solidFill>
                  <a:srgbClr val="000000"/>
                </a:solidFill>
                <a:latin typeface="Calibri"/>
                <a:ea typeface="Calibri"/>
                <a:cs typeface="Calibri"/>
                <a:sym typeface="Calibri"/>
              </a:rPr>
              <a:t>how to build better passwords</a:t>
            </a:r>
            <a:r>
              <a:rPr lang="en-US" sz="500" b="0" i="0" u="none" strike="noStrike" cap="none" dirty="0">
                <a:solidFill>
                  <a:srgbClr val="000000"/>
                </a:solidFill>
                <a:latin typeface="Calibri"/>
                <a:ea typeface="Calibri"/>
                <a:cs typeface="Calibri"/>
                <a:sym typeface="Calibri"/>
              </a:rPr>
              <a:t>, and even activities like archery and yoga.</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Understanding this advancement allows us to build better communication. To ease the process of change. It’s a construct to build on, to model specific concepts. Each step plays a role in guiding the journey from where we are to where we need to be. By focusing on the needs of individuals, the entire organization advances.</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Getting the terms right is the first step in experimenting with and ultimately advancing through each of the phases.</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1" i="0" u="none" strike="noStrike" cap="none" dirty="0">
                <a:solidFill>
                  <a:srgbClr val="000000"/>
                </a:solidFill>
                <a:latin typeface="Calibri"/>
                <a:ea typeface="Calibri"/>
                <a:cs typeface="Calibri"/>
                <a:sym typeface="Calibri"/>
              </a:rPr>
              <a:t>Awareness</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1" u="none" strike="noStrike" cap="none" dirty="0">
                <a:solidFill>
                  <a:srgbClr val="000000"/>
                </a:solidFill>
                <a:latin typeface="Calibri"/>
                <a:ea typeface="Calibri"/>
                <a:cs typeface="Calibri"/>
                <a:sym typeface="Calibri"/>
              </a:rPr>
              <a:t>Awareness: the individual realization of the consequences of an action, in their own context of intention and impact. Awareness often leads to action, but the action needs to be guided and supported. </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1" u="none" strike="noStrike" cap="none" dirty="0">
                <a:solidFill>
                  <a:srgbClr val="000000"/>
                </a:solidFill>
                <a:latin typeface="Calibri"/>
                <a:ea typeface="Calibri"/>
                <a:cs typeface="Calibri"/>
                <a:sym typeface="Calibri"/>
              </a:rPr>
              <a:t>“Once there is seeing, there must be acting. With mindfulness, we know what to do and what not to do to help.” ~Thich </a:t>
            </a:r>
            <a:r>
              <a:rPr lang="en-US" sz="500" b="0" i="1" u="none" strike="noStrike" cap="none" dirty="0" err="1">
                <a:solidFill>
                  <a:srgbClr val="000000"/>
                </a:solidFill>
                <a:latin typeface="Calibri"/>
                <a:ea typeface="Calibri"/>
                <a:cs typeface="Calibri"/>
                <a:sym typeface="Calibri"/>
              </a:rPr>
              <a:t>Nhat</a:t>
            </a:r>
            <a:r>
              <a:rPr lang="en-US" sz="500" b="0" i="1" u="none" strike="noStrike" cap="none" dirty="0">
                <a:solidFill>
                  <a:srgbClr val="000000"/>
                </a:solidFill>
                <a:latin typeface="Calibri"/>
                <a:ea typeface="Calibri"/>
                <a:cs typeface="Calibri"/>
                <a:sym typeface="Calibri"/>
              </a:rPr>
              <a:t> Hanh</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Take passwords, for example. What does awareness of passwords mean? What does it look like?</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Start by applying the definition of awareness to the concept of passwords. What is the consequence of selecting and using a password? Or of password reuse? The challenge isn’t the answer to the questions (especially from someone already aware). The problem is the lack of broad, individual understanding of the connection between </a:t>
            </a:r>
            <a:r>
              <a:rPr lang="en-US" sz="500" b="0" i="1" u="none" strike="noStrike" cap="none" dirty="0">
                <a:solidFill>
                  <a:srgbClr val="000000"/>
                </a:solidFill>
                <a:latin typeface="Calibri"/>
                <a:ea typeface="Calibri"/>
                <a:cs typeface="Calibri"/>
                <a:sym typeface="Calibri"/>
              </a:rPr>
              <a:t>intention</a:t>
            </a:r>
            <a:r>
              <a:rPr lang="en-US" sz="500" b="0" i="0" u="none" strike="noStrike" cap="none" dirty="0">
                <a:solidFill>
                  <a:srgbClr val="000000"/>
                </a:solidFill>
                <a:latin typeface="Calibri"/>
                <a:ea typeface="Calibri"/>
                <a:cs typeface="Calibri"/>
                <a:sym typeface="Calibri"/>
              </a:rPr>
              <a:t> and </a:t>
            </a:r>
            <a:r>
              <a:rPr lang="en-US" sz="500" b="0" i="1" u="none" strike="noStrike" cap="none" dirty="0">
                <a:solidFill>
                  <a:srgbClr val="000000"/>
                </a:solidFill>
                <a:latin typeface="Calibri"/>
                <a:ea typeface="Calibri"/>
                <a:cs typeface="Calibri"/>
                <a:sym typeface="Calibri"/>
              </a:rPr>
              <a:t>impact</a:t>
            </a:r>
            <a:r>
              <a:rPr lang="en-US" sz="500" b="0" i="0" u="none" strike="noStrike" cap="none" dirty="0">
                <a:solidFill>
                  <a:srgbClr val="000000"/>
                </a:solidFill>
                <a:latin typeface="Calibri"/>
                <a:ea typeface="Calibri"/>
                <a:cs typeface="Calibri"/>
                <a:sym typeface="Calibri"/>
              </a:rPr>
              <a:t> — in context. Instead, people know only that passwords are a pain to endure.</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The key to awareness is to create an environment for individual realization.</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Present familiar information readily embraced and understood by the audience. Focus on what matters to them. Guide a journey from a decision to an outcome. Allow them to work through the elements. </a:t>
            </a:r>
            <a:r>
              <a:rPr lang="en-US" sz="500" b="0" i="1" u="none" strike="noStrike" cap="none" dirty="0">
                <a:solidFill>
                  <a:srgbClr val="000000"/>
                </a:solidFill>
                <a:latin typeface="Calibri"/>
                <a:ea typeface="Calibri"/>
                <a:cs typeface="Calibri"/>
                <a:sym typeface="Calibri"/>
              </a:rPr>
              <a:t>Support</a:t>
            </a:r>
            <a:r>
              <a:rPr lang="en-US" sz="500" b="0" i="0" u="none" strike="noStrike" cap="none" dirty="0">
                <a:solidFill>
                  <a:srgbClr val="000000"/>
                </a:solidFill>
                <a:latin typeface="Calibri"/>
                <a:ea typeface="Calibri"/>
                <a:cs typeface="Calibri"/>
                <a:sym typeface="Calibri"/>
              </a:rPr>
              <a:t> the realization of the consequences — based on their intention, and with their impact.</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I teach people how to </a:t>
            </a:r>
            <a:r>
              <a:rPr lang="en-US" sz="500" b="0" i="0" u="sng" strike="noStrike" cap="none" dirty="0">
                <a:solidFill>
                  <a:srgbClr val="000000"/>
                </a:solidFill>
                <a:latin typeface="Calibri"/>
                <a:ea typeface="Calibri"/>
                <a:cs typeface="Calibri"/>
                <a:sym typeface="Calibri"/>
              </a:rPr>
              <a:t>build better passwords</a:t>
            </a:r>
            <a:r>
              <a:rPr lang="en-US" sz="500" b="0" i="0" u="none" strike="noStrike" cap="none" dirty="0">
                <a:solidFill>
                  <a:srgbClr val="000000"/>
                </a:solidFill>
                <a:latin typeface="Calibri"/>
                <a:ea typeface="Calibri"/>
                <a:cs typeface="Calibri"/>
                <a:sym typeface="Calibri"/>
              </a:rPr>
              <a:t> by providing a </a:t>
            </a:r>
            <a:r>
              <a:rPr lang="en-US" sz="500" b="0" i="1" u="none" strike="noStrike" cap="none" dirty="0">
                <a:solidFill>
                  <a:srgbClr val="000000"/>
                </a:solidFill>
                <a:latin typeface="Calibri"/>
                <a:ea typeface="Calibri"/>
                <a:cs typeface="Calibri"/>
                <a:sym typeface="Calibri"/>
              </a:rPr>
              <a:t>functional</a:t>
            </a:r>
            <a:r>
              <a:rPr lang="en-US" sz="500" b="0" i="0" u="none" strike="noStrike" cap="none" dirty="0">
                <a:solidFill>
                  <a:srgbClr val="000000"/>
                </a:solidFill>
                <a:latin typeface="Calibri"/>
                <a:ea typeface="Calibri"/>
                <a:cs typeface="Calibri"/>
                <a:sym typeface="Calibri"/>
              </a:rPr>
              <a:t> overview. No jargon. No math. A whiteboard diagram with boxes, arrows, and a discussion (not a lecture). For many, it’s the first time the information has made sense. It’s finally in context. Like light bulbs going off, people become </a:t>
            </a:r>
            <a:r>
              <a:rPr lang="en-US" sz="500" b="0" i="1" u="none" strike="noStrike" cap="none" dirty="0">
                <a:solidFill>
                  <a:srgbClr val="000000"/>
                </a:solidFill>
                <a:latin typeface="Calibri"/>
                <a:ea typeface="Calibri"/>
                <a:cs typeface="Calibri"/>
                <a:sym typeface="Calibri"/>
              </a:rPr>
              <a:t>aware</a:t>
            </a:r>
            <a:r>
              <a:rPr lang="en-US" sz="500" b="0" i="0" u="none" strike="noStrike" cap="none" dirty="0">
                <a:solidFill>
                  <a:srgbClr val="000000"/>
                </a:solidFill>
                <a:latin typeface="Calibri"/>
                <a:ea typeface="Calibri"/>
                <a:cs typeface="Calibri"/>
                <a:sym typeface="Calibri"/>
              </a:rPr>
              <a:t> of the consequences of poor passwords.</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Awareness does not generally mean individuals have the understanding and experience to take the proper actions. Awareness is the realization. Nothing more. Once aware of the consequences, people often seek a desire to learn. They seek training.</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1" i="0" u="none" strike="noStrike" cap="none" dirty="0">
                <a:solidFill>
                  <a:srgbClr val="000000"/>
                </a:solidFill>
                <a:latin typeface="Calibri"/>
                <a:ea typeface="Calibri"/>
                <a:cs typeface="Calibri"/>
                <a:sym typeface="Calibri"/>
              </a:rPr>
              <a:t>Training</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1" u="none" strike="noStrike" cap="none" dirty="0">
                <a:solidFill>
                  <a:srgbClr val="000000"/>
                </a:solidFill>
                <a:latin typeface="Calibri"/>
                <a:ea typeface="Calibri"/>
                <a:cs typeface="Calibri"/>
                <a:sym typeface="Calibri"/>
              </a:rPr>
              <a:t>Training: a specific, timed situation to acquire and demonstrate new skills. Training is defined, measurable, and the outcomes demonstrable. </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Training can be formal, informal, scheduled or ad-hoc. Training can take minutes, hours, days or longer. The key is training is the learning of new skills. The result of training is the demonstration of those skills.</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Aware of how passwords work, training to build a better password starts with strategies. Participants learn different methods. Armed with information, the key to the training is how they use it. Built using the </a:t>
            </a:r>
            <a:r>
              <a:rPr lang="en-US" sz="500" b="0" i="0" u="sng" strike="noStrike" cap="none" dirty="0">
                <a:solidFill>
                  <a:srgbClr val="000000"/>
                </a:solidFill>
                <a:latin typeface="Calibri"/>
                <a:ea typeface="Calibri"/>
                <a:cs typeface="Calibri"/>
                <a:sym typeface="Calibri"/>
              </a:rPr>
              <a:t>Information Interaction Model (IIM)</a:t>
            </a:r>
            <a:r>
              <a:rPr lang="en-US" sz="500" b="0" i="0" u="none" strike="noStrike" cap="none" dirty="0">
                <a:solidFill>
                  <a:srgbClr val="000000"/>
                </a:solidFill>
                <a:latin typeface="Calibri"/>
                <a:ea typeface="Calibri"/>
                <a:cs typeface="Calibri"/>
                <a:sym typeface="Calibri"/>
              </a:rPr>
              <a:t>, people form small teams, plan their strategy and then compete against others.</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In a matter of minutes, participants upset about the insanity of 8-character passwords confidently build, share, and explain the methodology to create 32-character passwords. I’ve even had a person come up to me over five years later to recite the password learned on a Tuesday afternoon! They learn, practice, and demonstrate the skills they need to build and use better passwords.</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The challenge of training is that the new skills are often shelved in favor of familiar routines when faced with a consistent (read: unchanged) working environment. In other words, just training someone may not lead to lasting change in behavior.</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1" i="0" u="none" strike="noStrike" cap="none" dirty="0">
                <a:solidFill>
                  <a:srgbClr val="000000"/>
                </a:solidFill>
                <a:latin typeface="Calibri"/>
                <a:ea typeface="Calibri"/>
                <a:cs typeface="Calibri"/>
                <a:sym typeface="Calibri"/>
              </a:rPr>
              <a:t>Development</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1" u="none" strike="noStrike" cap="none" dirty="0">
                <a:solidFill>
                  <a:srgbClr val="000000"/>
                </a:solidFill>
                <a:latin typeface="Calibri"/>
                <a:ea typeface="Calibri"/>
                <a:cs typeface="Calibri"/>
                <a:sym typeface="Calibri"/>
              </a:rPr>
              <a:t>Development: the consistent practice of skills gained in training, exercised for the purpose of improvement. </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Development can be formal or informal (personal, ad-hoc), structured or unstructured, long or short. Development must be adapted to the outcomes. Successful development incorporates a mechanism for measurement, assessment and recording progress.</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During development, people gain experience and a deeper understanding of the skills and how to apply them. This often generates new awareness, inspires new (supplemental) training and encourages people to continue to develop their skills.</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Effective development provides the right structure to guide individual improvement. Eases the process of change. Keeps development focused on applying the skills. Helps to prevent misunderstanding and bad habits.</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The development path for passwords has a lot of options. It often starts as an extended dialogue. Build on newfound knowledge and skills to build better passwords. Talk about password reuse, proper development and operation, handling exceptions, and candid insights about common challenges. Encourage questions. Amplify experiences. Look for experiences to allow people to continue to apply and develop their skills.</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1" i="0" u="none" strike="noStrike" cap="none" dirty="0">
                <a:solidFill>
                  <a:srgbClr val="000000"/>
                </a:solidFill>
                <a:latin typeface="Calibri"/>
                <a:ea typeface="Calibri"/>
                <a:cs typeface="Calibri"/>
                <a:sym typeface="Calibri"/>
              </a:rPr>
              <a:t>Place emphasis on progress over perfection. </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The more the organization supports and promotes development, the more successful the efforts to encourage new behaviors.</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1" i="0" u="none" strike="noStrike" cap="none" dirty="0">
                <a:solidFill>
                  <a:srgbClr val="000000"/>
                </a:solidFill>
                <a:latin typeface="Calibri"/>
                <a:ea typeface="Calibri"/>
                <a:cs typeface="Calibri"/>
                <a:sym typeface="Calibri"/>
              </a:rPr>
              <a:t>Shifting the culture, focusing on individuals</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People make up companies. To shift the culture and influence change, use the advancement through awareness, training, and development to target and shift specific, </a:t>
            </a:r>
            <a:r>
              <a:rPr lang="en-US" sz="500" b="0" i="1" u="none" strike="noStrike" cap="none" dirty="0">
                <a:solidFill>
                  <a:srgbClr val="000000"/>
                </a:solidFill>
                <a:latin typeface="Calibri"/>
                <a:ea typeface="Calibri"/>
                <a:cs typeface="Calibri"/>
                <a:sym typeface="Calibri"/>
              </a:rPr>
              <a:t>individual</a:t>
            </a:r>
            <a:r>
              <a:rPr lang="en-US" sz="500" b="0" i="0" u="none" strike="noStrike" cap="none" dirty="0">
                <a:solidFill>
                  <a:srgbClr val="000000"/>
                </a:solidFill>
                <a:latin typeface="Calibri"/>
                <a:ea typeface="Calibri"/>
                <a:cs typeface="Calibri"/>
                <a:sym typeface="Calibri"/>
              </a:rPr>
              <a:t> behaviors. Address the needs of individuals to advance the organization.</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I use these steps for my own learning. I guide clients, audiences, and workshop participants through this advancement. Understanding these three steps creates better outcomes.</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r>
              <a:rPr lang="en-US" sz="500" b="0" i="0" u="none" strike="noStrike" cap="none" dirty="0">
                <a:solidFill>
                  <a:srgbClr val="000000"/>
                </a:solidFill>
                <a:latin typeface="Calibri"/>
                <a:ea typeface="Calibri"/>
                <a:cs typeface="Calibri"/>
                <a:sym typeface="Calibri"/>
              </a:rPr>
              <a:t>Test it out. Let me know how it works. Get stuck, have a breakthrough or want to chat about it? </a:t>
            </a:r>
            <a:r>
              <a:rPr lang="en-US" sz="500" b="0" i="0" u="sng" strike="noStrike" cap="none" dirty="0">
                <a:solidFill>
                  <a:srgbClr val="000000"/>
                </a:solidFill>
                <a:latin typeface="Calibri"/>
                <a:ea typeface="Calibri"/>
                <a:cs typeface="Calibri"/>
                <a:sym typeface="Calibri"/>
              </a:rPr>
              <a:t>Let’s connect and revive the art of conversation</a:t>
            </a:r>
            <a:r>
              <a:rPr lang="en-US" sz="500" b="0" i="0" u="none" strike="noStrike" cap="none" dirty="0">
                <a:solidFill>
                  <a:srgbClr val="000000"/>
                </a:solidFill>
                <a:latin typeface="Calibri"/>
                <a:ea typeface="Calibri"/>
                <a:cs typeface="Calibri"/>
                <a:sym typeface="Calibri"/>
              </a:rPr>
              <a:t>!</a:t>
            </a:r>
            <a:endParaRPr sz="500" b="0" i="0" u="none" strike="noStrike" cap="none" dirty="0">
              <a:latin typeface="Arial"/>
              <a:ea typeface="Arial"/>
              <a:cs typeface="Arial"/>
              <a:sym typeface="Arial"/>
            </a:endParaRPr>
          </a:p>
          <a:p>
            <a:pPr marL="203200" marR="0" lvl="0" indent="-190500" algn="l" rtl="0">
              <a:lnSpc>
                <a:spcPct val="80000"/>
              </a:lnSpc>
              <a:spcBef>
                <a:spcPts val="0"/>
              </a:spcBef>
              <a:spcAft>
                <a:spcPts val="0"/>
              </a:spcAft>
              <a:buNone/>
            </a:pPr>
            <a:endParaRPr sz="500" b="0" i="0" u="none" strike="noStrike" cap="none" dirty="0">
              <a:latin typeface="Arial"/>
              <a:ea typeface="Arial"/>
              <a:cs typeface="Arial"/>
              <a:sym typeface="Arial"/>
            </a:endParaRPr>
          </a:p>
        </p:txBody>
      </p:sp>
      <p:sp>
        <p:nvSpPr>
          <p:cNvPr id="3784" name="Google Shape;3784;g7009a4b7bf_0_67:notes"/>
          <p:cNvSpPr/>
          <p:nvPr/>
        </p:nvSpPr>
        <p:spPr>
          <a:xfrm>
            <a:off x="3883950" y="8829663"/>
            <a:ext cx="2949600" cy="441600"/>
          </a:xfrm>
          <a:prstGeom prst="rect">
            <a:avLst/>
          </a:prstGeom>
          <a:noFill/>
          <a:ln>
            <a:noFill/>
          </a:ln>
        </p:spPr>
        <p:txBody>
          <a:bodyPr spcFirstLastPara="1" wrap="square" lIns="86650" tIns="86650" rIns="86650" bIns="86650" anchor="ctr" anchorCtr="0">
            <a:noAutofit/>
          </a:bodyPr>
          <a:lstStyle/>
          <a:p>
            <a:pPr marL="0" lvl="0" indent="0" algn="l" rtl="0">
              <a:spcBef>
                <a:spcPts val="0"/>
              </a:spcBef>
              <a:spcAft>
                <a:spcPts val="0"/>
              </a:spcAft>
              <a:buNone/>
            </a:pPr>
            <a:endParaRPr/>
          </a:p>
        </p:txBody>
      </p:sp>
      <p:sp>
        <p:nvSpPr>
          <p:cNvPr id="3785" name="Google Shape;3785;g7009a4b7bf_0_6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9"/>
        <p:cNvGrpSpPr/>
        <p:nvPr/>
      </p:nvGrpSpPr>
      <p:grpSpPr>
        <a:xfrm>
          <a:off x="0" y="0"/>
          <a:ext cx="0" cy="0"/>
          <a:chOff x="0" y="0"/>
          <a:chExt cx="0" cy="0"/>
        </a:xfrm>
      </p:grpSpPr>
      <p:sp>
        <p:nvSpPr>
          <p:cNvPr id="3790" name="Google Shape;3790;g7009a4b7bf_0_73:notes"/>
          <p:cNvSpPr txBox="1">
            <a:spLocks noGrp="1"/>
          </p:cNvSpPr>
          <p:nvPr>
            <p:ph type="body" idx="1"/>
          </p:nvPr>
        </p:nvSpPr>
        <p:spPr>
          <a:xfrm>
            <a:off x="728662" y="4625892"/>
            <a:ext cx="5820600" cy="437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900" b="0" i="0" u="none" strike="noStrike" cap="none">
                <a:latin typeface="Arial"/>
                <a:ea typeface="Arial"/>
                <a:cs typeface="Arial"/>
                <a:sym typeface="Arial"/>
              </a:rPr>
              <a:t>If we look at something we know, something we’re an expert about, then it looks different. I know bikes, I know all about that bike just by looking at it.</a:t>
            </a:r>
            <a:endParaRPr sz="1900" b="0" i="0" u="none" strike="noStrike" cap="none">
              <a:latin typeface="Arial"/>
              <a:ea typeface="Arial"/>
              <a:cs typeface="Arial"/>
              <a:sym typeface="Arial"/>
            </a:endParaRPr>
          </a:p>
          <a:p>
            <a:pPr marL="0" marR="0" lvl="0" indent="0" algn="l" rtl="0">
              <a:spcBef>
                <a:spcPts val="0"/>
              </a:spcBef>
              <a:spcAft>
                <a:spcPts val="0"/>
              </a:spcAft>
              <a:buNone/>
            </a:pPr>
            <a:r>
              <a:rPr lang="en-US" sz="1900" b="0" i="0" u="none" strike="noStrike" cap="none">
                <a:latin typeface="Arial"/>
                <a:ea typeface="Arial"/>
                <a:cs typeface="Arial"/>
                <a:sym typeface="Arial"/>
              </a:rPr>
              <a:t>This is how we want everyone to look at a bad site, or a phising email.</a:t>
            </a:r>
            <a:endParaRPr sz="1900" b="0" i="0" u="none" strike="noStrike" cap="none">
              <a:latin typeface="Arial"/>
              <a:ea typeface="Arial"/>
              <a:cs typeface="Arial"/>
              <a:sym typeface="Arial"/>
            </a:endParaRPr>
          </a:p>
        </p:txBody>
      </p:sp>
      <p:sp>
        <p:nvSpPr>
          <p:cNvPr id="3791" name="Google Shape;3791;g7009a4b7bf_0_73:notes"/>
          <p:cNvSpPr/>
          <p:nvPr/>
        </p:nvSpPr>
        <p:spPr>
          <a:xfrm>
            <a:off x="4124250" y="9252131"/>
            <a:ext cx="3153900" cy="47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en-US" sz="1300" b="0" strike="noStrike">
                <a:solidFill>
                  <a:srgbClr val="000000"/>
                </a:solidFill>
                <a:latin typeface="Times New Roman"/>
                <a:ea typeface="Times New Roman"/>
                <a:cs typeface="Times New Roman"/>
                <a:sym typeface="Times New Roman"/>
              </a:rPr>
              <a:t>25</a:t>
            </a:fld>
            <a:endParaRPr sz="1300" b="0" strike="noStrike">
              <a:latin typeface="Arial"/>
              <a:ea typeface="Arial"/>
              <a:cs typeface="Arial"/>
              <a:sym typeface="Arial"/>
            </a:endParaRPr>
          </a:p>
        </p:txBody>
      </p:sp>
      <p:sp>
        <p:nvSpPr>
          <p:cNvPr id="3792" name="Google Shape;3792;g7009a4b7bf_0_7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5"/>
        <p:cNvGrpSpPr/>
        <p:nvPr/>
      </p:nvGrpSpPr>
      <p:grpSpPr>
        <a:xfrm>
          <a:off x="0" y="0"/>
          <a:ext cx="0" cy="0"/>
          <a:chOff x="0" y="0"/>
          <a:chExt cx="0" cy="0"/>
        </a:xfrm>
      </p:grpSpPr>
      <p:sp>
        <p:nvSpPr>
          <p:cNvPr id="3806" name="Google Shape;3806;g7009a4b7bf_0_88:notes"/>
          <p:cNvSpPr txBox="1">
            <a:spLocks noGrp="1"/>
          </p:cNvSpPr>
          <p:nvPr>
            <p:ph type="body" idx="1"/>
          </p:nvPr>
        </p:nvSpPr>
        <p:spPr>
          <a:xfrm>
            <a:off x="686475" y="4416400"/>
            <a:ext cx="5462400" cy="4159800"/>
          </a:xfrm>
          <a:prstGeom prst="rect">
            <a:avLst/>
          </a:prstGeom>
          <a:noFill/>
          <a:ln>
            <a:noFill/>
          </a:ln>
        </p:spPr>
        <p:txBody>
          <a:bodyPr spcFirstLastPara="1" wrap="square" lIns="91425" tIns="45700" rIns="91425" bIns="45700" anchor="t" anchorCtr="0">
            <a:noAutofit/>
          </a:bodyPr>
          <a:lstStyle/>
          <a:p>
            <a:pPr marL="203200" marR="0" lvl="0" indent="-19050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This was my welcome email from a professional organization I joined last year. They assigned all new members a sequential number and set their password to their last name. I was able to login to the next 10 new members accounts.</a:t>
            </a:r>
            <a:endParaRPr sz="1100" b="0" i="0" u="none" strike="noStrike" cap="none">
              <a:latin typeface="Arial"/>
              <a:ea typeface="Arial"/>
              <a:cs typeface="Arial"/>
              <a:sym typeface="Arial"/>
            </a:endParaRPr>
          </a:p>
        </p:txBody>
      </p:sp>
      <p:sp>
        <p:nvSpPr>
          <p:cNvPr id="3807" name="Google Shape;3807;g7009a4b7bf_0_88:notes"/>
          <p:cNvSpPr/>
          <p:nvPr/>
        </p:nvSpPr>
        <p:spPr>
          <a:xfrm>
            <a:off x="3883950" y="8829663"/>
            <a:ext cx="2949600" cy="441600"/>
          </a:xfrm>
          <a:prstGeom prst="rect">
            <a:avLst/>
          </a:prstGeom>
          <a:noFill/>
          <a:ln>
            <a:noFill/>
          </a:ln>
        </p:spPr>
        <p:txBody>
          <a:bodyPr spcFirstLastPara="1" wrap="square" lIns="86650" tIns="86650" rIns="86650" bIns="86650" anchor="ctr" anchorCtr="0">
            <a:noAutofit/>
          </a:bodyPr>
          <a:lstStyle/>
          <a:p>
            <a:pPr marL="0" lvl="0" indent="0" algn="l" rtl="0">
              <a:spcBef>
                <a:spcPts val="0"/>
              </a:spcBef>
              <a:spcAft>
                <a:spcPts val="0"/>
              </a:spcAft>
              <a:buNone/>
            </a:pPr>
            <a:endParaRPr/>
          </a:p>
        </p:txBody>
      </p:sp>
      <p:sp>
        <p:nvSpPr>
          <p:cNvPr id="3808" name="Google Shape;3808;g7009a4b7bf_0_8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3"/>
        <p:cNvGrpSpPr/>
        <p:nvPr/>
      </p:nvGrpSpPr>
      <p:grpSpPr>
        <a:xfrm>
          <a:off x="0" y="0"/>
          <a:ext cx="0" cy="0"/>
          <a:chOff x="0" y="0"/>
          <a:chExt cx="0" cy="0"/>
        </a:xfrm>
      </p:grpSpPr>
      <p:sp>
        <p:nvSpPr>
          <p:cNvPr id="3814" name="Google Shape;3814;g7009a4b7bf_0_95:notes"/>
          <p:cNvSpPr txBox="1">
            <a:spLocks noGrp="1"/>
          </p:cNvSpPr>
          <p:nvPr>
            <p:ph type="body" idx="1"/>
          </p:nvPr>
        </p:nvSpPr>
        <p:spPr>
          <a:xfrm>
            <a:off x="728662" y="4625892"/>
            <a:ext cx="5820600" cy="437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900" b="0" i="0" u="none" strike="noStrike" cap="none">
                <a:latin typeface="Arial"/>
                <a:ea typeface="Arial"/>
                <a:cs typeface="Arial"/>
                <a:sym typeface="Arial"/>
              </a:rPr>
              <a:t>So what should we traing? All the things we outline here.</a:t>
            </a:r>
            <a:endParaRPr sz="1900" b="0" i="0" u="none" strike="noStrike" cap="none">
              <a:latin typeface="Arial"/>
              <a:ea typeface="Arial"/>
              <a:cs typeface="Arial"/>
              <a:sym typeface="Arial"/>
            </a:endParaRPr>
          </a:p>
        </p:txBody>
      </p:sp>
      <p:sp>
        <p:nvSpPr>
          <p:cNvPr id="3815" name="Google Shape;3815;g7009a4b7bf_0_95:notes"/>
          <p:cNvSpPr/>
          <p:nvPr/>
        </p:nvSpPr>
        <p:spPr>
          <a:xfrm>
            <a:off x="4124250" y="9252131"/>
            <a:ext cx="3153900" cy="47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en-US" sz="1300" b="0" strike="noStrike">
                <a:solidFill>
                  <a:srgbClr val="000000"/>
                </a:solidFill>
                <a:latin typeface="Times New Roman"/>
                <a:ea typeface="Times New Roman"/>
                <a:cs typeface="Times New Roman"/>
                <a:sym typeface="Times New Roman"/>
              </a:rPr>
              <a:t>27</a:t>
            </a:fld>
            <a:endParaRPr sz="1300" b="0" strike="noStrike">
              <a:latin typeface="Arial"/>
              <a:ea typeface="Arial"/>
              <a:cs typeface="Arial"/>
              <a:sym typeface="Arial"/>
            </a:endParaRPr>
          </a:p>
        </p:txBody>
      </p:sp>
      <p:sp>
        <p:nvSpPr>
          <p:cNvPr id="3816" name="Google Shape;3816;g7009a4b7bf_0_9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0"/>
        <p:cNvGrpSpPr/>
        <p:nvPr/>
      </p:nvGrpSpPr>
      <p:grpSpPr>
        <a:xfrm>
          <a:off x="0" y="0"/>
          <a:ext cx="0" cy="0"/>
          <a:chOff x="0" y="0"/>
          <a:chExt cx="0" cy="0"/>
        </a:xfrm>
      </p:grpSpPr>
      <p:sp>
        <p:nvSpPr>
          <p:cNvPr id="3821" name="Google Shape;3821;gbf0dc2831f_0_5: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2" name="Google Shape;3822;gbf0dc2831f_0_5: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23" name="Google Shape;3823;gbf0dc2831f_0_5: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6"/>
        <p:cNvGrpSpPr/>
        <p:nvPr/>
      </p:nvGrpSpPr>
      <p:grpSpPr>
        <a:xfrm>
          <a:off x="0" y="0"/>
          <a:ext cx="0" cy="0"/>
          <a:chOff x="0" y="0"/>
          <a:chExt cx="0" cy="0"/>
        </a:xfrm>
      </p:grpSpPr>
      <p:sp>
        <p:nvSpPr>
          <p:cNvPr id="3827" name="Google Shape;3827;gc3db4e2863_0_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8" name="Google Shape;3828;gc3db4e2863_0_8: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29" name="Google Shape;3829;gc3db4e2863_0_8: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8"/>
        <p:cNvGrpSpPr/>
        <p:nvPr/>
      </p:nvGrpSpPr>
      <p:grpSpPr>
        <a:xfrm>
          <a:off x="0" y="0"/>
          <a:ext cx="0" cy="0"/>
          <a:chOff x="0" y="0"/>
          <a:chExt cx="0" cy="0"/>
        </a:xfrm>
      </p:grpSpPr>
      <p:sp>
        <p:nvSpPr>
          <p:cNvPr id="3649" name="Google Shape;3649;gd104d26b95_0_34:notes"/>
          <p:cNvSpPr>
            <a:spLocks noGrp="1" noRot="1" noChangeAspect="1"/>
          </p:cNvSpPr>
          <p:nvPr>
            <p:ph type="sldImg" idx="2"/>
          </p:nvPr>
        </p:nvSpPr>
        <p:spPr>
          <a:xfrm>
            <a:off x="1171575" y="733425"/>
            <a:ext cx="4573588" cy="3432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0" name="Google Shape;3650;gd104d26b95_0_34:notes"/>
          <p:cNvSpPr txBox="1">
            <a:spLocks noGrp="1"/>
          </p:cNvSpPr>
          <p:nvPr>
            <p:ph type="body" idx="1"/>
          </p:nvPr>
        </p:nvSpPr>
        <p:spPr>
          <a:xfrm>
            <a:off x="685800" y="4473892"/>
            <a:ext cx="5486400" cy="3660600"/>
          </a:xfrm>
          <a:prstGeom prst="rect">
            <a:avLst/>
          </a:prstGeom>
          <a:noFill/>
          <a:ln>
            <a:noFill/>
          </a:ln>
        </p:spPr>
        <p:txBody>
          <a:bodyPr spcFirstLastPara="1" wrap="square" lIns="91600" tIns="45800" rIns="91600" bIns="45800" anchor="t" anchorCtr="0">
            <a:noAutofit/>
          </a:bodyPr>
          <a:lstStyle/>
          <a:p>
            <a:pPr marL="0" lvl="0" indent="0" algn="l" rtl="0">
              <a:spcBef>
                <a:spcPts val="0"/>
              </a:spcBef>
              <a:spcAft>
                <a:spcPts val="0"/>
              </a:spcAft>
              <a:buNone/>
            </a:pPr>
            <a:r>
              <a:rPr lang="en-US" sz="1300"/>
              <a:t>This cybersecurity train the trainer webinar series runs on Wednesdays from 10 to 11:30. Each week we’ll try to keep close to the schedule posted in the slide. There will be some time for Q&amp;A at the end of the session, so if any questions pop up during the presentation, you can enter them in the chat box so we can answer them then.</a:t>
            </a:r>
            <a:endParaRPr sz="1300"/>
          </a:p>
          <a:p>
            <a:pPr marL="0" lvl="0" indent="0" algn="l" rtl="0">
              <a:spcBef>
                <a:spcPts val="0"/>
              </a:spcBef>
              <a:spcAft>
                <a:spcPts val="0"/>
              </a:spcAft>
              <a:buNone/>
            </a:pPr>
            <a:endParaRPr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7009a4b7bf_0_102:notes"/>
          <p:cNvSpPr txBox="1">
            <a:spLocks noGrp="1"/>
          </p:cNvSpPr>
          <p:nvPr>
            <p:ph type="body" idx="1"/>
          </p:nvPr>
        </p:nvSpPr>
        <p:spPr>
          <a:xfrm>
            <a:off x="685781" y="4415771"/>
            <a:ext cx="5486400" cy="4183500"/>
          </a:xfrm>
          <a:prstGeom prst="rect">
            <a:avLst/>
          </a:prstGeom>
          <a:noFill/>
          <a:ln>
            <a:noFill/>
          </a:ln>
        </p:spPr>
        <p:txBody>
          <a:bodyPr spcFirstLastPara="1" wrap="square" lIns="86650" tIns="86650" rIns="86650" bIns="86650" anchor="ctr" anchorCtr="0">
            <a:noAutofit/>
          </a:bodyPr>
          <a:lstStyle/>
          <a:p>
            <a:pPr marL="0" lvl="0" indent="0" algn="l" rtl="0">
              <a:spcBef>
                <a:spcPts val="0"/>
              </a:spcBef>
              <a:spcAft>
                <a:spcPts val="0"/>
              </a:spcAft>
              <a:buNone/>
            </a:pPr>
            <a:endParaRPr/>
          </a:p>
        </p:txBody>
      </p:sp>
      <p:sp>
        <p:nvSpPr>
          <p:cNvPr id="3834" name="Google Shape;3834;g7009a4b7bf_0_10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8"/>
        <p:cNvGrpSpPr/>
        <p:nvPr/>
      </p:nvGrpSpPr>
      <p:grpSpPr>
        <a:xfrm>
          <a:off x="0" y="0"/>
          <a:ext cx="0" cy="0"/>
          <a:chOff x="0" y="0"/>
          <a:chExt cx="0" cy="0"/>
        </a:xfrm>
      </p:grpSpPr>
      <p:sp>
        <p:nvSpPr>
          <p:cNvPr id="3839" name="Google Shape;3839;gb157bd0a6f_0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0" name="Google Shape;3840;gb157bd0a6f_0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41" name="Google Shape;3841;gb157bd0a6f_0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4"/>
        <p:cNvGrpSpPr/>
        <p:nvPr/>
      </p:nvGrpSpPr>
      <p:grpSpPr>
        <a:xfrm>
          <a:off x="0" y="0"/>
          <a:ext cx="0" cy="0"/>
          <a:chOff x="0" y="0"/>
          <a:chExt cx="0" cy="0"/>
        </a:xfrm>
      </p:grpSpPr>
      <p:sp>
        <p:nvSpPr>
          <p:cNvPr id="3845" name="Google Shape;3845;gb3dbd325f7_0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6" name="Google Shape;3846;gb3dbd325f7_0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u="sng">
                <a:solidFill>
                  <a:schemeClr val="hlink"/>
                </a:solidFill>
                <a:hlinkClick r:id="rId3"/>
              </a:rPr>
              <a:t>https://www.sans.org/security-awareness-training/blog/security-awareness-metrics</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4"/>
              </a:rPr>
              <a:t>https://drive.google.com/file/d/1U6QX60nZoHlTKRbjY0UQfq4rsGE-KGDA/view?usp=sharing</a:t>
            </a:r>
            <a:endParaRPr/>
          </a:p>
          <a:p>
            <a:pPr marL="0" lvl="0" indent="0" algn="l" rtl="0">
              <a:spcBef>
                <a:spcPts val="0"/>
              </a:spcBef>
              <a:spcAft>
                <a:spcPts val="0"/>
              </a:spcAft>
              <a:buNone/>
            </a:pPr>
            <a:endParaRPr/>
          </a:p>
        </p:txBody>
      </p:sp>
      <p:sp>
        <p:nvSpPr>
          <p:cNvPr id="3847" name="Google Shape;3847;gb3dbd325f7_0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0"/>
        <p:cNvGrpSpPr/>
        <p:nvPr/>
      </p:nvGrpSpPr>
      <p:grpSpPr>
        <a:xfrm>
          <a:off x="0" y="0"/>
          <a:ext cx="0" cy="0"/>
          <a:chOff x="0" y="0"/>
          <a:chExt cx="0" cy="0"/>
        </a:xfrm>
      </p:grpSpPr>
      <p:sp>
        <p:nvSpPr>
          <p:cNvPr id="3851" name="Google Shape;3851;g7009a4b7bf_0_107:notes"/>
          <p:cNvSpPr txBox="1">
            <a:spLocks noGrp="1"/>
          </p:cNvSpPr>
          <p:nvPr>
            <p:ph type="body" idx="1"/>
          </p:nvPr>
        </p:nvSpPr>
        <p:spPr>
          <a:xfrm>
            <a:off x="686475" y="4416400"/>
            <a:ext cx="5462400" cy="4159800"/>
          </a:xfrm>
          <a:prstGeom prst="rect">
            <a:avLst/>
          </a:prstGeom>
          <a:noFill/>
          <a:ln>
            <a:noFill/>
          </a:ln>
        </p:spPr>
        <p:txBody>
          <a:bodyPr spcFirstLastPara="1" wrap="square" lIns="91425" tIns="45700" rIns="91425" bIns="45700" anchor="t" anchorCtr="0">
            <a:noAutofit/>
          </a:bodyPr>
          <a:lstStyle/>
          <a:p>
            <a:pPr marL="203200" marR="0" lvl="0" indent="-190500" algn="l" rtl="0">
              <a:lnSpc>
                <a:spcPct val="90000"/>
              </a:lnSpc>
              <a:spcBef>
                <a:spcPts val="0"/>
              </a:spcBef>
              <a:spcAft>
                <a:spcPts val="0"/>
              </a:spcAft>
              <a:buNone/>
            </a:pPr>
            <a:r>
              <a:rPr lang="en-US" sz="1000" b="0" i="0" u="none" strike="noStrike" cap="none">
                <a:solidFill>
                  <a:srgbClr val="000000"/>
                </a:solidFill>
                <a:latin typeface="Calibri"/>
                <a:ea typeface="Calibri"/>
                <a:cs typeface="Calibri"/>
                <a:sym typeface="Calibri"/>
              </a:rPr>
              <a:t>There is simply too much malware out there to be strictly focused on keeping your users infection free. They would become the modern corporate equivalent of “bubble people” whereby they can only interact with the world from a sterile environment. It’s impractical, and frankly impossible when you look at how business operates. Instead, you provide them with hand-washing education, the basics of how infection works, and rounds of anti-viral and antibiotic remedies when they do catch the common cold. Assume your users will get infected, but don’t assume infection means loss. </a:t>
            </a:r>
            <a:endParaRPr sz="1000" b="0" i="0" u="none" strike="noStrike" cap="none">
              <a:latin typeface="Arial"/>
              <a:ea typeface="Arial"/>
              <a:cs typeface="Arial"/>
              <a:sym typeface="Arial"/>
            </a:endParaRPr>
          </a:p>
          <a:p>
            <a:pPr marL="203200" marR="0" lvl="0" indent="-190500" algn="l" rtl="0">
              <a:lnSpc>
                <a:spcPct val="90000"/>
              </a:lnSpc>
              <a:spcBef>
                <a:spcPts val="0"/>
              </a:spcBef>
              <a:spcAft>
                <a:spcPts val="0"/>
              </a:spcAft>
              <a:buNone/>
            </a:pPr>
            <a:r>
              <a:rPr lang="en-US" sz="1000" b="1" i="0" u="none" strike="noStrike" cap="none">
                <a:solidFill>
                  <a:srgbClr val="000000"/>
                </a:solidFill>
                <a:latin typeface="Calibri"/>
                <a:ea typeface="Calibri"/>
                <a:cs typeface="Calibri"/>
                <a:sym typeface="Calibri"/>
              </a:rPr>
              <a:t>\</a:t>
            </a:r>
            <a:endParaRPr sz="1000" b="0" i="0" u="none" strike="noStrike" cap="none">
              <a:latin typeface="Arial"/>
              <a:ea typeface="Arial"/>
              <a:cs typeface="Arial"/>
              <a:sym typeface="Arial"/>
            </a:endParaRPr>
          </a:p>
          <a:p>
            <a:pPr marL="203200" marR="0" lvl="0" indent="-190500" algn="l" rtl="0">
              <a:lnSpc>
                <a:spcPct val="90000"/>
              </a:lnSpc>
              <a:spcBef>
                <a:spcPts val="0"/>
              </a:spcBef>
              <a:spcAft>
                <a:spcPts val="0"/>
              </a:spcAft>
              <a:buNone/>
            </a:pPr>
            <a:r>
              <a:rPr lang="en-US" sz="1000" b="1" i="0" u="none" strike="noStrike" cap="none">
                <a:solidFill>
                  <a:srgbClr val="000000"/>
                </a:solidFill>
                <a:latin typeface="Calibri"/>
                <a:ea typeface="Calibri"/>
                <a:cs typeface="Calibri"/>
                <a:sym typeface="Calibri"/>
              </a:rPr>
              <a:t>Integrating Security For Patrons</a:t>
            </a:r>
            <a:endParaRPr sz="1000" b="0" i="0" u="none" strike="noStrike" cap="none">
              <a:latin typeface="Arial"/>
              <a:ea typeface="Arial"/>
              <a:cs typeface="Arial"/>
              <a:sym typeface="Arial"/>
            </a:endParaRPr>
          </a:p>
          <a:p>
            <a:pPr marL="203200" marR="0" lvl="0" indent="-190500" algn="l" rtl="0">
              <a:lnSpc>
                <a:spcPct val="90000"/>
              </a:lnSpc>
              <a:spcBef>
                <a:spcPts val="0"/>
              </a:spcBef>
              <a:spcAft>
                <a:spcPts val="0"/>
              </a:spcAft>
              <a:buNone/>
            </a:pPr>
            <a:r>
              <a:rPr lang="en-US" sz="1000" b="1" i="0" u="none" strike="noStrike" cap="none">
                <a:solidFill>
                  <a:srgbClr val="000000"/>
                </a:solidFill>
                <a:latin typeface="Calibri"/>
                <a:ea typeface="Calibri"/>
                <a:cs typeface="Calibri"/>
                <a:sym typeface="Calibri"/>
              </a:rPr>
              <a:t>Information literacy!</a:t>
            </a:r>
            <a:endParaRPr sz="1000" b="0" i="0" u="none" strike="noStrike" cap="none">
              <a:latin typeface="Arial"/>
              <a:ea typeface="Arial"/>
              <a:cs typeface="Arial"/>
              <a:sym typeface="Arial"/>
            </a:endParaRPr>
          </a:p>
          <a:p>
            <a:pPr marL="203200" marR="0" lvl="0" indent="-190500" algn="l" rtl="0">
              <a:lnSpc>
                <a:spcPct val="90000"/>
              </a:lnSpc>
              <a:spcBef>
                <a:spcPts val="0"/>
              </a:spcBef>
              <a:spcAft>
                <a:spcPts val="0"/>
              </a:spcAft>
              <a:buNone/>
            </a:pPr>
            <a:r>
              <a:rPr lang="en-US" sz="1000" b="0" i="0" u="none" strike="noStrike" cap="none">
                <a:solidFill>
                  <a:srgbClr val="000000"/>
                </a:solidFill>
                <a:latin typeface="Calibri"/>
                <a:ea typeface="Calibri"/>
                <a:cs typeface="Calibri"/>
                <a:sym typeface="Calibri"/>
              </a:rPr>
              <a:t>Your patrons don't care much for security. They just want to get some work done. Or worse, they are actively trying to break it. This is why it's important to build security in, make it a part of everything from the start. Security needs to be an integrated process in everything your library does, and everyone needs to play a part. Sometimes your security policies will get in the way. Of course this will make people angry, Your users don’t want to be saved. They want to do what they want to do, when they want to do it. Somehow you'll need to define a set of acceptable behaviors and then put the hammer down on everything else. Do you allow everyone to install anything on their workstations? Companies are essentially split on whether to allow users to install applications -- 51 percent yes, 49 percent no, according to a survey of 765 professionals by security vendor Bit9. Do you block access to Flash and PDFs (frequently attacked programs)? Probably not, even though they are both a very common attack vector. Do you switch to a different PDF reader with fewer features that may be more secure? Perhaps. This is just one decision, among many, that should be made at the policy level to help make things safer. Look for ways to make things safer in ways that don't interfere with people's everyday tasks as much as possible. People will always find a way around policies if those policies get in the way.</a:t>
            </a:r>
            <a:endParaRPr sz="1000" b="0" i="0" u="none" strike="noStrike" cap="none">
              <a:latin typeface="Arial"/>
              <a:ea typeface="Arial"/>
              <a:cs typeface="Arial"/>
              <a:sym typeface="Arial"/>
            </a:endParaRPr>
          </a:p>
          <a:p>
            <a:pPr marL="203200" marR="0" lvl="0" indent="-190500" algn="l" rtl="0">
              <a:lnSpc>
                <a:spcPct val="90000"/>
              </a:lnSpc>
              <a:spcBef>
                <a:spcPts val="0"/>
              </a:spcBef>
              <a:spcAft>
                <a:spcPts val="0"/>
              </a:spcAft>
              <a:buNone/>
            </a:pPr>
            <a:endParaRPr sz="1000" b="0" i="0" u="none" strike="noStrike" cap="none">
              <a:latin typeface="Arial"/>
              <a:ea typeface="Arial"/>
              <a:cs typeface="Arial"/>
              <a:sym typeface="Arial"/>
            </a:endParaRPr>
          </a:p>
        </p:txBody>
      </p:sp>
      <p:sp>
        <p:nvSpPr>
          <p:cNvPr id="3852" name="Google Shape;3852;g7009a4b7bf_0_107:notes"/>
          <p:cNvSpPr/>
          <p:nvPr/>
        </p:nvSpPr>
        <p:spPr>
          <a:xfrm>
            <a:off x="3883950" y="8829663"/>
            <a:ext cx="2949600" cy="441600"/>
          </a:xfrm>
          <a:prstGeom prst="rect">
            <a:avLst/>
          </a:prstGeom>
          <a:noFill/>
          <a:ln>
            <a:noFill/>
          </a:ln>
        </p:spPr>
        <p:txBody>
          <a:bodyPr spcFirstLastPara="1" wrap="square" lIns="86650" tIns="86650" rIns="86650" bIns="86650" anchor="ctr" anchorCtr="0">
            <a:noAutofit/>
          </a:bodyPr>
          <a:lstStyle/>
          <a:p>
            <a:pPr marL="0" lvl="0" indent="0" algn="l" rtl="0">
              <a:spcBef>
                <a:spcPts val="0"/>
              </a:spcBef>
              <a:spcAft>
                <a:spcPts val="0"/>
              </a:spcAft>
              <a:buNone/>
            </a:pPr>
            <a:endParaRPr/>
          </a:p>
        </p:txBody>
      </p:sp>
      <p:sp>
        <p:nvSpPr>
          <p:cNvPr id="3853" name="Google Shape;3853;g7009a4b7bf_0_10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7"/>
        <p:cNvGrpSpPr/>
        <p:nvPr/>
      </p:nvGrpSpPr>
      <p:grpSpPr>
        <a:xfrm>
          <a:off x="0" y="0"/>
          <a:ext cx="0" cy="0"/>
          <a:chOff x="0" y="0"/>
          <a:chExt cx="0" cy="0"/>
        </a:xfrm>
      </p:grpSpPr>
      <p:sp>
        <p:nvSpPr>
          <p:cNvPr id="3858" name="Google Shape;3858;g7009a4b7bf_0_114:notes"/>
          <p:cNvSpPr txBox="1">
            <a:spLocks noGrp="1"/>
          </p:cNvSpPr>
          <p:nvPr>
            <p:ph type="body" idx="1"/>
          </p:nvPr>
        </p:nvSpPr>
        <p:spPr>
          <a:xfrm>
            <a:off x="685781" y="4415771"/>
            <a:ext cx="5486400" cy="4183500"/>
          </a:xfrm>
          <a:prstGeom prst="rect">
            <a:avLst/>
          </a:prstGeom>
          <a:noFill/>
          <a:ln>
            <a:noFill/>
          </a:ln>
        </p:spPr>
        <p:txBody>
          <a:bodyPr spcFirstLastPara="1" wrap="square" lIns="86650" tIns="86650" rIns="86650" bIns="86650" anchor="ctr" anchorCtr="0">
            <a:noAutofit/>
          </a:bodyPr>
          <a:lstStyle/>
          <a:p>
            <a:pPr marL="0" lvl="0" indent="0" algn="l" rtl="0">
              <a:spcBef>
                <a:spcPts val="0"/>
              </a:spcBef>
              <a:spcAft>
                <a:spcPts val="0"/>
              </a:spcAft>
              <a:buNone/>
            </a:pPr>
            <a:endParaRPr sz="1300"/>
          </a:p>
        </p:txBody>
      </p:sp>
      <p:sp>
        <p:nvSpPr>
          <p:cNvPr id="3859" name="Google Shape;3859;g7009a4b7bf_0_11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5"/>
        <p:cNvGrpSpPr/>
        <p:nvPr/>
      </p:nvGrpSpPr>
      <p:grpSpPr>
        <a:xfrm>
          <a:off x="0" y="0"/>
          <a:ext cx="0" cy="0"/>
          <a:chOff x="0" y="0"/>
          <a:chExt cx="0" cy="0"/>
        </a:xfrm>
      </p:grpSpPr>
      <p:sp>
        <p:nvSpPr>
          <p:cNvPr id="3866" name="Google Shape;3866;gb22274effe_0_20:notes"/>
          <p:cNvSpPr txBox="1">
            <a:spLocks noGrp="1"/>
          </p:cNvSpPr>
          <p:nvPr>
            <p:ph type="body" idx="1"/>
          </p:nvPr>
        </p:nvSpPr>
        <p:spPr>
          <a:xfrm>
            <a:off x="685781" y="4415771"/>
            <a:ext cx="5486400" cy="4183500"/>
          </a:xfrm>
          <a:prstGeom prst="rect">
            <a:avLst/>
          </a:prstGeom>
          <a:noFill/>
          <a:ln>
            <a:noFill/>
          </a:ln>
        </p:spPr>
        <p:txBody>
          <a:bodyPr spcFirstLastPara="1" wrap="square" lIns="86650" tIns="86650" rIns="86650" bIns="86650" anchor="ctr" anchorCtr="0">
            <a:noAutofit/>
          </a:bodyPr>
          <a:lstStyle/>
          <a:p>
            <a:pPr marL="0" lvl="0" indent="0" algn="l" rtl="0">
              <a:spcBef>
                <a:spcPts val="0"/>
              </a:spcBef>
              <a:spcAft>
                <a:spcPts val="0"/>
              </a:spcAft>
              <a:buNone/>
            </a:pPr>
            <a:endParaRPr sz="1300"/>
          </a:p>
        </p:txBody>
      </p:sp>
      <p:sp>
        <p:nvSpPr>
          <p:cNvPr id="3867" name="Google Shape;3867;gb22274effe_0_2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1"/>
        <p:cNvGrpSpPr/>
        <p:nvPr/>
      </p:nvGrpSpPr>
      <p:grpSpPr>
        <a:xfrm>
          <a:off x="0" y="0"/>
          <a:ext cx="0" cy="0"/>
          <a:chOff x="0" y="0"/>
          <a:chExt cx="0" cy="0"/>
        </a:xfrm>
      </p:grpSpPr>
      <p:sp>
        <p:nvSpPr>
          <p:cNvPr id="3872" name="Google Shape;3872;gbcae07d996_0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3" name="Google Shape;3873;gbcae07d996_0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74" name="Google Shape;3874;gbcae07d996_0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7"/>
        <p:cNvGrpSpPr/>
        <p:nvPr/>
      </p:nvGrpSpPr>
      <p:grpSpPr>
        <a:xfrm>
          <a:off x="0" y="0"/>
          <a:ext cx="0" cy="0"/>
          <a:chOff x="0" y="0"/>
          <a:chExt cx="0" cy="0"/>
        </a:xfrm>
      </p:grpSpPr>
      <p:sp>
        <p:nvSpPr>
          <p:cNvPr id="3878" name="Google Shape;3878;gc0e5e340c2_0_74: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9" name="Google Shape;3879;gc0e5e340c2_0_74: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80" name="Google Shape;3880;gc0e5e340c2_0_74: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3"/>
        <p:cNvGrpSpPr/>
        <p:nvPr/>
      </p:nvGrpSpPr>
      <p:grpSpPr>
        <a:xfrm>
          <a:off x="0" y="0"/>
          <a:ext cx="0" cy="0"/>
          <a:chOff x="0" y="0"/>
          <a:chExt cx="0" cy="0"/>
        </a:xfrm>
      </p:grpSpPr>
      <p:sp>
        <p:nvSpPr>
          <p:cNvPr id="3884" name="Google Shape;3884;gb9539acc37_0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5" name="Google Shape;3885;gb9539acc37_0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86" name="Google Shape;3886;gb9539acc37_0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0"/>
        <p:cNvGrpSpPr/>
        <p:nvPr/>
      </p:nvGrpSpPr>
      <p:grpSpPr>
        <a:xfrm>
          <a:off x="0" y="0"/>
          <a:ext cx="0" cy="0"/>
          <a:chOff x="0" y="0"/>
          <a:chExt cx="0" cy="0"/>
        </a:xfrm>
      </p:grpSpPr>
      <p:sp>
        <p:nvSpPr>
          <p:cNvPr id="3891" name="Google Shape;3891;g9ecb8cdb15_0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2" name="Google Shape;3892;g9ecb8cdb15_0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Example Security Exercises 1 It’s Gone Pick a system, any system. Think of a reason why it’s completely hosed–failure of the entire RAID array, fire in the datacenter, evil script kiddies, sysadmin mistake–and see how your team copes. Some questions to ask when all is done: • If you don’t have another of these systems to fail over to, where are your users going while the system is down? What stopped working and for how long? • If you have a failover system, how long did it take to fail over? What did your users experience in the mean time? • How hard was it to replace the system? Were backups adequate? Did the available personnel know what to do and have the authority to do it? • What data was lost? Are backups being made often enough? • Were any other systems impacted by this system’s death? For example, if your LDAP server died suddenly, did administrators still have access to other systems? Did anything fail open? 2 Naughty Ned Choose a team member with elevated privileges (any member of your security or systems administration / ops team is usually a good choice, so might be a leadership team member or a developer). Pretend he or she has been fired, and revoke all of his or her privileges. Now he or she gets to cause whatever chaos he or she can with any privileges that remain. This is a great way to test your offboarding checklist. 3 Wolf in Sheep’s Clothing Most of the Red Team plays the part of ordinary users here. One plays a malicious user. Can the blue team terminate the malicious user’s activity without negatively impacting any of the nice users? 4 Committer Should Be Committed This is a great one for software development teams. A developer, working while sleep deprived (thank you red team), has committed something to the master branch of the repo that he or she 1 shouldn’t have. It might have been login credentials for an internal system, or naked pictures of the boss’s dog, the content doesn’t matter. The important thing is that it has to go. See how your team removes the offending data both from the working tree AND the repository history, without breaking everyone’s workflow beyond recognition. 5 Operation! If you run a devops environment, this one is for you. It’s far too easy for deployment workflows to end up with very low bus factors (the number of people who must be hit by a bus before the project is doomed or at least in serious trouble). Watch a deployment or two and figure out who the 1-3 most critical people are in that path, then declare them unreachable for the purpose of the exercise. Now, suppose that a critical security vulnerability has been found in your deployed product. Challenge your team to make a trivial code change (e.g. add a comment saying ”We did it!” to the code at a specified point) then run your entire test suite and deploy the code with those critical people gone. 6 Finger in the Dam Find a (hopefully fairly harmless) proof-of-concept for the most recent security vulnerability you applied patches for. Run it against everything and find out whether or not the hole was really plugged. 7 Negative Nancy Have a red team member contact your primary customer support avenue, playing the part of a user who is absolutely certain that their private information entrusted to your service has been compromised. Bonus points if the character is a ”difficult” personality. See how the team handles it. 8 Fell Off a Truck Your primary authentication database has fallen off a truck (your choice whether this is your database of external user accounts or something for internal personnel only). Demonstrate how you would notify those affected and force password resets. Bonus points if you can detect and flag attempts to use compromised credentials. 9 Ewe Did It Start an (otherwise innocuous) process on one of your system that occupies as much RAM as it can get its hands on. See how long it takes for anyone to notice, and how they respond. 10 Stowaway Connect an unauthorized network device into your network and let it talk to something. See how your team tracks it down and removes it. 2 11 Exfiltration One of your employees has decided that they would like your big, valuable, internal database. The Red Team tries to exfiltrate the target (any way they like) without being detected. 12 Nosy Nelly One of your systems starts nmapping the network. Does anyone notice? 13 Blame the Mailman A system that should never send mail starts sending (or trying to send) spam. What happens next? 14 Delivery Someone not known to your staff tries to talk their way into some limited-access area of the building, such as your datacenter. It helps to appear pregnant, talk on your phone, tailgate someone, carry something heavy, or insist you are making a delivery or have an appointment. See if anyone stops you. 15 Pick-up Stix Drop some USB sticks around the building: in the parking lot, the restroom, a conference room, a lobby. Place an autorun executable on the sticks that notifies you when they are inserted in a machine that autoruns USB devices, and place an interesting-looking file on there that also tries to call home when opened. 16 Phishing Expedition Send a convincing phishing email (with at least one flaw that a reasonable person would pick up on) to your staff, directing them to a fake login page and see who gives up their credentials. Note: this one is likely to rankle some people who feel duped when you come out and tell them what happened, but is really good at driving home the importance of phishing awareness if you can afford the political fallout. 17 Compromising Positions Suppose that a rootkit has been discovered on a critical piece of infrastructure on your internal network (e.g. your Satellite server or your LDAP server). Challenge your team to prove that none of your *other* systems have been compromised. Not assume: prove. 18 Failure is Always an Option Single points of failure are frequently discussed in meetings. Pay attention, and document these, then break one. Does the scope of the outage match expectation? Does the recovery time/process match expectations? 3 19 Free For All This is a big, high-investment exercise to run, but it’s also the best: Set up a dedicated environment for your exercise to run in that is not connected to your other internal networks or to the public internet. Provide a set of services that need to be kept running, and consider adding some data meant to be kept confidential. Don’t set up that environment in the most secure way possible. Set targets for the Red and Blue teams with various point values, e.g. 10 points to each team for each system they control at the end of the exercise, 20 points for the blue team for every half-hour that a particular service continues without interruption, 50 points for the red team if they find and decrypt such-and-such a file. Then set both teams loose with nothing but a time limit and see what happens. This work is licensed under the Creative Commons Attribution 4.0 International License. To view a copy of this license, visit http://creativecommons.org/licenses/by/4.0 Other licensing terms may be available by contacting sons@security.engineering or sesons@iu.edu 4</a:t>
            </a:r>
            <a:endParaRPr/>
          </a:p>
        </p:txBody>
      </p:sp>
      <p:sp>
        <p:nvSpPr>
          <p:cNvPr id="3893" name="Google Shape;3893;g9ecb8cdb15_0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4"/>
        <p:cNvGrpSpPr/>
        <p:nvPr/>
      </p:nvGrpSpPr>
      <p:grpSpPr>
        <a:xfrm>
          <a:off x="0" y="0"/>
          <a:ext cx="0" cy="0"/>
          <a:chOff x="0" y="0"/>
          <a:chExt cx="0" cy="0"/>
        </a:xfrm>
      </p:grpSpPr>
      <p:sp>
        <p:nvSpPr>
          <p:cNvPr id="3655" name="Google Shape;3655;gd104d26b95_0_39:notes"/>
          <p:cNvSpPr>
            <a:spLocks noGrp="1" noRot="1" noChangeAspect="1"/>
          </p:cNvSpPr>
          <p:nvPr>
            <p:ph type="sldImg" idx="2"/>
          </p:nvPr>
        </p:nvSpPr>
        <p:spPr>
          <a:xfrm>
            <a:off x="1339850" y="1162050"/>
            <a:ext cx="4179888"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6" name="Google Shape;3656;gd104d26b95_0_39:notes"/>
          <p:cNvSpPr txBox="1">
            <a:spLocks noGrp="1"/>
          </p:cNvSpPr>
          <p:nvPr>
            <p:ph type="body" idx="1"/>
          </p:nvPr>
        </p:nvSpPr>
        <p:spPr>
          <a:xfrm>
            <a:off x="685800" y="4473892"/>
            <a:ext cx="5486400" cy="3660600"/>
          </a:xfrm>
          <a:prstGeom prst="rect">
            <a:avLst/>
          </a:prstGeom>
          <a:noFill/>
          <a:ln>
            <a:noFill/>
          </a:ln>
        </p:spPr>
        <p:txBody>
          <a:bodyPr spcFirstLastPara="1" wrap="square" lIns="91600" tIns="45800" rIns="91600" bIns="45800" anchor="t" anchorCtr="0">
            <a:noAutofit/>
          </a:bodyPr>
          <a:lstStyle/>
          <a:p>
            <a:pPr marL="0" lvl="0" indent="0" algn="l" rtl="0">
              <a:spcBef>
                <a:spcPts val="0"/>
              </a:spcBef>
              <a:spcAft>
                <a:spcPts val="0"/>
              </a:spcAft>
              <a:buNone/>
            </a:pPr>
            <a:r>
              <a:rPr lang="en-US" sz="1300"/>
              <a:t>This week we are starting off with an overview of libraries and data privacy. For those of you who too last year’s training, this should be a refresher. Week two is where we get into library privacy training, including training development and ways of supporting staff outside of training. Week three goes back into library operations with three main topics that go beyond basic data privacy training, including risk assessment and patron programming. Week Four brings everything together to focus on building a culture of privacy in all areas of the library, including what to do after the series.</a:t>
            </a:r>
            <a:endParaRPr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7"/>
        <p:cNvGrpSpPr/>
        <p:nvPr/>
      </p:nvGrpSpPr>
      <p:grpSpPr>
        <a:xfrm>
          <a:off x="0" y="0"/>
          <a:ext cx="0" cy="0"/>
          <a:chOff x="0" y="0"/>
          <a:chExt cx="0" cy="0"/>
        </a:xfrm>
      </p:grpSpPr>
      <p:sp>
        <p:nvSpPr>
          <p:cNvPr id="3898" name="Google Shape;3898;gc58a109362_0_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9" name="Google Shape;3899;gc58a109362_0_8: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900" name="Google Shape;3900;gc58a109362_0_8: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4"/>
        <p:cNvGrpSpPr/>
        <p:nvPr/>
      </p:nvGrpSpPr>
      <p:grpSpPr>
        <a:xfrm>
          <a:off x="0" y="0"/>
          <a:ext cx="0" cy="0"/>
          <a:chOff x="0" y="0"/>
          <a:chExt cx="0" cy="0"/>
        </a:xfrm>
      </p:grpSpPr>
      <p:sp>
        <p:nvSpPr>
          <p:cNvPr id="3905" name="Google Shape;3905;g7ecbc02833_0_95: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6" name="Google Shape;3906;g7ecbc02833_0_95: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907" name="Google Shape;3907;g7ecbc02833_0_95: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p128: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912" name="Google Shape;3912;p12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5"/>
        <p:cNvGrpSpPr/>
        <p:nvPr/>
      </p:nvGrpSpPr>
      <p:grpSpPr>
        <a:xfrm>
          <a:off x="0" y="0"/>
          <a:ext cx="0" cy="0"/>
          <a:chOff x="0" y="0"/>
          <a:chExt cx="0" cy="0"/>
        </a:xfrm>
      </p:grpSpPr>
      <p:sp>
        <p:nvSpPr>
          <p:cNvPr id="3916" name="Google Shape;3916;p129: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917" name="Google Shape;3917;p12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4"/>
        <p:cNvGrpSpPr/>
        <p:nvPr/>
      </p:nvGrpSpPr>
      <p:grpSpPr>
        <a:xfrm>
          <a:off x="0" y="0"/>
          <a:ext cx="0" cy="0"/>
          <a:chOff x="0" y="0"/>
          <a:chExt cx="0" cy="0"/>
        </a:xfrm>
      </p:grpSpPr>
      <p:sp>
        <p:nvSpPr>
          <p:cNvPr id="3925" name="Google Shape;3925;p130:notes"/>
          <p:cNvSpPr txBox="1">
            <a:spLocks noGrp="1"/>
          </p:cNvSpPr>
          <p:nvPr>
            <p:ph type="body" idx="1"/>
          </p:nvPr>
        </p:nvSpPr>
        <p:spPr>
          <a:xfrm>
            <a:off x="732240" y="4561200"/>
            <a:ext cx="5828400" cy="4298100"/>
          </a:xfrm>
          <a:prstGeom prst="rect">
            <a:avLst/>
          </a:prstGeom>
          <a:noFill/>
          <a:ln>
            <a:noFill/>
          </a:ln>
        </p:spPr>
        <p:txBody>
          <a:bodyPr spcFirstLastPara="1" wrap="square" lIns="96475" tIns="48225" rIns="96475" bIns="48225" anchor="t" anchorCtr="0">
            <a:noAutofit/>
          </a:bodyPr>
          <a:lstStyle/>
          <a:p>
            <a:pPr marL="216000" lvl="0" indent="-19872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Reliable and always on: By their very nature, web servers are always on, more so than your typical home or office laptop or desktop. Web servers are typically located in secure facilities with backup power. They are generally immune to power outages but also configured to restart in the event of a power cut, or any other “event” for that matter. This makes them ideal for criminal activity which needs 7×24 access to processing power, storage, and bandwidth. Such activity includes executing Distributed Denial of Service attacks and distributing malicious code used for financial fraud, spamming, DDoS, spying, identity theft, illegal pharmaceutical sales, and more.</a:t>
            </a:r>
            <a:endParaRPr sz="1200" b="0" strike="noStrike">
              <a:latin typeface="Arial"/>
              <a:ea typeface="Arial"/>
              <a:cs typeface="Arial"/>
              <a:sym typeface="Arial"/>
            </a:endParaRPr>
          </a:p>
          <a:p>
            <a:pPr marL="216000" lvl="0" indent="-19872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Largely unattended: Have you or your company ever started a web project and then abandoned it or put it on the back burner? I’m betting that millions of people have, creating a large pool of under-administered web servers out there, ripe for takeover from owners who are not paying attention. That lack of attention translates into lower detection rates and longer service times per compromise.</a:t>
            </a:r>
            <a:endParaRPr sz="1200" b="0" strike="noStrike">
              <a:latin typeface="Arial"/>
              <a:ea typeface="Arial"/>
              <a:cs typeface="Arial"/>
              <a:sym typeface="Arial"/>
            </a:endParaRPr>
          </a:p>
          <a:p>
            <a:pPr marL="216000" lvl="0" indent="-19872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Plenty of bandwidth: Most web servers are sitting on high speed Internet connections designed to handle large amounts of traffic. This adds to their appeal to the bad guys who may want to tap that bandwidth for nefarious activities.</a:t>
            </a:r>
            <a:endParaRPr sz="1200" b="0" strike="noStrike">
              <a:latin typeface="Arial"/>
              <a:ea typeface="Arial"/>
              <a:cs typeface="Arial"/>
              <a:sym typeface="Arial"/>
            </a:endParaRPr>
          </a:p>
          <a:p>
            <a:pPr marL="216000" lvl="0" indent="-198720" algn="l" rtl="0">
              <a:lnSpc>
                <a:spcPct val="100000"/>
              </a:lnSpc>
              <a:spcBef>
                <a:spcPts val="0"/>
              </a:spcBef>
              <a:spcAft>
                <a:spcPts val="0"/>
              </a:spcAft>
              <a:buNone/>
            </a:pPr>
            <a:endParaRPr sz="1200" b="0" strike="noStrike">
              <a:latin typeface="Arial"/>
              <a:ea typeface="Arial"/>
              <a:cs typeface="Arial"/>
              <a:sym typeface="Arial"/>
            </a:endParaRPr>
          </a:p>
        </p:txBody>
      </p:sp>
      <p:sp>
        <p:nvSpPr>
          <p:cNvPr id="3926" name="Google Shape;3926;p130:notes"/>
          <p:cNvSpPr/>
          <p:nvPr/>
        </p:nvSpPr>
        <p:spPr>
          <a:xfrm>
            <a:off x="4142880" y="9119160"/>
            <a:ext cx="3148200" cy="45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3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1"/>
        <p:cNvGrpSpPr/>
        <p:nvPr/>
      </p:nvGrpSpPr>
      <p:grpSpPr>
        <a:xfrm>
          <a:off x="0" y="0"/>
          <a:ext cx="0" cy="0"/>
          <a:chOff x="0" y="0"/>
          <a:chExt cx="0" cy="0"/>
        </a:xfrm>
      </p:grpSpPr>
      <p:sp>
        <p:nvSpPr>
          <p:cNvPr id="3932" name="Google Shape;3932;g7d14006fa6_0_212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3" name="Google Shape;3933;g7d14006fa6_0_2129:notes"/>
          <p:cNvSpPr txBox="1">
            <a:spLocks noGrp="1"/>
          </p:cNvSpPr>
          <p:nvPr>
            <p:ph type="body" idx="1"/>
          </p:nvPr>
        </p:nvSpPr>
        <p:spPr>
          <a:xfrm>
            <a:off x="685800" y="4415790"/>
            <a:ext cx="5486400" cy="41835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8"/>
        <p:cNvGrpSpPr/>
        <p:nvPr/>
      </p:nvGrpSpPr>
      <p:grpSpPr>
        <a:xfrm>
          <a:off x="0" y="0"/>
          <a:ext cx="0" cy="0"/>
          <a:chOff x="0" y="0"/>
          <a:chExt cx="0" cy="0"/>
        </a:xfrm>
      </p:grpSpPr>
      <p:sp>
        <p:nvSpPr>
          <p:cNvPr id="4169" name="Google Shape;4169;g80d9eab0fc_0_2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0" name="Google Shape;4170;g80d9eab0fc_0_28: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71" name="Google Shape;4171;g80d9eab0fc_0_28: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8"/>
        <p:cNvGrpSpPr/>
        <p:nvPr/>
      </p:nvGrpSpPr>
      <p:grpSpPr>
        <a:xfrm>
          <a:off x="0" y="0"/>
          <a:ext cx="0" cy="0"/>
          <a:chOff x="0" y="0"/>
          <a:chExt cx="0" cy="0"/>
        </a:xfrm>
      </p:grpSpPr>
      <p:sp>
        <p:nvSpPr>
          <p:cNvPr id="4179" name="Google Shape;4179;p133:notes"/>
          <p:cNvSpPr txBox="1">
            <a:spLocks noGrp="1"/>
          </p:cNvSpPr>
          <p:nvPr>
            <p:ph type="body" idx="1"/>
          </p:nvPr>
        </p:nvSpPr>
        <p:spPr>
          <a:xfrm>
            <a:off x="732240" y="4561200"/>
            <a:ext cx="5828400" cy="4298100"/>
          </a:xfrm>
          <a:prstGeom prst="rect">
            <a:avLst/>
          </a:prstGeom>
          <a:noFill/>
          <a:ln>
            <a:noFill/>
          </a:ln>
        </p:spPr>
        <p:txBody>
          <a:bodyPr spcFirstLastPara="1" wrap="square" lIns="96475" tIns="48225" rIns="96475" bIns="48225" anchor="t" anchorCtr="0">
            <a:noAutofit/>
          </a:bodyPr>
          <a:lstStyle/>
          <a:p>
            <a:pPr marL="216000" lvl="0" indent="-198720" algn="l" rtl="0">
              <a:lnSpc>
                <a:spcPct val="80000"/>
              </a:lnSpc>
              <a:spcBef>
                <a:spcPts val="0"/>
              </a:spcBef>
              <a:spcAft>
                <a:spcPts val="0"/>
              </a:spcAft>
              <a:buNone/>
            </a:pPr>
            <a:r>
              <a:rPr lang="en-US" sz="850" b="0" strike="noStrike">
                <a:solidFill>
                  <a:srgbClr val="000000"/>
                </a:solidFill>
                <a:latin typeface="Calibri"/>
                <a:ea typeface="Calibri"/>
                <a:cs typeface="Calibri"/>
                <a:sym typeface="Calibri"/>
              </a:rPr>
              <a:t>May 2, 2012, 1:59PM</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1" u="sng" strike="noStrike">
                <a:solidFill>
                  <a:srgbClr val="000000"/>
                </a:solidFill>
                <a:latin typeface="Calibri"/>
                <a:ea typeface="Calibri"/>
                <a:cs typeface="Calibri"/>
                <a:sym typeface="Calibri"/>
              </a:rPr>
              <a:t>Nine Percent of Websites May be Malicious</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0" strike="noStrike">
                <a:solidFill>
                  <a:srgbClr val="000000"/>
                </a:solidFill>
                <a:latin typeface="Calibri"/>
                <a:ea typeface="Calibri"/>
                <a:cs typeface="Calibri"/>
                <a:sym typeface="Calibri"/>
              </a:rPr>
              <a:t>Share on twitterShare on facebook</a:t>
            </a:r>
            <a:r>
              <a:rPr lang="en-US" sz="850" b="0" u="sng" strike="noStrike">
                <a:solidFill>
                  <a:srgbClr val="000000"/>
                </a:solidFill>
                <a:latin typeface="Calibri"/>
                <a:ea typeface="Calibri"/>
                <a:cs typeface="Calibri"/>
                <a:sym typeface="Calibri"/>
              </a:rPr>
              <a:t>Share on reddit</a:t>
            </a:r>
            <a:r>
              <a:rPr lang="en-US" sz="850" b="0" strike="noStrike">
                <a:solidFill>
                  <a:srgbClr val="000000"/>
                </a:solidFill>
                <a:latin typeface="Calibri"/>
                <a:ea typeface="Calibri"/>
                <a:cs typeface="Calibri"/>
                <a:sym typeface="Calibri"/>
              </a:rPr>
              <a:t>Share on google_plusoneShare </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0" u="sng" strike="noStrike">
                <a:solidFill>
                  <a:srgbClr val="000000"/>
                </a:solidFill>
                <a:latin typeface="Calibri"/>
                <a:ea typeface="Calibri"/>
                <a:cs typeface="Calibri"/>
                <a:sym typeface="Calibri"/>
              </a:rPr>
              <a:t>2 Comments</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0" strike="noStrike">
                <a:solidFill>
                  <a:srgbClr val="000000"/>
                </a:solidFill>
                <a:latin typeface="Calibri"/>
                <a:ea typeface="Calibri"/>
                <a:cs typeface="Calibri"/>
                <a:sym typeface="Calibri"/>
              </a:rPr>
              <a:t>by </a:t>
            </a:r>
            <a:r>
              <a:rPr lang="en-US" sz="850" b="0" u="sng" strike="noStrike">
                <a:solidFill>
                  <a:srgbClr val="000000"/>
                </a:solidFill>
                <a:latin typeface="Calibri"/>
                <a:ea typeface="Calibri"/>
                <a:cs typeface="Calibri"/>
                <a:sym typeface="Calibri"/>
              </a:rPr>
              <a:t>Brian Donohue</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0" strike="noStrike">
                <a:solidFill>
                  <a:srgbClr val="000000"/>
                </a:solidFill>
                <a:latin typeface="Calibri"/>
                <a:ea typeface="Calibri"/>
                <a:cs typeface="Calibri"/>
                <a:sym typeface="Calibri"/>
              </a:rPr>
              <a:t>Just fewer than 10 percent of websites serve some sort of malicious purpose, with an additional nine percent of sites being characterized as “suspicious” by Zscaler in a new research report.</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0" strike="noStrike">
                <a:solidFill>
                  <a:srgbClr val="000000"/>
                </a:solidFill>
                <a:latin typeface="Calibri"/>
                <a:ea typeface="Calibri"/>
                <a:cs typeface="Calibri"/>
                <a:sym typeface="Calibri"/>
              </a:rPr>
              <a:t>Zscaler ran 27,000 website URLs through </a:t>
            </a:r>
            <a:r>
              <a:rPr lang="en-US" sz="850" b="0" u="sng" strike="noStrike">
                <a:solidFill>
                  <a:srgbClr val="000000"/>
                </a:solidFill>
                <a:latin typeface="Calibri"/>
                <a:ea typeface="Calibri"/>
                <a:cs typeface="Calibri"/>
                <a:sym typeface="Calibri"/>
              </a:rPr>
              <a:t>a tool</a:t>
            </a:r>
            <a:r>
              <a:rPr lang="en-US" sz="850" b="0" strike="noStrike">
                <a:solidFill>
                  <a:srgbClr val="000000"/>
                </a:solidFill>
                <a:latin typeface="Calibri"/>
                <a:ea typeface="Calibri"/>
                <a:cs typeface="Calibri"/>
                <a:sym typeface="Calibri"/>
              </a:rPr>
              <a:t> they developed to assess the security of websites and give them a score from zero to 100. Nearly 81 percent of sites scored between zero and 49 (benign). 9.5 percent scored between 50 and 74 percent (suspicious) and another 9.5 percent scored somewhere between 75 and 100 (malicious), according to the company's State of the Web Report.</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0" strike="noStrike">
                <a:solidFill>
                  <a:srgbClr val="000000"/>
                </a:solidFill>
                <a:latin typeface="Calibri"/>
                <a:ea typeface="Calibri"/>
                <a:cs typeface="Calibri"/>
                <a:sym typeface="Calibri"/>
              </a:rPr>
              <a:t>The report also indicates that outdated plug-ins and the users that refuse to update them continue to be a serious but improving problem in the enterprise. Zscaler cites the F</a:t>
            </a:r>
            <a:r>
              <a:rPr lang="en-US" sz="850" b="0" u="sng" strike="noStrike">
                <a:solidFill>
                  <a:srgbClr val="000000"/>
                </a:solidFill>
                <a:latin typeface="Calibri"/>
                <a:ea typeface="Calibri"/>
                <a:cs typeface="Calibri"/>
                <a:sym typeface="Calibri"/>
              </a:rPr>
              <a:t>lashback outbreak</a:t>
            </a:r>
            <a:r>
              <a:rPr lang="en-US" sz="850" b="0" strike="noStrike">
                <a:solidFill>
                  <a:srgbClr val="000000"/>
                </a:solidFill>
                <a:latin typeface="Calibri"/>
                <a:ea typeface="Calibri"/>
                <a:cs typeface="Calibri"/>
                <a:sym typeface="Calibri"/>
              </a:rPr>
              <a:t>, which exploited </a:t>
            </a:r>
            <a:r>
              <a:rPr lang="en-US" sz="850" b="0" u="sng" strike="noStrike">
                <a:solidFill>
                  <a:srgbClr val="000000"/>
                </a:solidFill>
                <a:latin typeface="Calibri"/>
                <a:ea typeface="Calibri"/>
                <a:cs typeface="Calibri"/>
                <a:sym typeface="Calibri"/>
              </a:rPr>
              <a:t>known java vulnerabilities</a:t>
            </a:r>
            <a:r>
              <a:rPr lang="en-US" sz="850" b="0" strike="noStrike">
                <a:solidFill>
                  <a:srgbClr val="000000"/>
                </a:solidFill>
                <a:latin typeface="Calibri"/>
                <a:ea typeface="Calibri"/>
                <a:cs typeface="Calibri"/>
                <a:sym typeface="Calibri"/>
              </a:rPr>
              <a:t>, as anecdotal evidence of this. The report shows that more than 60 percent of Adobe Reader users are running an outdated version of that software. Adobe Shockwave came in second, with 35 percent of users running an outdated version. Java came in fourth, with a only five percent of users running an outdated version.</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1" strike="noStrike">
                <a:solidFill>
                  <a:srgbClr val="000000"/>
                </a:solidFill>
                <a:latin typeface="Calibri"/>
                <a:ea typeface="Calibri"/>
                <a:cs typeface="Calibri"/>
                <a:sym typeface="Calibri"/>
              </a:rPr>
              <a:t>Editor's Pick</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0" u="sng" strike="noStrike">
                <a:solidFill>
                  <a:srgbClr val="000000"/>
                </a:solidFill>
                <a:latin typeface="Calibri"/>
                <a:ea typeface="Calibri"/>
                <a:cs typeface="Calibri"/>
                <a:sym typeface="Calibri"/>
              </a:rPr>
              <a:t>Celebrity Ashton Kutcher Firesheep'd at TED Conference</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0" u="sng" strike="noStrike">
                <a:solidFill>
                  <a:srgbClr val="000000"/>
                </a:solidFill>
                <a:latin typeface="Calibri"/>
                <a:ea typeface="Calibri"/>
                <a:cs typeface="Calibri"/>
                <a:sym typeface="Calibri"/>
              </a:rPr>
              <a:t>Network Of 7K Typo Squatting Domains Drives Huge Traffic To Spam Web Sites</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0" u="sng" strike="noStrike">
                <a:solidFill>
                  <a:srgbClr val="000000"/>
                </a:solidFill>
                <a:latin typeface="Calibri"/>
                <a:ea typeface="Calibri"/>
                <a:cs typeface="Calibri"/>
                <a:sym typeface="Calibri"/>
              </a:rPr>
              <a:t>New Clickjacking Scam Uses Facebook, Javascript, Our Primate Brain To Spread</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0" u="sng" strike="noStrike">
                <a:solidFill>
                  <a:srgbClr val="000000"/>
                </a:solidFill>
                <a:latin typeface="Calibri"/>
                <a:ea typeface="Calibri"/>
                <a:cs typeface="Calibri"/>
                <a:sym typeface="Calibri"/>
              </a:rPr>
              <a:t>Threatpost Newsletter Sign-up</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0" strike="noStrike">
                <a:solidFill>
                  <a:srgbClr val="000000"/>
                </a:solidFill>
                <a:latin typeface="Calibri"/>
                <a:ea typeface="Calibri"/>
                <a:cs typeface="Calibri"/>
                <a:sym typeface="Calibri"/>
              </a:rPr>
              <a:t>It appears also that enterprises are increasing their efforts to block employees from visiting social networking sites. When the quarter opened, social networks only accounted for 2.5 percent of policy blocks; by the end of the quarter, that statistic had increased to four percent.</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0" strike="noStrike">
                <a:solidFill>
                  <a:srgbClr val="000000"/>
                </a:solidFill>
                <a:latin typeface="Calibri"/>
                <a:ea typeface="Calibri"/>
                <a:cs typeface="Calibri"/>
                <a:sym typeface="Calibri"/>
              </a:rPr>
              <a:t>Some other interesting info-morsels include Zscaler’s findings that Apple devices are becoming more prevalent in the work place as Android and BlackBerry devices become less prevalent. Facebook’s share of Web 2.0 traffic is down slightly from 43 percent in Q4 2011 to 41 percent in Q1 2012. On the other side, Twitter saw its share of such traffic increase over the same period from five percent to seven percent. Zscaler claims that the drop in Facebook’s traffic share is due to corporate policies that are increasingly blocking employee access to that social network while remaining noticeably less concerned about employee access to Twitter. Zscaler also believes that Twitter’s traffic-share increase may suggest that the service is being more widely adopted for use in the enterprise.</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0" strike="noStrike">
                <a:solidFill>
                  <a:srgbClr val="000000"/>
                </a:solidFill>
                <a:latin typeface="Calibri"/>
                <a:ea typeface="Calibri"/>
                <a:cs typeface="Calibri"/>
                <a:sym typeface="Calibri"/>
              </a:rPr>
              <a:t>Sports and gambling sites generally see a spike in traffic in Q1 that can very likely be attributed to events like the NFL playoffs, Super Bowl, and March Madness in America and the International Cricket Council's Cricket World Cup in places like India and Australia. This year, those sites’ traffic increased a dramatic 74 percent.</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r>
              <a:rPr lang="en-US" sz="850" b="0" strike="noStrike">
                <a:solidFill>
                  <a:srgbClr val="000000"/>
                </a:solidFill>
                <a:latin typeface="Calibri"/>
                <a:ea typeface="Calibri"/>
                <a:cs typeface="Calibri"/>
                <a:sym typeface="Calibri"/>
              </a:rPr>
              <a:t>Commenting on this Article will be automatically closed on August 2, 2012.</a:t>
            </a:r>
            <a:endParaRPr sz="850" b="0" strike="noStrike">
              <a:latin typeface="Arial"/>
              <a:ea typeface="Arial"/>
              <a:cs typeface="Arial"/>
              <a:sym typeface="Arial"/>
            </a:endParaRPr>
          </a:p>
          <a:p>
            <a:pPr marL="216000" lvl="0" indent="-198720" algn="l" rtl="0">
              <a:lnSpc>
                <a:spcPct val="80000"/>
              </a:lnSpc>
              <a:spcBef>
                <a:spcPts val="0"/>
              </a:spcBef>
              <a:spcAft>
                <a:spcPts val="0"/>
              </a:spcAft>
              <a:buNone/>
            </a:pPr>
            <a:endParaRPr sz="850" b="0" strike="noStrike">
              <a:latin typeface="Arial"/>
              <a:ea typeface="Arial"/>
              <a:cs typeface="Arial"/>
              <a:sym typeface="Arial"/>
            </a:endParaRPr>
          </a:p>
        </p:txBody>
      </p:sp>
      <p:sp>
        <p:nvSpPr>
          <p:cNvPr id="4180" name="Google Shape;4180;p133:notes"/>
          <p:cNvSpPr/>
          <p:nvPr/>
        </p:nvSpPr>
        <p:spPr>
          <a:xfrm>
            <a:off x="4142880" y="9119160"/>
            <a:ext cx="3148200" cy="45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3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4"/>
        <p:cNvGrpSpPr/>
        <p:nvPr/>
      </p:nvGrpSpPr>
      <p:grpSpPr>
        <a:xfrm>
          <a:off x="0" y="0"/>
          <a:ext cx="0" cy="0"/>
          <a:chOff x="0" y="0"/>
          <a:chExt cx="0" cy="0"/>
        </a:xfrm>
      </p:grpSpPr>
      <p:sp>
        <p:nvSpPr>
          <p:cNvPr id="4185" name="Google Shape;4185;g5d866ba627_0_7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6" name="Google Shape;4186;g5d866ba627_0_77: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87" name="Google Shape;4187;g5d866ba627_0_77: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0"/>
        <p:cNvGrpSpPr/>
        <p:nvPr/>
      </p:nvGrpSpPr>
      <p:grpSpPr>
        <a:xfrm>
          <a:off x="0" y="0"/>
          <a:ext cx="0" cy="0"/>
          <a:chOff x="0" y="0"/>
          <a:chExt cx="0" cy="0"/>
        </a:xfrm>
      </p:grpSpPr>
      <p:sp>
        <p:nvSpPr>
          <p:cNvPr id="4191" name="Google Shape;4191;p136:notes"/>
          <p:cNvSpPr txBox="1">
            <a:spLocks noGrp="1"/>
          </p:cNvSpPr>
          <p:nvPr>
            <p:ph type="body" idx="1"/>
          </p:nvPr>
        </p:nvSpPr>
        <p:spPr>
          <a:xfrm>
            <a:off x="732240" y="4561200"/>
            <a:ext cx="5828400" cy="4298100"/>
          </a:xfrm>
          <a:prstGeom prst="rect">
            <a:avLst/>
          </a:prstGeom>
          <a:noFill/>
          <a:ln>
            <a:noFill/>
          </a:ln>
        </p:spPr>
        <p:txBody>
          <a:bodyPr spcFirstLastPara="1" wrap="square" lIns="96475" tIns="48225" rIns="96475" bIns="48225" anchor="t" anchorCtr="0">
            <a:noAutofit/>
          </a:bodyPr>
          <a:lstStyle/>
          <a:p>
            <a:pPr marL="216000" lvl="0" indent="-198720" algn="l" rtl="0">
              <a:spcBef>
                <a:spcPts val="0"/>
              </a:spcBef>
              <a:spcAft>
                <a:spcPts val="0"/>
              </a:spcAft>
              <a:buClr>
                <a:schemeClr val="dk1"/>
              </a:buClr>
              <a:buFont typeface="Arial"/>
              <a:buNone/>
            </a:pPr>
            <a:r>
              <a:rPr lang="en-US" sz="1200" b="1" u="sng">
                <a:solidFill>
                  <a:schemeClr val="dk1"/>
                </a:solidFill>
                <a:latin typeface="Calibri"/>
                <a:ea typeface="Calibri"/>
                <a:cs typeface="Calibri"/>
                <a:sym typeface="Calibri"/>
              </a:rPr>
              <a:t>Parasitic Drag: The Hidden Cost of Bots </a:t>
            </a:r>
            <a:endParaRPr sz="1200">
              <a:solidFill>
                <a:schemeClr val="dk1"/>
              </a:solidFill>
            </a:endParaRPr>
          </a:p>
          <a:p>
            <a:pPr marL="216000" lvl="0" indent="-19872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from </a:t>
            </a:r>
            <a:r>
              <a:rPr lang="en-US" sz="1200" b="0" u="sng" strike="noStrike">
                <a:solidFill>
                  <a:srgbClr val="000000"/>
                </a:solidFill>
                <a:latin typeface="Calibri"/>
                <a:ea typeface="Calibri"/>
                <a:cs typeface="Calibri"/>
                <a:sym typeface="Calibri"/>
              </a:rPr>
              <a:t>Security Bloggers Network</a:t>
            </a:r>
            <a:r>
              <a:rPr lang="en-US" sz="1200" b="0" strike="noStrike">
                <a:solidFill>
                  <a:srgbClr val="000000"/>
                </a:solidFill>
                <a:latin typeface="Calibri"/>
                <a:ea typeface="Calibri"/>
                <a:cs typeface="Calibri"/>
                <a:sym typeface="Calibri"/>
              </a:rPr>
              <a:t> by Rob Rachwald</a:t>
            </a:r>
            <a:endParaRPr sz="1200" b="0" strike="noStrike">
              <a:latin typeface="Arial"/>
              <a:ea typeface="Arial"/>
              <a:cs typeface="Arial"/>
              <a:sym typeface="Arial"/>
            </a:endParaRPr>
          </a:p>
          <a:p>
            <a:pPr marL="216000" lvl="0" indent="-19872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Incapsula (full disclosure: Incapsula is a subsidiary of Imperva) today released a great bit of research. They asked: "What is the overhead of all the automated bot traffic?" Today, most people think that a cost is incurred from bad bots only when a breach occurs. Not true if more than up to 80% of your total web traffic comes from machines. The automated traffic has a drag-like effect seen in aerodynamics. They write: Most of this traffic is automated and is entirely unrelated to the website’s real human traffic. Basically, each website spun up by a hosting provider will suffer...</a:t>
            </a:r>
            <a:endParaRPr sz="1200" b="0" strike="noStrike">
              <a:latin typeface="Arial"/>
              <a:ea typeface="Arial"/>
              <a:cs typeface="Arial"/>
              <a:sym typeface="Arial"/>
            </a:endParaRPr>
          </a:p>
          <a:p>
            <a:pPr marL="216000" lvl="0" indent="-198720" algn="l" rtl="0">
              <a:lnSpc>
                <a:spcPct val="100000"/>
              </a:lnSpc>
              <a:spcBef>
                <a:spcPts val="0"/>
              </a:spcBef>
              <a:spcAft>
                <a:spcPts val="0"/>
              </a:spcAft>
              <a:buNone/>
            </a:pPr>
            <a:endParaRPr sz="1200" b="0" strike="noStrike">
              <a:latin typeface="Arial"/>
              <a:ea typeface="Arial"/>
              <a:cs typeface="Arial"/>
              <a:sym typeface="Arial"/>
            </a:endParaRPr>
          </a:p>
        </p:txBody>
      </p:sp>
      <p:sp>
        <p:nvSpPr>
          <p:cNvPr id="4192" name="Google Shape;4192;p136:notes"/>
          <p:cNvSpPr/>
          <p:nvPr/>
        </p:nvSpPr>
        <p:spPr>
          <a:xfrm>
            <a:off x="4142880" y="9119160"/>
            <a:ext cx="3148200" cy="45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36: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1"/>
        <p:cNvGrpSpPr/>
        <p:nvPr/>
      </p:nvGrpSpPr>
      <p:grpSpPr>
        <a:xfrm>
          <a:off x="0" y="0"/>
          <a:ext cx="0" cy="0"/>
          <a:chOff x="0" y="0"/>
          <a:chExt cx="0" cy="0"/>
        </a:xfrm>
      </p:grpSpPr>
      <p:sp>
        <p:nvSpPr>
          <p:cNvPr id="3662" name="Google Shape;3662;gc0e5e340c2_0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3" name="Google Shape;3663;gc0e5e340c2_0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64" name="Google Shape;3664;gc0e5e340c2_0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7"/>
        <p:cNvGrpSpPr/>
        <p:nvPr/>
      </p:nvGrpSpPr>
      <p:grpSpPr>
        <a:xfrm>
          <a:off x="0" y="0"/>
          <a:ext cx="0" cy="0"/>
          <a:chOff x="0" y="0"/>
          <a:chExt cx="0" cy="0"/>
        </a:xfrm>
      </p:grpSpPr>
      <p:sp>
        <p:nvSpPr>
          <p:cNvPr id="4198" name="Google Shape;4198;g88a74eb27b_0_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9" name="Google Shape;4199;g88a74eb27b_0_1: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00" name="Google Shape;4200;g88a74eb27b_0_1: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3"/>
        <p:cNvGrpSpPr/>
        <p:nvPr/>
      </p:nvGrpSpPr>
      <p:grpSpPr>
        <a:xfrm>
          <a:off x="0" y="0"/>
          <a:ext cx="0" cy="0"/>
          <a:chOff x="0" y="0"/>
          <a:chExt cx="0" cy="0"/>
        </a:xfrm>
      </p:grpSpPr>
      <p:sp>
        <p:nvSpPr>
          <p:cNvPr id="4204" name="Google Shape;4204;gc6fd2cb083_1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5" name="Google Shape;4205;gc6fd2cb083_1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06" name="Google Shape;4206;gc6fd2cb083_1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9"/>
        <p:cNvGrpSpPr/>
        <p:nvPr/>
      </p:nvGrpSpPr>
      <p:grpSpPr>
        <a:xfrm>
          <a:off x="0" y="0"/>
          <a:ext cx="0" cy="0"/>
          <a:chOff x="0" y="0"/>
          <a:chExt cx="0" cy="0"/>
        </a:xfrm>
      </p:grpSpPr>
      <p:sp>
        <p:nvSpPr>
          <p:cNvPr id="4210" name="Google Shape;4210;p137:notes"/>
          <p:cNvSpPr txBox="1">
            <a:spLocks noGrp="1"/>
          </p:cNvSpPr>
          <p:nvPr>
            <p:ph type="body" idx="1"/>
          </p:nvPr>
        </p:nvSpPr>
        <p:spPr>
          <a:xfrm>
            <a:off x="732240" y="4561200"/>
            <a:ext cx="5828400" cy="4298100"/>
          </a:xfrm>
          <a:prstGeom prst="rect">
            <a:avLst/>
          </a:prstGeom>
          <a:noFill/>
          <a:ln>
            <a:noFill/>
          </a:ln>
        </p:spPr>
        <p:txBody>
          <a:bodyPr spcFirstLastPara="1" wrap="square" lIns="96475" tIns="48225" rIns="96475" bIns="48225" anchor="t" anchorCtr="0">
            <a:noAutofit/>
          </a:bodyPr>
          <a:lstStyle/>
          <a:p>
            <a:pPr marL="216000" lvl="0" indent="-19872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Keep those things updated!!!</a:t>
            </a:r>
            <a:endParaRPr sz="1200" b="0" strike="noStrike">
              <a:latin typeface="Arial"/>
              <a:ea typeface="Arial"/>
              <a:cs typeface="Arial"/>
              <a:sym typeface="Arial"/>
            </a:endParaRPr>
          </a:p>
          <a:p>
            <a:pPr marL="216000" lvl="0" indent="-198720" algn="l" rtl="0">
              <a:lnSpc>
                <a:spcPct val="100000"/>
              </a:lnSpc>
              <a:spcBef>
                <a:spcPts val="0"/>
              </a:spcBef>
              <a:spcAft>
                <a:spcPts val="0"/>
              </a:spcAft>
              <a:buNone/>
            </a:pPr>
            <a:r>
              <a:rPr lang="en-US" sz="1200" b="0" strike="noStrike">
                <a:solidFill>
                  <a:srgbClr val="000000"/>
                </a:solidFill>
                <a:latin typeface="Calibri"/>
                <a:ea typeface="Calibri"/>
                <a:cs typeface="Calibri"/>
                <a:sym typeface="Calibri"/>
              </a:rPr>
              <a:t>Does this mean WP and Draupl are insecure? NO. They really set the standard for how they respond to security troubles. They have a team to work on security, and ways to announce fixs. They are attacked frequently because they are so popular. So the point here is WP and Drupal ARE INSECURE IF YOU DON'T KEEP THEM PATCHED. Security Depends on Your Paying Attention</a:t>
            </a:r>
            <a:endParaRPr sz="1200" b="0" strike="noStrike">
              <a:latin typeface="Arial"/>
              <a:ea typeface="Arial"/>
              <a:cs typeface="Arial"/>
              <a:sym typeface="Arial"/>
            </a:endParaRPr>
          </a:p>
          <a:p>
            <a:pPr marL="216000" lvl="0" indent="-198720" algn="l" rtl="0">
              <a:lnSpc>
                <a:spcPct val="100000"/>
              </a:lnSpc>
              <a:spcBef>
                <a:spcPts val="0"/>
              </a:spcBef>
              <a:spcAft>
                <a:spcPts val="0"/>
              </a:spcAft>
              <a:buNone/>
            </a:pPr>
            <a:endParaRPr sz="1200" b="0" strike="noStrike">
              <a:latin typeface="Arial"/>
              <a:ea typeface="Arial"/>
              <a:cs typeface="Arial"/>
              <a:sym typeface="Arial"/>
            </a:endParaRPr>
          </a:p>
        </p:txBody>
      </p:sp>
      <p:sp>
        <p:nvSpPr>
          <p:cNvPr id="4211" name="Google Shape;4211;p137:notes"/>
          <p:cNvSpPr/>
          <p:nvPr/>
        </p:nvSpPr>
        <p:spPr>
          <a:xfrm>
            <a:off x="4142880" y="9119160"/>
            <a:ext cx="3148200" cy="45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3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9"/>
        <p:cNvGrpSpPr/>
        <p:nvPr/>
      </p:nvGrpSpPr>
      <p:grpSpPr>
        <a:xfrm>
          <a:off x="0" y="0"/>
          <a:ext cx="0" cy="0"/>
          <a:chOff x="0" y="0"/>
          <a:chExt cx="0" cy="0"/>
        </a:xfrm>
      </p:grpSpPr>
      <p:sp>
        <p:nvSpPr>
          <p:cNvPr id="4220" name="Google Shape;4220;p138: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21" name="Google Shape;4221;p13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6"/>
        <p:cNvGrpSpPr/>
        <p:nvPr/>
      </p:nvGrpSpPr>
      <p:grpSpPr>
        <a:xfrm>
          <a:off x="0" y="0"/>
          <a:ext cx="0" cy="0"/>
          <a:chOff x="0" y="0"/>
          <a:chExt cx="0" cy="0"/>
        </a:xfrm>
      </p:grpSpPr>
      <p:sp>
        <p:nvSpPr>
          <p:cNvPr id="4227" name="Google Shape;4227;p139: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28" name="Google Shape;4228;p13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2"/>
        <p:cNvGrpSpPr/>
        <p:nvPr/>
      </p:nvGrpSpPr>
      <p:grpSpPr>
        <a:xfrm>
          <a:off x="0" y="0"/>
          <a:ext cx="0" cy="0"/>
          <a:chOff x="0" y="0"/>
          <a:chExt cx="0" cy="0"/>
        </a:xfrm>
      </p:grpSpPr>
      <p:sp>
        <p:nvSpPr>
          <p:cNvPr id="4233" name="Google Shape;4233;g5d866ba627_0_82: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4" name="Google Shape;4234;g5d866ba627_0_82: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35" name="Google Shape;4235;g5d866ba627_0_82: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9"/>
        <p:cNvGrpSpPr/>
        <p:nvPr/>
      </p:nvGrpSpPr>
      <p:grpSpPr>
        <a:xfrm>
          <a:off x="0" y="0"/>
          <a:ext cx="0" cy="0"/>
          <a:chOff x="0" y="0"/>
          <a:chExt cx="0" cy="0"/>
        </a:xfrm>
      </p:grpSpPr>
      <p:sp>
        <p:nvSpPr>
          <p:cNvPr id="4240" name="Google Shape;4240;g6d06b7f174_0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1" name="Google Shape;4241;g6d06b7f174_0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42" name="Google Shape;4242;g6d06b7f174_0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5"/>
        <p:cNvGrpSpPr/>
        <p:nvPr/>
      </p:nvGrpSpPr>
      <p:grpSpPr>
        <a:xfrm>
          <a:off x="0" y="0"/>
          <a:ext cx="0" cy="0"/>
          <a:chOff x="0" y="0"/>
          <a:chExt cx="0" cy="0"/>
        </a:xfrm>
      </p:grpSpPr>
      <p:sp>
        <p:nvSpPr>
          <p:cNvPr id="4246" name="Google Shape;4246;g5d866ba627_0_8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7" name="Google Shape;4247;g5d866ba627_0_87: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48" name="Google Shape;4248;g5d866ba627_0_87: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1"/>
        <p:cNvGrpSpPr/>
        <p:nvPr/>
      </p:nvGrpSpPr>
      <p:grpSpPr>
        <a:xfrm>
          <a:off x="0" y="0"/>
          <a:ext cx="0" cy="0"/>
          <a:chOff x="0" y="0"/>
          <a:chExt cx="0" cy="0"/>
        </a:xfrm>
      </p:grpSpPr>
      <p:sp>
        <p:nvSpPr>
          <p:cNvPr id="4252" name="Google Shape;4252;gc58a109362_0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3" name="Google Shape;4253;gc58a109362_0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54" name="Google Shape;4254;gc58a109362_0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8"/>
        <p:cNvGrpSpPr/>
        <p:nvPr/>
      </p:nvGrpSpPr>
      <p:grpSpPr>
        <a:xfrm>
          <a:off x="0" y="0"/>
          <a:ext cx="0" cy="0"/>
          <a:chOff x="0" y="0"/>
          <a:chExt cx="0" cy="0"/>
        </a:xfrm>
      </p:grpSpPr>
      <p:sp>
        <p:nvSpPr>
          <p:cNvPr id="4259" name="Google Shape;4259;gbbe2972373_1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0" name="Google Shape;4260;gbbe2972373_1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61" name="Google Shape;4261;gbbe2972373_1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7"/>
        <p:cNvGrpSpPr/>
        <p:nvPr/>
      </p:nvGrpSpPr>
      <p:grpSpPr>
        <a:xfrm>
          <a:off x="0" y="0"/>
          <a:ext cx="0" cy="0"/>
          <a:chOff x="0" y="0"/>
          <a:chExt cx="0" cy="0"/>
        </a:xfrm>
      </p:grpSpPr>
      <p:sp>
        <p:nvSpPr>
          <p:cNvPr id="3668" name="Google Shape;3668;g9edbdfe97f_0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9" name="Google Shape;3669;g9edbdfe97f_0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70" name="Google Shape;3670;g9edbdfe97f_0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5"/>
        <p:cNvGrpSpPr/>
        <p:nvPr/>
      </p:nvGrpSpPr>
      <p:grpSpPr>
        <a:xfrm>
          <a:off x="0" y="0"/>
          <a:ext cx="0" cy="0"/>
          <a:chOff x="0" y="0"/>
          <a:chExt cx="0" cy="0"/>
        </a:xfrm>
      </p:grpSpPr>
      <p:sp>
        <p:nvSpPr>
          <p:cNvPr id="4266" name="Google Shape;4266;gbbe2972373_1_5: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7" name="Google Shape;4267;gbbe2972373_1_5: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68" name="Google Shape;4268;gbbe2972373_1_5: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1"/>
        <p:cNvGrpSpPr/>
        <p:nvPr/>
      </p:nvGrpSpPr>
      <p:grpSpPr>
        <a:xfrm>
          <a:off x="0" y="0"/>
          <a:ext cx="0" cy="0"/>
          <a:chOff x="0" y="0"/>
          <a:chExt cx="0" cy="0"/>
        </a:xfrm>
      </p:grpSpPr>
      <p:sp>
        <p:nvSpPr>
          <p:cNvPr id="4272" name="Google Shape;4272;p14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73" name="Google Shape;4273;p14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6"/>
        <p:cNvGrpSpPr/>
        <p:nvPr/>
      </p:nvGrpSpPr>
      <p:grpSpPr>
        <a:xfrm>
          <a:off x="0" y="0"/>
          <a:ext cx="0" cy="0"/>
          <a:chOff x="0" y="0"/>
          <a:chExt cx="0" cy="0"/>
        </a:xfrm>
      </p:grpSpPr>
      <p:sp>
        <p:nvSpPr>
          <p:cNvPr id="4277" name="Google Shape;4277;p141: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78" name="Google Shape;4278;p14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1"/>
        <p:cNvGrpSpPr/>
        <p:nvPr/>
      </p:nvGrpSpPr>
      <p:grpSpPr>
        <a:xfrm>
          <a:off x="0" y="0"/>
          <a:ext cx="0" cy="0"/>
          <a:chOff x="0" y="0"/>
          <a:chExt cx="0" cy="0"/>
        </a:xfrm>
      </p:grpSpPr>
      <p:sp>
        <p:nvSpPr>
          <p:cNvPr id="4282" name="Google Shape;4282;gbcae07d996_0_2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3" name="Google Shape;4283;gbcae07d996_0_2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84" name="Google Shape;4284;gbcae07d996_0_2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7"/>
        <p:cNvGrpSpPr/>
        <p:nvPr/>
      </p:nvGrpSpPr>
      <p:grpSpPr>
        <a:xfrm>
          <a:off x="0" y="0"/>
          <a:ext cx="0" cy="0"/>
          <a:chOff x="0" y="0"/>
          <a:chExt cx="0" cy="0"/>
        </a:xfrm>
      </p:grpSpPr>
      <p:sp>
        <p:nvSpPr>
          <p:cNvPr id="4288" name="Google Shape;4288;gbcae07d996_0_25: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9" name="Google Shape;4289;gbcae07d996_0_25: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90" name="Google Shape;4290;gbcae07d996_0_25: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4"/>
        <p:cNvGrpSpPr/>
        <p:nvPr/>
      </p:nvGrpSpPr>
      <p:grpSpPr>
        <a:xfrm>
          <a:off x="0" y="0"/>
          <a:ext cx="0" cy="0"/>
          <a:chOff x="0" y="0"/>
          <a:chExt cx="0" cy="0"/>
        </a:xfrm>
      </p:grpSpPr>
      <p:sp>
        <p:nvSpPr>
          <p:cNvPr id="4295" name="Google Shape;4295;gbe1f5bb20a_0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6" name="Google Shape;4296;gbe1f5bb20a_0_0: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97" name="Google Shape;4297;gbe1f5bb20a_0_0:notes"/>
          <p:cNvSpPr txBox="1">
            <a:spLocks noGrp="1"/>
          </p:cNvSpPr>
          <p:nvPr>
            <p:ph type="sldNum" idx="12"/>
          </p:nvPr>
        </p:nvSpPr>
        <p:spPr>
          <a:xfrm>
            <a:off x="4399200" y="9555480"/>
            <a:ext cx="3372900" cy="5025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1"/>
        <p:cNvGrpSpPr/>
        <p:nvPr/>
      </p:nvGrpSpPr>
      <p:grpSpPr>
        <a:xfrm>
          <a:off x="0" y="0"/>
          <a:ext cx="0" cy="0"/>
          <a:chOff x="0" y="0"/>
          <a:chExt cx="0" cy="0"/>
        </a:xfrm>
      </p:grpSpPr>
      <p:sp>
        <p:nvSpPr>
          <p:cNvPr id="4302" name="Google Shape;4302;p142: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303" name="Google Shape;4303;p142: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9"/>
        <p:cNvGrpSpPr/>
        <p:nvPr/>
      </p:nvGrpSpPr>
      <p:grpSpPr>
        <a:xfrm>
          <a:off x="0" y="0"/>
          <a:ext cx="0" cy="0"/>
          <a:chOff x="0" y="0"/>
          <a:chExt cx="0" cy="0"/>
        </a:xfrm>
      </p:grpSpPr>
      <p:sp>
        <p:nvSpPr>
          <p:cNvPr id="4310" name="Google Shape;4310;p143: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311" name="Google Shape;4311;p14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5"/>
        <p:cNvGrpSpPr/>
        <p:nvPr/>
      </p:nvGrpSpPr>
      <p:grpSpPr>
        <a:xfrm>
          <a:off x="0" y="0"/>
          <a:ext cx="0" cy="0"/>
          <a:chOff x="0" y="0"/>
          <a:chExt cx="0" cy="0"/>
        </a:xfrm>
      </p:grpSpPr>
      <p:sp>
        <p:nvSpPr>
          <p:cNvPr id="4316" name="Google Shape;4316;p144: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317" name="Google Shape;4317;p144: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1"/>
        <p:cNvGrpSpPr/>
        <p:nvPr/>
      </p:nvGrpSpPr>
      <p:grpSpPr>
        <a:xfrm>
          <a:off x="0" y="0"/>
          <a:ext cx="0" cy="0"/>
          <a:chOff x="0" y="0"/>
          <a:chExt cx="0" cy="0"/>
        </a:xfrm>
      </p:grpSpPr>
      <p:sp>
        <p:nvSpPr>
          <p:cNvPr id="4322" name="Google Shape;4322;p145: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323" name="Google Shape;4323;p145: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3"/>
        <p:cNvGrpSpPr/>
        <p:nvPr/>
      </p:nvGrpSpPr>
      <p:grpSpPr>
        <a:xfrm>
          <a:off x="0" y="0"/>
          <a:ext cx="0" cy="0"/>
          <a:chOff x="0" y="0"/>
          <a:chExt cx="0" cy="0"/>
        </a:xfrm>
      </p:grpSpPr>
      <p:sp>
        <p:nvSpPr>
          <p:cNvPr id="3674" name="Google Shape;3674;p114: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75" name="Google Shape;3675;p114: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7"/>
        <p:cNvGrpSpPr/>
        <p:nvPr/>
      </p:nvGrpSpPr>
      <p:grpSpPr>
        <a:xfrm>
          <a:off x="0" y="0"/>
          <a:ext cx="0" cy="0"/>
          <a:chOff x="0" y="0"/>
          <a:chExt cx="0" cy="0"/>
        </a:xfrm>
      </p:grpSpPr>
      <p:sp>
        <p:nvSpPr>
          <p:cNvPr id="4328" name="Google Shape;4328;p146:notes"/>
          <p:cNvSpPr txBox="1">
            <a:spLocks noGrp="1"/>
          </p:cNvSpPr>
          <p:nvPr>
            <p:ph type="body" idx="1"/>
          </p:nvPr>
        </p:nvSpPr>
        <p:spPr>
          <a:xfrm>
            <a:off x="685800" y="4473720"/>
            <a:ext cx="5478900" cy="3652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4329" name="Google Shape;4329;p146:notes"/>
          <p:cNvSpPr/>
          <p:nvPr/>
        </p:nvSpPr>
        <p:spPr>
          <a:xfrm>
            <a:off x="3884760" y="8830080"/>
            <a:ext cx="2964300" cy="459000"/>
          </a:xfrm>
          <a:prstGeom prst="rect">
            <a:avLst/>
          </a:prstGeom>
          <a:noFill/>
          <a:ln>
            <a:noFill/>
          </a:ln>
        </p:spPr>
        <p:txBody>
          <a:bodyPr spcFirstLastPara="1" wrap="square" lIns="90000" tIns="45000" rIns="90000" bIns="450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70</a:t>
            </a:fld>
            <a:endParaRPr sz="1200" b="0" i="0" u="none" strike="noStrike" cap="none">
              <a:latin typeface="Arial"/>
              <a:ea typeface="Arial"/>
              <a:cs typeface="Arial"/>
              <a:sym typeface="Arial"/>
            </a:endParaRPr>
          </a:p>
        </p:txBody>
      </p:sp>
      <p:sp>
        <p:nvSpPr>
          <p:cNvPr id="4330" name="Google Shape;4330;p146: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8"/>
        <p:cNvGrpSpPr/>
        <p:nvPr/>
      </p:nvGrpSpPr>
      <p:grpSpPr>
        <a:xfrm>
          <a:off x="0" y="0"/>
          <a:ext cx="0" cy="0"/>
          <a:chOff x="0" y="0"/>
          <a:chExt cx="0" cy="0"/>
        </a:xfrm>
      </p:grpSpPr>
      <p:sp>
        <p:nvSpPr>
          <p:cNvPr id="3679" name="Google Shape;3679;p116: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80" name="Google Shape;3680;p116: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4"/>
        <p:cNvGrpSpPr/>
        <p:nvPr/>
      </p:nvGrpSpPr>
      <p:grpSpPr>
        <a:xfrm>
          <a:off x="0" y="0"/>
          <a:ext cx="0" cy="0"/>
          <a:chOff x="0" y="0"/>
          <a:chExt cx="0" cy="0"/>
        </a:xfrm>
      </p:grpSpPr>
      <p:sp>
        <p:nvSpPr>
          <p:cNvPr id="3685" name="Google Shape;3685;p117:notes"/>
          <p:cNvSpPr txBox="1">
            <a:spLocks noGrp="1"/>
          </p:cNvSpPr>
          <p:nvPr>
            <p:ph type="body" idx="1"/>
          </p:nvPr>
        </p:nvSpPr>
        <p:spPr>
          <a:xfrm>
            <a:off x="777240" y="4777560"/>
            <a:ext cx="6217500" cy="45258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86" name="Google Shape;3686;p11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3"/>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3"/>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13"/>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13"/>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13"/>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2">
            <a:alphaModFix/>
          </a:blip>
          <a:srcRect r="10"/>
          <a:stretch/>
        </p:blipFill>
        <p:spPr>
          <a:xfrm>
            <a:off x="761832" y="6102250"/>
            <a:ext cx="727717" cy="237319"/>
          </a:xfrm>
          <a:prstGeom prst="rect">
            <a:avLst/>
          </a:prstGeom>
          <a:noFill/>
          <a:ln>
            <a:noFill/>
          </a:ln>
        </p:spPr>
      </p:pic>
      <p:sp>
        <p:nvSpPr>
          <p:cNvPr id="62" name="Google Shape;62;p14"/>
          <p:cNvSpPr txBox="1"/>
          <p:nvPr/>
        </p:nvSpPr>
        <p:spPr>
          <a:xfrm>
            <a:off x="6893574" y="6126062"/>
            <a:ext cx="1768500" cy="26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900">
                <a:solidFill>
                  <a:srgbClr val="666666"/>
                </a:solidFill>
                <a:latin typeface="Google Sans"/>
                <a:ea typeface="Google Sans"/>
                <a:cs typeface="Google Sans"/>
                <a:sym typeface="Google Sans"/>
              </a:rPr>
              <a:t>Security and Privacy Group</a:t>
            </a:r>
            <a:endParaRPr sz="900">
              <a:solidFill>
                <a:srgbClr val="666666"/>
              </a:solidFill>
              <a:latin typeface="Google Sans"/>
              <a:ea typeface="Google Sans"/>
              <a:cs typeface="Google Sans"/>
              <a:sym typeface="Google Sans"/>
            </a:endParaRPr>
          </a:p>
        </p:txBody>
      </p:sp>
      <p:pic>
        <p:nvPicPr>
          <p:cNvPr id="63" name="Google Shape;63;p14"/>
          <p:cNvPicPr preferRelativeResize="0"/>
          <p:nvPr/>
        </p:nvPicPr>
        <p:blipFill>
          <a:blip r:embed="rId3">
            <a:alphaModFix/>
          </a:blip>
          <a:stretch>
            <a:fillRect/>
          </a:stretch>
        </p:blipFill>
        <p:spPr>
          <a:xfrm>
            <a:off x="6677757" y="6070100"/>
            <a:ext cx="285568" cy="28554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1"/>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2"/>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3"/>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23"/>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97"/>
        <p:cNvGrpSpPr/>
        <p:nvPr/>
      </p:nvGrpSpPr>
      <p:grpSpPr>
        <a:xfrm>
          <a:off x="0" y="0"/>
          <a:ext cx="0" cy="0"/>
          <a:chOff x="0" y="0"/>
          <a:chExt cx="0" cy="0"/>
        </a:xfrm>
      </p:grpSpPr>
      <p:sp>
        <p:nvSpPr>
          <p:cNvPr id="98" name="Google Shape;98;p25"/>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99"/>
        <p:cNvGrpSpPr/>
        <p:nvPr/>
      </p:nvGrpSpPr>
      <p:grpSpPr>
        <a:xfrm>
          <a:off x="0" y="0"/>
          <a:ext cx="0" cy="0"/>
          <a:chOff x="0" y="0"/>
          <a:chExt cx="0" cy="0"/>
        </a:xfrm>
      </p:grpSpPr>
      <p:sp>
        <p:nvSpPr>
          <p:cNvPr id="100" name="Google Shape;100;p2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6"/>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2" name="Google Shape;102;p26"/>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26"/>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04"/>
        <p:cNvGrpSpPr/>
        <p:nvPr/>
      </p:nvGrpSpPr>
      <p:grpSpPr>
        <a:xfrm>
          <a:off x="0" y="0"/>
          <a:ext cx="0" cy="0"/>
          <a:chOff x="0" y="0"/>
          <a:chExt cx="0" cy="0"/>
        </a:xfrm>
      </p:grpSpPr>
      <p:sp>
        <p:nvSpPr>
          <p:cNvPr id="105" name="Google Shape;105;p27"/>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7"/>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27"/>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27"/>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subTitle" idx="1"/>
          </p:nvPr>
        </p:nvSpPr>
        <p:spPr>
          <a:xfrm>
            <a:off x="457200" y="1604520"/>
            <a:ext cx="8229240" cy="39772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09"/>
        <p:cNvGrpSpPr/>
        <p:nvPr/>
      </p:nvGrpSpPr>
      <p:grpSpPr>
        <a:xfrm>
          <a:off x="0" y="0"/>
          <a:ext cx="0" cy="0"/>
          <a:chOff x="0" y="0"/>
          <a:chExt cx="0" cy="0"/>
        </a:xfrm>
      </p:grpSpPr>
      <p:sp>
        <p:nvSpPr>
          <p:cNvPr id="110" name="Google Shape;110;p2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8"/>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2" name="Google Shape;112;p28"/>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28"/>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14"/>
        <p:cNvGrpSpPr/>
        <p:nvPr/>
      </p:nvGrpSpPr>
      <p:grpSpPr>
        <a:xfrm>
          <a:off x="0" y="0"/>
          <a:ext cx="0" cy="0"/>
          <a:chOff x="0" y="0"/>
          <a:chExt cx="0" cy="0"/>
        </a:xfrm>
      </p:grpSpPr>
      <p:sp>
        <p:nvSpPr>
          <p:cNvPr id="115" name="Google Shape;115;p2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9"/>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29"/>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18"/>
        <p:cNvGrpSpPr/>
        <p:nvPr/>
      </p:nvGrpSpPr>
      <p:grpSpPr>
        <a:xfrm>
          <a:off x="0" y="0"/>
          <a:ext cx="0" cy="0"/>
          <a:chOff x="0" y="0"/>
          <a:chExt cx="0" cy="0"/>
        </a:xfrm>
      </p:grpSpPr>
      <p:sp>
        <p:nvSpPr>
          <p:cNvPr id="119" name="Google Shape;119;p3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0"/>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1" name="Google Shape;121;p30"/>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2" name="Google Shape;122;p30"/>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3" name="Google Shape;123;p30"/>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1"/>
          <p:cNvSpPr txBox="1">
            <a:spLocks noGrp="1"/>
          </p:cNvSpPr>
          <p:nvPr>
            <p:ph type="body" idx="1"/>
          </p:nvPr>
        </p:nvSpPr>
        <p:spPr>
          <a:xfrm>
            <a:off x="45720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7" name="Google Shape;127;p31"/>
          <p:cNvSpPr txBox="1">
            <a:spLocks noGrp="1"/>
          </p:cNvSpPr>
          <p:nvPr>
            <p:ph type="body" idx="2"/>
          </p:nvPr>
        </p:nvSpPr>
        <p:spPr>
          <a:xfrm>
            <a:off x="323964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8" name="Google Shape;128;p31"/>
          <p:cNvSpPr txBox="1">
            <a:spLocks noGrp="1"/>
          </p:cNvSpPr>
          <p:nvPr>
            <p:ph type="body" idx="3"/>
          </p:nvPr>
        </p:nvSpPr>
        <p:spPr>
          <a:xfrm>
            <a:off x="6022080" y="160452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9" name="Google Shape;129;p31"/>
          <p:cNvSpPr txBox="1">
            <a:spLocks noGrp="1"/>
          </p:cNvSpPr>
          <p:nvPr>
            <p:ph type="body" idx="4"/>
          </p:nvPr>
        </p:nvSpPr>
        <p:spPr>
          <a:xfrm>
            <a:off x="45720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0" name="Google Shape;130;p31"/>
          <p:cNvSpPr txBox="1">
            <a:spLocks noGrp="1"/>
          </p:cNvSpPr>
          <p:nvPr>
            <p:ph type="body" idx="5"/>
          </p:nvPr>
        </p:nvSpPr>
        <p:spPr>
          <a:xfrm>
            <a:off x="323964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1" name="Google Shape;131;p31"/>
          <p:cNvSpPr txBox="1">
            <a:spLocks noGrp="1"/>
          </p:cNvSpPr>
          <p:nvPr>
            <p:ph type="body" idx="6"/>
          </p:nvPr>
        </p:nvSpPr>
        <p:spPr>
          <a:xfrm>
            <a:off x="6022080" y="3682080"/>
            <a:ext cx="26496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sp>
        <p:nvSpPr>
          <p:cNvPr id="189" name="Google Shape;189;p46"/>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0"/>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1"/>
        <p:cNvGrpSpPr/>
        <p:nvPr/>
      </p:nvGrpSpPr>
      <p:grpSpPr>
        <a:xfrm>
          <a:off x="0" y="0"/>
          <a:ext cx="0" cy="0"/>
          <a:chOff x="0" y="0"/>
          <a:chExt cx="0" cy="0"/>
        </a:xfrm>
      </p:grpSpPr>
      <p:sp>
        <p:nvSpPr>
          <p:cNvPr id="192" name="Google Shape;192;p48"/>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48"/>
          <p:cNvSpPr txBox="1">
            <a:spLocks noGrp="1"/>
          </p:cNvSpPr>
          <p:nvPr>
            <p:ph type="subTitle" idx="1"/>
          </p:nvPr>
        </p:nvSpPr>
        <p:spPr>
          <a:xfrm>
            <a:off x="457200" y="1604520"/>
            <a:ext cx="8229300" cy="39774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4"/>
        <p:cNvGrpSpPr/>
        <p:nvPr/>
      </p:nvGrpSpPr>
      <p:grpSpPr>
        <a:xfrm>
          <a:off x="0" y="0"/>
          <a:ext cx="0" cy="0"/>
          <a:chOff x="0" y="0"/>
          <a:chExt cx="0" cy="0"/>
        </a:xfrm>
      </p:grpSpPr>
      <p:sp>
        <p:nvSpPr>
          <p:cNvPr id="195" name="Google Shape;195;p49"/>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p49"/>
          <p:cNvSpPr txBox="1">
            <a:spLocks noGrp="1"/>
          </p:cNvSpPr>
          <p:nvPr>
            <p:ph type="body" idx="1"/>
          </p:nvPr>
        </p:nvSpPr>
        <p:spPr>
          <a:xfrm>
            <a:off x="457200" y="1604520"/>
            <a:ext cx="8229300" cy="39774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7"/>
        <p:cNvGrpSpPr/>
        <p:nvPr/>
      </p:nvGrpSpPr>
      <p:grpSpPr>
        <a:xfrm>
          <a:off x="0" y="0"/>
          <a:ext cx="0" cy="0"/>
          <a:chOff x="0" y="0"/>
          <a:chExt cx="0" cy="0"/>
        </a:xfrm>
      </p:grpSpPr>
      <p:sp>
        <p:nvSpPr>
          <p:cNvPr id="198" name="Google Shape;198;p50"/>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9" name="Google Shape;199;p50"/>
          <p:cNvSpPr txBox="1">
            <a:spLocks noGrp="1"/>
          </p:cNvSpPr>
          <p:nvPr>
            <p:ph type="body" idx="1"/>
          </p:nvPr>
        </p:nvSpPr>
        <p:spPr>
          <a:xfrm>
            <a:off x="457200" y="1604520"/>
            <a:ext cx="4015800" cy="39774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00" name="Google Shape;200;p50"/>
          <p:cNvSpPr txBox="1">
            <a:spLocks noGrp="1"/>
          </p:cNvSpPr>
          <p:nvPr>
            <p:ph type="body" idx="2"/>
          </p:nvPr>
        </p:nvSpPr>
        <p:spPr>
          <a:xfrm>
            <a:off x="4674240" y="1604520"/>
            <a:ext cx="4015800" cy="39774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1"/>
        <p:cNvGrpSpPr/>
        <p:nvPr/>
      </p:nvGrpSpPr>
      <p:grpSpPr>
        <a:xfrm>
          <a:off x="0" y="0"/>
          <a:ext cx="0" cy="0"/>
          <a:chOff x="0" y="0"/>
          <a:chExt cx="0" cy="0"/>
        </a:xfrm>
      </p:grpSpPr>
      <p:sp>
        <p:nvSpPr>
          <p:cNvPr id="202" name="Google Shape;202;p51"/>
          <p:cNvSpPr txBox="1">
            <a:spLocks noGrp="1"/>
          </p:cNvSpPr>
          <p:nvPr>
            <p:ph type="subTitle" idx="1"/>
          </p:nvPr>
        </p:nvSpPr>
        <p:spPr>
          <a:xfrm>
            <a:off x="457200" y="273600"/>
            <a:ext cx="8229300" cy="53079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3"/>
        <p:cNvGrpSpPr/>
        <p:nvPr/>
      </p:nvGrpSpPr>
      <p:grpSpPr>
        <a:xfrm>
          <a:off x="0" y="0"/>
          <a:ext cx="0" cy="0"/>
          <a:chOff x="0" y="0"/>
          <a:chExt cx="0" cy="0"/>
        </a:xfrm>
      </p:grpSpPr>
      <p:sp>
        <p:nvSpPr>
          <p:cNvPr id="204" name="Google Shape;204;p52"/>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5" name="Google Shape;205;p52"/>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06" name="Google Shape;206;p52"/>
          <p:cNvSpPr txBox="1">
            <a:spLocks noGrp="1"/>
          </p:cNvSpPr>
          <p:nvPr>
            <p:ph type="body" idx="2"/>
          </p:nvPr>
        </p:nvSpPr>
        <p:spPr>
          <a:xfrm>
            <a:off x="4674240" y="1604520"/>
            <a:ext cx="4015800" cy="39774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07" name="Google Shape;207;p52"/>
          <p:cNvSpPr txBox="1">
            <a:spLocks noGrp="1"/>
          </p:cNvSpPr>
          <p:nvPr>
            <p:ph type="body" idx="3"/>
          </p:nvPr>
        </p:nvSpPr>
        <p:spPr>
          <a:xfrm>
            <a:off x="457200" y="368208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8"/>
        <p:cNvGrpSpPr/>
        <p:nvPr/>
      </p:nvGrpSpPr>
      <p:grpSpPr>
        <a:xfrm>
          <a:off x="0" y="0"/>
          <a:ext cx="0" cy="0"/>
          <a:chOff x="0" y="0"/>
          <a:chExt cx="0" cy="0"/>
        </a:xfrm>
      </p:grpSpPr>
      <p:sp>
        <p:nvSpPr>
          <p:cNvPr id="209" name="Google Shape;209;p53"/>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p53"/>
          <p:cNvSpPr txBox="1">
            <a:spLocks noGrp="1"/>
          </p:cNvSpPr>
          <p:nvPr>
            <p:ph type="body" idx="1"/>
          </p:nvPr>
        </p:nvSpPr>
        <p:spPr>
          <a:xfrm>
            <a:off x="457200" y="1604520"/>
            <a:ext cx="4015800" cy="39774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11" name="Google Shape;211;p53"/>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12" name="Google Shape;212;p53"/>
          <p:cNvSpPr txBox="1">
            <a:spLocks noGrp="1"/>
          </p:cNvSpPr>
          <p:nvPr>
            <p:ph type="body" idx="3"/>
          </p:nvPr>
        </p:nvSpPr>
        <p:spPr>
          <a:xfrm>
            <a:off x="4674240" y="368208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3"/>
        <p:cNvGrpSpPr/>
        <p:nvPr/>
      </p:nvGrpSpPr>
      <p:grpSpPr>
        <a:xfrm>
          <a:off x="0" y="0"/>
          <a:ext cx="0" cy="0"/>
          <a:chOff x="0" y="0"/>
          <a:chExt cx="0" cy="0"/>
        </a:xfrm>
      </p:grpSpPr>
      <p:sp>
        <p:nvSpPr>
          <p:cNvPr id="214" name="Google Shape;214;p54"/>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5" name="Google Shape;215;p54"/>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16" name="Google Shape;216;p54"/>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17" name="Google Shape;217;p54"/>
          <p:cNvSpPr txBox="1">
            <a:spLocks noGrp="1"/>
          </p:cNvSpPr>
          <p:nvPr>
            <p:ph type="body" idx="3"/>
          </p:nvPr>
        </p:nvSpPr>
        <p:spPr>
          <a:xfrm>
            <a:off x="457200" y="3682080"/>
            <a:ext cx="82293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8"/>
        <p:cNvGrpSpPr/>
        <p:nvPr/>
      </p:nvGrpSpPr>
      <p:grpSpPr>
        <a:xfrm>
          <a:off x="0" y="0"/>
          <a:ext cx="0" cy="0"/>
          <a:chOff x="0" y="0"/>
          <a:chExt cx="0" cy="0"/>
        </a:xfrm>
      </p:grpSpPr>
      <p:sp>
        <p:nvSpPr>
          <p:cNvPr id="219" name="Google Shape;219;p55"/>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457200" y="1604520"/>
            <a:ext cx="82293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21" name="Google Shape;221;p55"/>
          <p:cNvSpPr txBox="1">
            <a:spLocks noGrp="1"/>
          </p:cNvSpPr>
          <p:nvPr>
            <p:ph type="body" idx="2"/>
          </p:nvPr>
        </p:nvSpPr>
        <p:spPr>
          <a:xfrm>
            <a:off x="457200" y="3682080"/>
            <a:ext cx="82293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2"/>
        <p:cNvGrpSpPr/>
        <p:nvPr/>
      </p:nvGrpSpPr>
      <p:grpSpPr>
        <a:xfrm>
          <a:off x="0" y="0"/>
          <a:ext cx="0" cy="0"/>
          <a:chOff x="0" y="0"/>
          <a:chExt cx="0" cy="0"/>
        </a:xfrm>
      </p:grpSpPr>
      <p:sp>
        <p:nvSpPr>
          <p:cNvPr id="223" name="Google Shape;223;p56"/>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p56"/>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25" name="Google Shape;225;p56"/>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26" name="Google Shape;226;p56"/>
          <p:cNvSpPr txBox="1">
            <a:spLocks noGrp="1"/>
          </p:cNvSpPr>
          <p:nvPr>
            <p:ph type="body" idx="3"/>
          </p:nvPr>
        </p:nvSpPr>
        <p:spPr>
          <a:xfrm>
            <a:off x="457200" y="368208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27" name="Google Shape;227;p56"/>
          <p:cNvSpPr txBox="1">
            <a:spLocks noGrp="1"/>
          </p:cNvSpPr>
          <p:nvPr>
            <p:ph type="body" idx="4"/>
          </p:nvPr>
        </p:nvSpPr>
        <p:spPr>
          <a:xfrm>
            <a:off x="4674240" y="368208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8"/>
        <p:cNvGrpSpPr/>
        <p:nvPr/>
      </p:nvGrpSpPr>
      <p:grpSpPr>
        <a:xfrm>
          <a:off x="0" y="0"/>
          <a:ext cx="0" cy="0"/>
          <a:chOff x="0" y="0"/>
          <a:chExt cx="0" cy="0"/>
        </a:xfrm>
      </p:grpSpPr>
      <p:sp>
        <p:nvSpPr>
          <p:cNvPr id="229" name="Google Shape;229;p57"/>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p57"/>
          <p:cNvSpPr txBox="1">
            <a:spLocks noGrp="1"/>
          </p:cNvSpPr>
          <p:nvPr>
            <p:ph type="body" idx="1"/>
          </p:nvPr>
        </p:nvSpPr>
        <p:spPr>
          <a:xfrm>
            <a:off x="457200" y="1604520"/>
            <a:ext cx="26496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31" name="Google Shape;231;p57"/>
          <p:cNvSpPr txBox="1">
            <a:spLocks noGrp="1"/>
          </p:cNvSpPr>
          <p:nvPr>
            <p:ph type="body" idx="2"/>
          </p:nvPr>
        </p:nvSpPr>
        <p:spPr>
          <a:xfrm>
            <a:off x="3239640" y="1604520"/>
            <a:ext cx="26496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32" name="Google Shape;232;p57"/>
          <p:cNvSpPr txBox="1">
            <a:spLocks noGrp="1"/>
          </p:cNvSpPr>
          <p:nvPr>
            <p:ph type="body" idx="3"/>
          </p:nvPr>
        </p:nvSpPr>
        <p:spPr>
          <a:xfrm>
            <a:off x="6022080" y="1604520"/>
            <a:ext cx="26496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33" name="Google Shape;233;p57"/>
          <p:cNvSpPr txBox="1">
            <a:spLocks noGrp="1"/>
          </p:cNvSpPr>
          <p:nvPr>
            <p:ph type="body" idx="4"/>
          </p:nvPr>
        </p:nvSpPr>
        <p:spPr>
          <a:xfrm>
            <a:off x="457200" y="3682080"/>
            <a:ext cx="26496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34" name="Google Shape;234;p57"/>
          <p:cNvSpPr txBox="1">
            <a:spLocks noGrp="1"/>
          </p:cNvSpPr>
          <p:nvPr>
            <p:ph type="body" idx="5"/>
          </p:nvPr>
        </p:nvSpPr>
        <p:spPr>
          <a:xfrm>
            <a:off x="3239640" y="3682080"/>
            <a:ext cx="26496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35" name="Google Shape;235;p57"/>
          <p:cNvSpPr txBox="1">
            <a:spLocks noGrp="1"/>
          </p:cNvSpPr>
          <p:nvPr>
            <p:ph type="body" idx="6"/>
          </p:nvPr>
        </p:nvSpPr>
        <p:spPr>
          <a:xfrm>
            <a:off x="6022080" y="3682080"/>
            <a:ext cx="26496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43"/>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44"/>
        <p:cNvGrpSpPr/>
        <p:nvPr/>
      </p:nvGrpSpPr>
      <p:grpSpPr>
        <a:xfrm>
          <a:off x="0" y="0"/>
          <a:ext cx="0" cy="0"/>
          <a:chOff x="0" y="0"/>
          <a:chExt cx="0" cy="0"/>
        </a:xfrm>
      </p:grpSpPr>
      <p:sp>
        <p:nvSpPr>
          <p:cNvPr id="245" name="Google Shape;245;p60"/>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6" name="Google Shape;246;p60"/>
          <p:cNvSpPr txBox="1">
            <a:spLocks noGrp="1"/>
          </p:cNvSpPr>
          <p:nvPr>
            <p:ph type="subTitle" idx="1"/>
          </p:nvPr>
        </p:nvSpPr>
        <p:spPr>
          <a:xfrm>
            <a:off x="457200" y="1604520"/>
            <a:ext cx="8229300" cy="39774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47"/>
        <p:cNvGrpSpPr/>
        <p:nvPr/>
      </p:nvGrpSpPr>
      <p:grpSpPr>
        <a:xfrm>
          <a:off x="0" y="0"/>
          <a:ext cx="0" cy="0"/>
          <a:chOff x="0" y="0"/>
          <a:chExt cx="0" cy="0"/>
        </a:xfrm>
      </p:grpSpPr>
      <p:sp>
        <p:nvSpPr>
          <p:cNvPr id="248" name="Google Shape;248;p61"/>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9" name="Google Shape;249;p61"/>
          <p:cNvSpPr txBox="1">
            <a:spLocks noGrp="1"/>
          </p:cNvSpPr>
          <p:nvPr>
            <p:ph type="body" idx="1"/>
          </p:nvPr>
        </p:nvSpPr>
        <p:spPr>
          <a:xfrm>
            <a:off x="457200" y="1604520"/>
            <a:ext cx="8229300" cy="39774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50"/>
        <p:cNvGrpSpPr/>
        <p:nvPr/>
      </p:nvGrpSpPr>
      <p:grpSpPr>
        <a:xfrm>
          <a:off x="0" y="0"/>
          <a:ext cx="0" cy="0"/>
          <a:chOff x="0" y="0"/>
          <a:chExt cx="0" cy="0"/>
        </a:xfrm>
      </p:grpSpPr>
      <p:sp>
        <p:nvSpPr>
          <p:cNvPr id="251" name="Google Shape;251;p62"/>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2" name="Google Shape;252;p62"/>
          <p:cNvSpPr txBox="1">
            <a:spLocks noGrp="1"/>
          </p:cNvSpPr>
          <p:nvPr>
            <p:ph type="body" idx="1"/>
          </p:nvPr>
        </p:nvSpPr>
        <p:spPr>
          <a:xfrm>
            <a:off x="457200" y="1604520"/>
            <a:ext cx="4015800" cy="39774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53" name="Google Shape;253;p62"/>
          <p:cNvSpPr txBox="1">
            <a:spLocks noGrp="1"/>
          </p:cNvSpPr>
          <p:nvPr>
            <p:ph type="body" idx="2"/>
          </p:nvPr>
        </p:nvSpPr>
        <p:spPr>
          <a:xfrm>
            <a:off x="4674240" y="1604520"/>
            <a:ext cx="4015800" cy="39774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
        <p:cNvGrpSpPr/>
        <p:nvPr/>
      </p:nvGrpSpPr>
      <p:grpSpPr>
        <a:xfrm>
          <a:off x="0" y="0"/>
          <a:ext cx="0" cy="0"/>
          <a:chOff x="0" y="0"/>
          <a:chExt cx="0" cy="0"/>
        </a:xfrm>
      </p:grpSpPr>
      <p:sp>
        <p:nvSpPr>
          <p:cNvPr id="26" name="Google Shape;26;p7"/>
          <p:cNvSpPr txBox="1">
            <a:spLocks noGrp="1"/>
          </p:cNvSpPr>
          <p:nvPr>
            <p:ph type="subTitle" idx="1"/>
          </p:nvPr>
        </p:nvSpPr>
        <p:spPr>
          <a:xfrm>
            <a:off x="457200" y="273600"/>
            <a:ext cx="8229240" cy="53078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4"/>
        <p:cNvGrpSpPr/>
        <p:nvPr/>
      </p:nvGrpSpPr>
      <p:grpSpPr>
        <a:xfrm>
          <a:off x="0" y="0"/>
          <a:ext cx="0" cy="0"/>
          <a:chOff x="0" y="0"/>
          <a:chExt cx="0" cy="0"/>
        </a:xfrm>
      </p:grpSpPr>
      <p:sp>
        <p:nvSpPr>
          <p:cNvPr id="255" name="Google Shape;255;p63"/>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6"/>
        <p:cNvGrpSpPr/>
        <p:nvPr/>
      </p:nvGrpSpPr>
      <p:grpSpPr>
        <a:xfrm>
          <a:off x="0" y="0"/>
          <a:ext cx="0" cy="0"/>
          <a:chOff x="0" y="0"/>
          <a:chExt cx="0" cy="0"/>
        </a:xfrm>
      </p:grpSpPr>
      <p:sp>
        <p:nvSpPr>
          <p:cNvPr id="257" name="Google Shape;257;p64"/>
          <p:cNvSpPr txBox="1">
            <a:spLocks noGrp="1"/>
          </p:cNvSpPr>
          <p:nvPr>
            <p:ph type="subTitle" idx="1"/>
          </p:nvPr>
        </p:nvSpPr>
        <p:spPr>
          <a:xfrm>
            <a:off x="457200" y="273600"/>
            <a:ext cx="8229300" cy="53079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58"/>
        <p:cNvGrpSpPr/>
        <p:nvPr/>
      </p:nvGrpSpPr>
      <p:grpSpPr>
        <a:xfrm>
          <a:off x="0" y="0"/>
          <a:ext cx="0" cy="0"/>
          <a:chOff x="0" y="0"/>
          <a:chExt cx="0" cy="0"/>
        </a:xfrm>
      </p:grpSpPr>
      <p:sp>
        <p:nvSpPr>
          <p:cNvPr id="259" name="Google Shape;259;p65"/>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0" name="Google Shape;260;p65"/>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61" name="Google Shape;261;p65"/>
          <p:cNvSpPr txBox="1">
            <a:spLocks noGrp="1"/>
          </p:cNvSpPr>
          <p:nvPr>
            <p:ph type="body" idx="2"/>
          </p:nvPr>
        </p:nvSpPr>
        <p:spPr>
          <a:xfrm>
            <a:off x="4674240" y="1604520"/>
            <a:ext cx="4015800" cy="39774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62" name="Google Shape;262;p65"/>
          <p:cNvSpPr txBox="1">
            <a:spLocks noGrp="1"/>
          </p:cNvSpPr>
          <p:nvPr>
            <p:ph type="body" idx="3"/>
          </p:nvPr>
        </p:nvSpPr>
        <p:spPr>
          <a:xfrm>
            <a:off x="457200" y="368208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3"/>
        <p:cNvGrpSpPr/>
        <p:nvPr/>
      </p:nvGrpSpPr>
      <p:grpSpPr>
        <a:xfrm>
          <a:off x="0" y="0"/>
          <a:ext cx="0" cy="0"/>
          <a:chOff x="0" y="0"/>
          <a:chExt cx="0" cy="0"/>
        </a:xfrm>
      </p:grpSpPr>
      <p:sp>
        <p:nvSpPr>
          <p:cNvPr id="264" name="Google Shape;264;p66"/>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5" name="Google Shape;265;p66"/>
          <p:cNvSpPr txBox="1">
            <a:spLocks noGrp="1"/>
          </p:cNvSpPr>
          <p:nvPr>
            <p:ph type="body" idx="1"/>
          </p:nvPr>
        </p:nvSpPr>
        <p:spPr>
          <a:xfrm>
            <a:off x="457200" y="1604520"/>
            <a:ext cx="4015800" cy="39774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66" name="Google Shape;266;p66"/>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67" name="Google Shape;267;p66"/>
          <p:cNvSpPr txBox="1">
            <a:spLocks noGrp="1"/>
          </p:cNvSpPr>
          <p:nvPr>
            <p:ph type="body" idx="3"/>
          </p:nvPr>
        </p:nvSpPr>
        <p:spPr>
          <a:xfrm>
            <a:off x="4674240" y="368208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68"/>
        <p:cNvGrpSpPr/>
        <p:nvPr/>
      </p:nvGrpSpPr>
      <p:grpSpPr>
        <a:xfrm>
          <a:off x="0" y="0"/>
          <a:ext cx="0" cy="0"/>
          <a:chOff x="0" y="0"/>
          <a:chExt cx="0" cy="0"/>
        </a:xfrm>
      </p:grpSpPr>
      <p:sp>
        <p:nvSpPr>
          <p:cNvPr id="269" name="Google Shape;269;p67"/>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0" name="Google Shape;270;p67"/>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71" name="Google Shape;271;p67"/>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72" name="Google Shape;272;p67"/>
          <p:cNvSpPr txBox="1">
            <a:spLocks noGrp="1"/>
          </p:cNvSpPr>
          <p:nvPr>
            <p:ph type="body" idx="3"/>
          </p:nvPr>
        </p:nvSpPr>
        <p:spPr>
          <a:xfrm>
            <a:off x="457200" y="3682080"/>
            <a:ext cx="82293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3"/>
        <p:cNvGrpSpPr/>
        <p:nvPr/>
      </p:nvGrpSpPr>
      <p:grpSpPr>
        <a:xfrm>
          <a:off x="0" y="0"/>
          <a:ext cx="0" cy="0"/>
          <a:chOff x="0" y="0"/>
          <a:chExt cx="0" cy="0"/>
        </a:xfrm>
      </p:grpSpPr>
      <p:sp>
        <p:nvSpPr>
          <p:cNvPr id="274" name="Google Shape;274;p68"/>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5" name="Google Shape;275;p68"/>
          <p:cNvSpPr txBox="1">
            <a:spLocks noGrp="1"/>
          </p:cNvSpPr>
          <p:nvPr>
            <p:ph type="body" idx="1"/>
          </p:nvPr>
        </p:nvSpPr>
        <p:spPr>
          <a:xfrm>
            <a:off x="457200" y="1604520"/>
            <a:ext cx="82293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76" name="Google Shape;276;p68"/>
          <p:cNvSpPr txBox="1">
            <a:spLocks noGrp="1"/>
          </p:cNvSpPr>
          <p:nvPr>
            <p:ph type="body" idx="2"/>
          </p:nvPr>
        </p:nvSpPr>
        <p:spPr>
          <a:xfrm>
            <a:off x="457200" y="3682080"/>
            <a:ext cx="82293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77"/>
        <p:cNvGrpSpPr/>
        <p:nvPr/>
      </p:nvGrpSpPr>
      <p:grpSpPr>
        <a:xfrm>
          <a:off x="0" y="0"/>
          <a:ext cx="0" cy="0"/>
          <a:chOff x="0" y="0"/>
          <a:chExt cx="0" cy="0"/>
        </a:xfrm>
      </p:grpSpPr>
      <p:sp>
        <p:nvSpPr>
          <p:cNvPr id="278" name="Google Shape;278;p69"/>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9" name="Google Shape;279;p69"/>
          <p:cNvSpPr txBox="1">
            <a:spLocks noGrp="1"/>
          </p:cNvSpPr>
          <p:nvPr>
            <p:ph type="body" idx="1"/>
          </p:nvPr>
        </p:nvSpPr>
        <p:spPr>
          <a:xfrm>
            <a:off x="457200" y="160452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80" name="Google Shape;280;p69"/>
          <p:cNvSpPr txBox="1">
            <a:spLocks noGrp="1"/>
          </p:cNvSpPr>
          <p:nvPr>
            <p:ph type="body" idx="2"/>
          </p:nvPr>
        </p:nvSpPr>
        <p:spPr>
          <a:xfrm>
            <a:off x="4674240" y="160452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81" name="Google Shape;281;p69"/>
          <p:cNvSpPr txBox="1">
            <a:spLocks noGrp="1"/>
          </p:cNvSpPr>
          <p:nvPr>
            <p:ph type="body" idx="3"/>
          </p:nvPr>
        </p:nvSpPr>
        <p:spPr>
          <a:xfrm>
            <a:off x="457200" y="368208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82" name="Google Shape;282;p69"/>
          <p:cNvSpPr txBox="1">
            <a:spLocks noGrp="1"/>
          </p:cNvSpPr>
          <p:nvPr>
            <p:ph type="body" idx="4"/>
          </p:nvPr>
        </p:nvSpPr>
        <p:spPr>
          <a:xfrm>
            <a:off x="4674240" y="3682080"/>
            <a:ext cx="40158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3"/>
        <p:cNvGrpSpPr/>
        <p:nvPr/>
      </p:nvGrpSpPr>
      <p:grpSpPr>
        <a:xfrm>
          <a:off x="0" y="0"/>
          <a:ext cx="0" cy="0"/>
          <a:chOff x="0" y="0"/>
          <a:chExt cx="0" cy="0"/>
        </a:xfrm>
      </p:grpSpPr>
      <p:sp>
        <p:nvSpPr>
          <p:cNvPr id="284" name="Google Shape;284;p70"/>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5" name="Google Shape;285;p70"/>
          <p:cNvSpPr txBox="1">
            <a:spLocks noGrp="1"/>
          </p:cNvSpPr>
          <p:nvPr>
            <p:ph type="body" idx="1"/>
          </p:nvPr>
        </p:nvSpPr>
        <p:spPr>
          <a:xfrm>
            <a:off x="457200" y="1604520"/>
            <a:ext cx="26496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86" name="Google Shape;286;p70"/>
          <p:cNvSpPr txBox="1">
            <a:spLocks noGrp="1"/>
          </p:cNvSpPr>
          <p:nvPr>
            <p:ph type="body" idx="2"/>
          </p:nvPr>
        </p:nvSpPr>
        <p:spPr>
          <a:xfrm>
            <a:off x="3239640" y="1604520"/>
            <a:ext cx="26496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87" name="Google Shape;287;p70"/>
          <p:cNvSpPr txBox="1">
            <a:spLocks noGrp="1"/>
          </p:cNvSpPr>
          <p:nvPr>
            <p:ph type="body" idx="3"/>
          </p:nvPr>
        </p:nvSpPr>
        <p:spPr>
          <a:xfrm>
            <a:off x="6022080" y="1604520"/>
            <a:ext cx="26496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88" name="Google Shape;288;p70"/>
          <p:cNvSpPr txBox="1">
            <a:spLocks noGrp="1"/>
          </p:cNvSpPr>
          <p:nvPr>
            <p:ph type="body" idx="4"/>
          </p:nvPr>
        </p:nvSpPr>
        <p:spPr>
          <a:xfrm>
            <a:off x="457200" y="3682080"/>
            <a:ext cx="26496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89" name="Google Shape;289;p70"/>
          <p:cNvSpPr txBox="1">
            <a:spLocks noGrp="1"/>
          </p:cNvSpPr>
          <p:nvPr>
            <p:ph type="body" idx="5"/>
          </p:nvPr>
        </p:nvSpPr>
        <p:spPr>
          <a:xfrm>
            <a:off x="3239640" y="3682080"/>
            <a:ext cx="26496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90" name="Google Shape;290;p70"/>
          <p:cNvSpPr txBox="1">
            <a:spLocks noGrp="1"/>
          </p:cNvSpPr>
          <p:nvPr>
            <p:ph type="body" idx="6"/>
          </p:nvPr>
        </p:nvSpPr>
        <p:spPr>
          <a:xfrm>
            <a:off x="6022080" y="3682080"/>
            <a:ext cx="2649600" cy="18969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303545"/>
        </a:solidFill>
        <a:effectLst/>
      </p:bgPr>
    </p:bg>
    <p:spTree>
      <p:nvGrpSpPr>
        <p:cNvPr id="1" name="Shape 345"/>
        <p:cNvGrpSpPr/>
        <p:nvPr/>
      </p:nvGrpSpPr>
      <p:grpSpPr>
        <a:xfrm>
          <a:off x="0" y="0"/>
          <a:ext cx="0" cy="0"/>
          <a:chOff x="0" y="0"/>
          <a:chExt cx="0" cy="0"/>
        </a:xfrm>
      </p:grpSpPr>
      <p:cxnSp>
        <p:nvCxnSpPr>
          <p:cNvPr id="346" name="Google Shape;346;p85"/>
          <p:cNvCxnSpPr/>
          <p:nvPr/>
        </p:nvCxnSpPr>
        <p:spPr>
          <a:xfrm>
            <a:off x="0" y="3997533"/>
            <a:ext cx="9144000" cy="0"/>
          </a:xfrm>
          <a:prstGeom prst="straightConnector1">
            <a:avLst/>
          </a:prstGeom>
          <a:noFill/>
          <a:ln w="19050" cap="flat" cmpd="sng">
            <a:solidFill>
              <a:srgbClr val="FCB040"/>
            </a:solidFill>
            <a:prstDash val="solid"/>
            <a:round/>
            <a:headEnd type="none" w="sm" len="sm"/>
            <a:tailEnd type="none" w="sm" len="sm"/>
          </a:ln>
        </p:spPr>
      </p:cxnSp>
      <p:sp>
        <p:nvSpPr>
          <p:cNvPr id="347" name="Google Shape;347;p85"/>
          <p:cNvSpPr txBox="1">
            <a:spLocks noGrp="1"/>
          </p:cNvSpPr>
          <p:nvPr>
            <p:ph type="ctrTitle"/>
          </p:nvPr>
        </p:nvSpPr>
        <p:spPr>
          <a:xfrm>
            <a:off x="510450" y="1676400"/>
            <a:ext cx="8123100" cy="21180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lt1"/>
              </a:buClr>
              <a:buSzPts val="4800"/>
              <a:buFont typeface="Open Sans"/>
              <a:buNone/>
              <a:defRPr sz="6400">
                <a:solidFill>
                  <a:schemeClr val="lt1"/>
                </a:solidFill>
                <a:latin typeface="Open Sans"/>
                <a:ea typeface="Open Sans"/>
                <a:cs typeface="Open Sans"/>
                <a:sym typeface="Open Sans"/>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348" name="Google Shape;348;p85"/>
          <p:cNvSpPr txBox="1">
            <a:spLocks noGrp="1"/>
          </p:cNvSpPr>
          <p:nvPr>
            <p:ph type="subTitle" idx="1"/>
          </p:nvPr>
        </p:nvSpPr>
        <p:spPr>
          <a:xfrm>
            <a:off x="510450" y="4243084"/>
            <a:ext cx="8123100" cy="840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400"/>
              <a:buNone/>
              <a:defRPr sz="3200">
                <a:solidFill>
                  <a:schemeClr val="lt1"/>
                </a:solidFill>
                <a:latin typeface="Open Sans"/>
                <a:ea typeface="Open Sans"/>
                <a:cs typeface="Open Sans"/>
                <a:sym typeface="Open Sans"/>
              </a:defRPr>
            </a:lvl1pPr>
            <a:lvl2pPr lvl="1" algn="l">
              <a:lnSpc>
                <a:spcPct val="100000"/>
              </a:lnSpc>
              <a:spcBef>
                <a:spcPts val="0"/>
              </a:spcBef>
              <a:spcAft>
                <a:spcPts val="0"/>
              </a:spcAft>
              <a:buClr>
                <a:schemeClr val="lt1"/>
              </a:buClr>
              <a:buSzPts val="2400"/>
              <a:buNone/>
              <a:defRPr sz="3200">
                <a:solidFill>
                  <a:schemeClr val="lt1"/>
                </a:solidFill>
              </a:defRPr>
            </a:lvl2pPr>
            <a:lvl3pPr lvl="2" algn="l">
              <a:lnSpc>
                <a:spcPct val="100000"/>
              </a:lnSpc>
              <a:spcBef>
                <a:spcPts val="0"/>
              </a:spcBef>
              <a:spcAft>
                <a:spcPts val="0"/>
              </a:spcAft>
              <a:buClr>
                <a:schemeClr val="lt1"/>
              </a:buClr>
              <a:buSzPts val="2400"/>
              <a:buNone/>
              <a:defRPr sz="3200">
                <a:solidFill>
                  <a:schemeClr val="lt1"/>
                </a:solidFill>
              </a:defRPr>
            </a:lvl3pPr>
            <a:lvl4pPr lvl="3" algn="l">
              <a:lnSpc>
                <a:spcPct val="100000"/>
              </a:lnSpc>
              <a:spcBef>
                <a:spcPts val="0"/>
              </a:spcBef>
              <a:spcAft>
                <a:spcPts val="0"/>
              </a:spcAft>
              <a:buClr>
                <a:schemeClr val="lt1"/>
              </a:buClr>
              <a:buSzPts val="2400"/>
              <a:buNone/>
              <a:defRPr sz="3200">
                <a:solidFill>
                  <a:schemeClr val="lt1"/>
                </a:solidFill>
              </a:defRPr>
            </a:lvl4pPr>
            <a:lvl5pPr lvl="4" algn="l">
              <a:lnSpc>
                <a:spcPct val="100000"/>
              </a:lnSpc>
              <a:spcBef>
                <a:spcPts val="0"/>
              </a:spcBef>
              <a:spcAft>
                <a:spcPts val="0"/>
              </a:spcAft>
              <a:buClr>
                <a:schemeClr val="lt1"/>
              </a:buClr>
              <a:buSzPts val="2400"/>
              <a:buNone/>
              <a:defRPr sz="3200">
                <a:solidFill>
                  <a:schemeClr val="lt1"/>
                </a:solidFill>
              </a:defRPr>
            </a:lvl5pPr>
            <a:lvl6pPr lvl="5" algn="l">
              <a:lnSpc>
                <a:spcPct val="100000"/>
              </a:lnSpc>
              <a:spcBef>
                <a:spcPts val="0"/>
              </a:spcBef>
              <a:spcAft>
                <a:spcPts val="0"/>
              </a:spcAft>
              <a:buClr>
                <a:schemeClr val="lt1"/>
              </a:buClr>
              <a:buSzPts val="2400"/>
              <a:buNone/>
              <a:defRPr sz="3200">
                <a:solidFill>
                  <a:schemeClr val="lt1"/>
                </a:solidFill>
              </a:defRPr>
            </a:lvl6pPr>
            <a:lvl7pPr lvl="6" algn="l">
              <a:lnSpc>
                <a:spcPct val="100000"/>
              </a:lnSpc>
              <a:spcBef>
                <a:spcPts val="0"/>
              </a:spcBef>
              <a:spcAft>
                <a:spcPts val="0"/>
              </a:spcAft>
              <a:buClr>
                <a:schemeClr val="lt1"/>
              </a:buClr>
              <a:buSzPts val="2400"/>
              <a:buNone/>
              <a:defRPr sz="3200">
                <a:solidFill>
                  <a:schemeClr val="lt1"/>
                </a:solidFill>
              </a:defRPr>
            </a:lvl7pPr>
            <a:lvl8pPr lvl="7" algn="l">
              <a:lnSpc>
                <a:spcPct val="100000"/>
              </a:lnSpc>
              <a:spcBef>
                <a:spcPts val="0"/>
              </a:spcBef>
              <a:spcAft>
                <a:spcPts val="0"/>
              </a:spcAft>
              <a:buClr>
                <a:schemeClr val="lt1"/>
              </a:buClr>
              <a:buSzPts val="2400"/>
              <a:buNone/>
              <a:defRPr sz="3200">
                <a:solidFill>
                  <a:schemeClr val="lt1"/>
                </a:solidFill>
              </a:defRPr>
            </a:lvl8pPr>
            <a:lvl9pPr lvl="8" algn="l">
              <a:lnSpc>
                <a:spcPct val="100000"/>
              </a:lnSpc>
              <a:spcBef>
                <a:spcPts val="0"/>
              </a:spcBef>
              <a:spcAft>
                <a:spcPts val="0"/>
              </a:spcAft>
              <a:buClr>
                <a:schemeClr val="lt1"/>
              </a:buClr>
              <a:buSzPts val="2400"/>
              <a:buNone/>
              <a:defRPr sz="3200">
                <a:solidFill>
                  <a:schemeClr val="lt1"/>
                </a:solidFill>
              </a:defRPr>
            </a:lvl9pPr>
          </a:lstStyle>
          <a:p>
            <a:endParaRPr/>
          </a:p>
        </p:txBody>
      </p:sp>
      <p:sp>
        <p:nvSpPr>
          <p:cNvPr id="349" name="Google Shape;349;p8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0"/>
        <p:cNvGrpSpPr/>
        <p:nvPr/>
      </p:nvGrpSpPr>
      <p:grpSpPr>
        <a:xfrm>
          <a:off x="0" y="0"/>
          <a:ext cx="0" cy="0"/>
          <a:chOff x="0" y="0"/>
          <a:chExt cx="0" cy="0"/>
        </a:xfrm>
      </p:grpSpPr>
      <p:sp>
        <p:nvSpPr>
          <p:cNvPr id="351" name="Google Shape;351;p86"/>
          <p:cNvSpPr/>
          <p:nvPr/>
        </p:nvSpPr>
        <p:spPr>
          <a:xfrm>
            <a:off x="0" y="6727600"/>
            <a:ext cx="9144000" cy="130400"/>
          </a:xfrm>
          <a:prstGeom prst="rect">
            <a:avLst/>
          </a:prstGeom>
          <a:solidFill>
            <a:srgbClr val="FCB04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Open Sans"/>
              <a:ea typeface="Open Sans"/>
              <a:cs typeface="Open Sans"/>
              <a:sym typeface="Open Sans"/>
            </a:endParaRPr>
          </a:p>
        </p:txBody>
      </p:sp>
      <p:sp>
        <p:nvSpPr>
          <p:cNvPr id="352" name="Google Shape;352;p8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20232E"/>
              </a:buClr>
              <a:buSzPts val="2800"/>
              <a:buFont typeface="Open Sans"/>
              <a:buNone/>
              <a:defRPr>
                <a:solidFill>
                  <a:srgbClr val="20232E"/>
                </a:solidFill>
                <a:latin typeface="Open Sans"/>
                <a:ea typeface="Open Sans"/>
                <a:cs typeface="Open Sans"/>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3" name="Google Shape;353;p8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55600" algn="l">
              <a:lnSpc>
                <a:spcPct val="90000"/>
              </a:lnSpc>
              <a:spcBef>
                <a:spcPts val="1000"/>
              </a:spcBef>
              <a:spcAft>
                <a:spcPts val="0"/>
              </a:spcAft>
              <a:buClr>
                <a:srgbClr val="20232E"/>
              </a:buClr>
              <a:buSzPts val="2000"/>
              <a:buFont typeface="Arial"/>
              <a:buChar char="•"/>
              <a:defRPr sz="2000">
                <a:solidFill>
                  <a:srgbClr val="20232E"/>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a:solidFill>
                  <a:schemeClr val="dk1"/>
                </a:solidFill>
              </a:defRPr>
            </a:lvl2pPr>
            <a:lvl3pPr marL="1371600" marR="0" lvl="2" indent="-355600" algn="l">
              <a:lnSpc>
                <a:spcPct val="90000"/>
              </a:lnSpc>
              <a:spcBef>
                <a:spcPts val="500"/>
              </a:spcBef>
              <a:spcAft>
                <a:spcPts val="0"/>
              </a:spcAft>
              <a:buClr>
                <a:schemeClr val="dk1"/>
              </a:buClr>
              <a:buSzPts val="2000"/>
              <a:buFont typeface="Arial"/>
              <a:buChar char="•"/>
              <a:defRPr>
                <a:solidFill>
                  <a:schemeClr val="dk1"/>
                </a:solidFill>
              </a:defRPr>
            </a:lvl3pPr>
            <a:lvl4pPr marL="1828800" marR="0" lvl="3" indent="-342900" algn="l">
              <a:lnSpc>
                <a:spcPct val="90000"/>
              </a:lnSpc>
              <a:spcBef>
                <a:spcPts val="500"/>
              </a:spcBef>
              <a:spcAft>
                <a:spcPts val="0"/>
              </a:spcAft>
              <a:buClr>
                <a:schemeClr val="dk1"/>
              </a:buClr>
              <a:buSzPts val="1800"/>
              <a:buFont typeface="Arial"/>
              <a:buChar char="•"/>
              <a:defRPr>
                <a:solidFill>
                  <a:schemeClr val="dk1"/>
                </a:solidFill>
              </a:defRPr>
            </a:lvl4pPr>
            <a:lvl5pPr marL="2286000" marR="0" lvl="4" indent="-342900" algn="l">
              <a:lnSpc>
                <a:spcPct val="90000"/>
              </a:lnSpc>
              <a:spcBef>
                <a:spcPts val="500"/>
              </a:spcBef>
              <a:spcAft>
                <a:spcPts val="0"/>
              </a:spcAft>
              <a:buClr>
                <a:schemeClr val="dk1"/>
              </a:buClr>
              <a:buSzPts val="1800"/>
              <a:buFont typeface="Arial"/>
              <a:buChar char="•"/>
              <a:defRPr>
                <a:solidFill>
                  <a:schemeClr val="dk1"/>
                </a:solidFill>
              </a:defRPr>
            </a:lvl5pPr>
            <a:lvl6pPr marL="2743200" lvl="5" indent="-317500" algn="l">
              <a:lnSpc>
                <a:spcPct val="90000"/>
              </a:lnSpc>
              <a:spcBef>
                <a:spcPts val="2133"/>
              </a:spcBef>
              <a:spcAft>
                <a:spcPts val="0"/>
              </a:spcAft>
              <a:buClr>
                <a:schemeClr val="dk1"/>
              </a:buClr>
              <a:buSzPts val="1400"/>
              <a:buChar char="■"/>
              <a:defRPr>
                <a:solidFill>
                  <a:schemeClr val="dk1"/>
                </a:solidFill>
              </a:defRPr>
            </a:lvl6pPr>
            <a:lvl7pPr marL="3200400" lvl="6" indent="-317500" algn="l">
              <a:lnSpc>
                <a:spcPct val="90000"/>
              </a:lnSpc>
              <a:spcBef>
                <a:spcPts val="2133"/>
              </a:spcBef>
              <a:spcAft>
                <a:spcPts val="0"/>
              </a:spcAft>
              <a:buClr>
                <a:schemeClr val="dk1"/>
              </a:buClr>
              <a:buSzPts val="1400"/>
              <a:buChar char="●"/>
              <a:defRPr>
                <a:solidFill>
                  <a:schemeClr val="dk1"/>
                </a:solidFill>
              </a:defRPr>
            </a:lvl7pPr>
            <a:lvl8pPr marL="3657600" lvl="7" indent="-317500" algn="l">
              <a:lnSpc>
                <a:spcPct val="90000"/>
              </a:lnSpc>
              <a:spcBef>
                <a:spcPts val="2133"/>
              </a:spcBef>
              <a:spcAft>
                <a:spcPts val="0"/>
              </a:spcAft>
              <a:buClr>
                <a:schemeClr val="dk1"/>
              </a:buClr>
              <a:buSzPts val="1400"/>
              <a:buChar char="○"/>
              <a:defRPr>
                <a:solidFill>
                  <a:schemeClr val="dk1"/>
                </a:solidFill>
              </a:defRPr>
            </a:lvl8pPr>
            <a:lvl9pPr marL="4114800" lvl="8" indent="-317500" algn="l">
              <a:lnSpc>
                <a:spcPct val="90000"/>
              </a:lnSpc>
              <a:spcBef>
                <a:spcPts val="2133"/>
              </a:spcBef>
              <a:spcAft>
                <a:spcPts val="2133"/>
              </a:spcAft>
              <a:buClr>
                <a:schemeClr val="dk1"/>
              </a:buClr>
              <a:buSzPts val="1400"/>
              <a:buChar char="■"/>
              <a:defRPr>
                <a:solidFill>
                  <a:schemeClr val="dk1"/>
                </a:solidFill>
              </a:defRPr>
            </a:lvl9pPr>
          </a:lstStyle>
          <a:p>
            <a:endParaRPr/>
          </a:p>
        </p:txBody>
      </p:sp>
      <p:sp>
        <p:nvSpPr>
          <p:cNvPr id="354" name="Google Shape;354;p8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8"/>
          <p:cNvSpPr txBox="1">
            <a:spLocks noGrp="1"/>
          </p:cNvSpPr>
          <p:nvPr>
            <p:ph type="body" idx="2"/>
          </p:nvPr>
        </p:nvSpPr>
        <p:spPr>
          <a:xfrm>
            <a:off x="467424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8"/>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5"/>
        <p:cNvGrpSpPr/>
        <p:nvPr/>
      </p:nvGrpSpPr>
      <p:grpSpPr>
        <a:xfrm>
          <a:off x="0" y="0"/>
          <a:ext cx="0" cy="0"/>
          <a:chOff x="0" y="0"/>
          <a:chExt cx="0" cy="0"/>
        </a:xfrm>
      </p:grpSpPr>
      <p:sp>
        <p:nvSpPr>
          <p:cNvPr id="356" name="Google Shape;356;p87"/>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20232E"/>
              </a:buClr>
              <a:buSzPts val="2800"/>
              <a:buFont typeface="Open Sans"/>
              <a:buNone/>
              <a:defRPr>
                <a:solidFill>
                  <a:srgbClr val="20232E"/>
                </a:solidFill>
                <a:latin typeface="Open Sans"/>
                <a:ea typeface="Open Sans"/>
                <a:cs typeface="Open Sans"/>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7" name="Google Shape;357;p87"/>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marR="0" lvl="0" indent="-355600" algn="l">
              <a:lnSpc>
                <a:spcPct val="90000"/>
              </a:lnSpc>
              <a:spcBef>
                <a:spcPts val="1000"/>
              </a:spcBef>
              <a:spcAft>
                <a:spcPts val="0"/>
              </a:spcAft>
              <a:buClr>
                <a:srgbClr val="20232E"/>
              </a:buClr>
              <a:buSzPts val="2000"/>
              <a:buFont typeface="Arial"/>
              <a:buChar char="•"/>
              <a:defRPr sz="2000">
                <a:solidFill>
                  <a:srgbClr val="20232E"/>
                </a:solidFill>
                <a:latin typeface="Open Sans"/>
                <a:ea typeface="Open Sans"/>
                <a:cs typeface="Open Sans"/>
                <a:sym typeface="Open Sans"/>
              </a:defRPr>
            </a:lvl1pPr>
            <a:lvl2pPr marL="914400" marR="0" lvl="1" indent="-330200" algn="l">
              <a:lnSpc>
                <a:spcPct val="90000"/>
              </a:lnSpc>
              <a:spcBef>
                <a:spcPts val="500"/>
              </a:spcBef>
              <a:spcAft>
                <a:spcPts val="0"/>
              </a:spcAft>
              <a:buClr>
                <a:srgbClr val="103168"/>
              </a:buClr>
              <a:buSzPts val="1600"/>
              <a:buFont typeface="Arial"/>
              <a:buChar char="•"/>
              <a:defRPr sz="1600">
                <a:solidFill>
                  <a:srgbClr val="103168"/>
                </a:solidFill>
              </a:defRPr>
            </a:lvl2pPr>
            <a:lvl3pPr marL="1371600" marR="0" lvl="2" indent="-330200" algn="l">
              <a:lnSpc>
                <a:spcPct val="90000"/>
              </a:lnSpc>
              <a:spcBef>
                <a:spcPts val="500"/>
              </a:spcBef>
              <a:spcAft>
                <a:spcPts val="0"/>
              </a:spcAft>
              <a:buClr>
                <a:srgbClr val="103168"/>
              </a:buClr>
              <a:buSzPts val="1600"/>
              <a:buFont typeface="Arial"/>
              <a:buChar char="•"/>
              <a:defRPr sz="1600">
                <a:solidFill>
                  <a:srgbClr val="103168"/>
                </a:solidFill>
              </a:defRPr>
            </a:lvl3pPr>
            <a:lvl4pPr marL="1828800" marR="0" lvl="3" indent="-330200" algn="l">
              <a:lnSpc>
                <a:spcPct val="90000"/>
              </a:lnSpc>
              <a:spcBef>
                <a:spcPts val="500"/>
              </a:spcBef>
              <a:spcAft>
                <a:spcPts val="0"/>
              </a:spcAft>
              <a:buClr>
                <a:srgbClr val="103168"/>
              </a:buClr>
              <a:buSzPts val="1600"/>
              <a:buFont typeface="Arial"/>
              <a:buChar char="•"/>
              <a:defRPr sz="1600">
                <a:solidFill>
                  <a:srgbClr val="103168"/>
                </a:solidFill>
              </a:defRPr>
            </a:lvl4pPr>
            <a:lvl5pPr marL="2286000" marR="0" lvl="4" indent="-330200" algn="l">
              <a:lnSpc>
                <a:spcPct val="90000"/>
              </a:lnSpc>
              <a:spcBef>
                <a:spcPts val="500"/>
              </a:spcBef>
              <a:spcAft>
                <a:spcPts val="0"/>
              </a:spcAft>
              <a:buClr>
                <a:srgbClr val="103168"/>
              </a:buClr>
              <a:buSzPts val="1600"/>
              <a:buFont typeface="Arial"/>
              <a:buChar char="•"/>
              <a:defRPr sz="1600">
                <a:solidFill>
                  <a:srgbClr val="103168"/>
                </a:solidFill>
              </a:defRPr>
            </a:lvl5pPr>
            <a:lvl6pPr marL="2743200" lvl="5" indent="-304800" algn="l">
              <a:lnSpc>
                <a:spcPct val="90000"/>
              </a:lnSpc>
              <a:spcBef>
                <a:spcPts val="2133"/>
              </a:spcBef>
              <a:spcAft>
                <a:spcPts val="0"/>
              </a:spcAft>
              <a:buClr>
                <a:srgbClr val="103168"/>
              </a:buClr>
              <a:buSzPts val="1200"/>
              <a:buChar char="■"/>
              <a:defRPr sz="1600">
                <a:solidFill>
                  <a:srgbClr val="103168"/>
                </a:solidFill>
              </a:defRPr>
            </a:lvl6pPr>
            <a:lvl7pPr marL="3200400" lvl="6" indent="-304800" algn="l">
              <a:lnSpc>
                <a:spcPct val="90000"/>
              </a:lnSpc>
              <a:spcBef>
                <a:spcPts val="2133"/>
              </a:spcBef>
              <a:spcAft>
                <a:spcPts val="0"/>
              </a:spcAft>
              <a:buClr>
                <a:srgbClr val="103168"/>
              </a:buClr>
              <a:buSzPts val="1200"/>
              <a:buChar char="●"/>
              <a:defRPr sz="1600">
                <a:solidFill>
                  <a:srgbClr val="103168"/>
                </a:solidFill>
              </a:defRPr>
            </a:lvl7pPr>
            <a:lvl8pPr marL="3657600" lvl="7" indent="-304800" algn="l">
              <a:lnSpc>
                <a:spcPct val="90000"/>
              </a:lnSpc>
              <a:spcBef>
                <a:spcPts val="2133"/>
              </a:spcBef>
              <a:spcAft>
                <a:spcPts val="0"/>
              </a:spcAft>
              <a:buClr>
                <a:srgbClr val="103168"/>
              </a:buClr>
              <a:buSzPts val="1200"/>
              <a:buChar char="○"/>
              <a:defRPr sz="1600">
                <a:solidFill>
                  <a:srgbClr val="103168"/>
                </a:solidFill>
              </a:defRPr>
            </a:lvl8pPr>
            <a:lvl9pPr marL="4114800" lvl="8" indent="-304800" algn="l">
              <a:lnSpc>
                <a:spcPct val="90000"/>
              </a:lnSpc>
              <a:spcBef>
                <a:spcPts val="2133"/>
              </a:spcBef>
              <a:spcAft>
                <a:spcPts val="2133"/>
              </a:spcAft>
              <a:buClr>
                <a:srgbClr val="103168"/>
              </a:buClr>
              <a:buSzPts val="1200"/>
              <a:buChar char="■"/>
              <a:defRPr sz="1600">
                <a:solidFill>
                  <a:srgbClr val="103168"/>
                </a:solidFill>
              </a:defRPr>
            </a:lvl9pPr>
          </a:lstStyle>
          <a:p>
            <a:endParaRPr/>
          </a:p>
        </p:txBody>
      </p:sp>
      <p:sp>
        <p:nvSpPr>
          <p:cNvPr id="358" name="Google Shape;358;p87"/>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marR="0" lvl="0" indent="-355600" algn="l">
              <a:lnSpc>
                <a:spcPct val="90000"/>
              </a:lnSpc>
              <a:spcBef>
                <a:spcPts val="1000"/>
              </a:spcBef>
              <a:spcAft>
                <a:spcPts val="0"/>
              </a:spcAft>
              <a:buClr>
                <a:srgbClr val="20232E"/>
              </a:buClr>
              <a:buSzPts val="2000"/>
              <a:buFont typeface="Arial"/>
              <a:buChar char="•"/>
              <a:defRPr sz="2000">
                <a:solidFill>
                  <a:srgbClr val="20232E"/>
                </a:solidFill>
                <a:latin typeface="Open Sans"/>
                <a:ea typeface="Open Sans"/>
                <a:cs typeface="Open Sans"/>
                <a:sym typeface="Open Sans"/>
              </a:defRPr>
            </a:lvl1pPr>
            <a:lvl2pPr marL="914400" marR="0" lvl="1" indent="-330200" algn="l">
              <a:lnSpc>
                <a:spcPct val="90000"/>
              </a:lnSpc>
              <a:spcBef>
                <a:spcPts val="500"/>
              </a:spcBef>
              <a:spcAft>
                <a:spcPts val="0"/>
              </a:spcAft>
              <a:buClr>
                <a:srgbClr val="103168"/>
              </a:buClr>
              <a:buSzPts val="1600"/>
              <a:buFont typeface="Arial"/>
              <a:buChar char="•"/>
              <a:defRPr sz="1600">
                <a:solidFill>
                  <a:srgbClr val="103168"/>
                </a:solidFill>
              </a:defRPr>
            </a:lvl2pPr>
            <a:lvl3pPr marL="1371600" marR="0" lvl="2" indent="-330200" algn="l">
              <a:lnSpc>
                <a:spcPct val="90000"/>
              </a:lnSpc>
              <a:spcBef>
                <a:spcPts val="500"/>
              </a:spcBef>
              <a:spcAft>
                <a:spcPts val="0"/>
              </a:spcAft>
              <a:buClr>
                <a:srgbClr val="103168"/>
              </a:buClr>
              <a:buSzPts val="1600"/>
              <a:buFont typeface="Arial"/>
              <a:buChar char="•"/>
              <a:defRPr sz="1600">
                <a:solidFill>
                  <a:srgbClr val="103168"/>
                </a:solidFill>
              </a:defRPr>
            </a:lvl3pPr>
            <a:lvl4pPr marL="1828800" marR="0" lvl="3" indent="-330200" algn="l">
              <a:lnSpc>
                <a:spcPct val="90000"/>
              </a:lnSpc>
              <a:spcBef>
                <a:spcPts val="500"/>
              </a:spcBef>
              <a:spcAft>
                <a:spcPts val="0"/>
              </a:spcAft>
              <a:buClr>
                <a:srgbClr val="103168"/>
              </a:buClr>
              <a:buSzPts val="1600"/>
              <a:buFont typeface="Arial"/>
              <a:buChar char="•"/>
              <a:defRPr sz="1600">
                <a:solidFill>
                  <a:srgbClr val="103168"/>
                </a:solidFill>
              </a:defRPr>
            </a:lvl4pPr>
            <a:lvl5pPr marL="2286000" marR="0" lvl="4" indent="-330200" algn="l">
              <a:lnSpc>
                <a:spcPct val="90000"/>
              </a:lnSpc>
              <a:spcBef>
                <a:spcPts val="500"/>
              </a:spcBef>
              <a:spcAft>
                <a:spcPts val="0"/>
              </a:spcAft>
              <a:buClr>
                <a:srgbClr val="103168"/>
              </a:buClr>
              <a:buSzPts val="1600"/>
              <a:buFont typeface="Arial"/>
              <a:buChar char="•"/>
              <a:defRPr sz="1600">
                <a:solidFill>
                  <a:srgbClr val="103168"/>
                </a:solidFill>
              </a:defRPr>
            </a:lvl5pPr>
            <a:lvl6pPr marL="2743200" lvl="5" indent="-304800" algn="l">
              <a:lnSpc>
                <a:spcPct val="90000"/>
              </a:lnSpc>
              <a:spcBef>
                <a:spcPts val="2133"/>
              </a:spcBef>
              <a:spcAft>
                <a:spcPts val="0"/>
              </a:spcAft>
              <a:buClr>
                <a:srgbClr val="103168"/>
              </a:buClr>
              <a:buSzPts val="1200"/>
              <a:buChar char="■"/>
              <a:defRPr sz="1600">
                <a:solidFill>
                  <a:srgbClr val="103168"/>
                </a:solidFill>
              </a:defRPr>
            </a:lvl6pPr>
            <a:lvl7pPr marL="3200400" lvl="6" indent="-304800" algn="l">
              <a:lnSpc>
                <a:spcPct val="90000"/>
              </a:lnSpc>
              <a:spcBef>
                <a:spcPts val="2133"/>
              </a:spcBef>
              <a:spcAft>
                <a:spcPts val="0"/>
              </a:spcAft>
              <a:buClr>
                <a:srgbClr val="103168"/>
              </a:buClr>
              <a:buSzPts val="1200"/>
              <a:buChar char="●"/>
              <a:defRPr sz="1600">
                <a:solidFill>
                  <a:srgbClr val="103168"/>
                </a:solidFill>
              </a:defRPr>
            </a:lvl7pPr>
            <a:lvl8pPr marL="3657600" lvl="7" indent="-304800" algn="l">
              <a:lnSpc>
                <a:spcPct val="90000"/>
              </a:lnSpc>
              <a:spcBef>
                <a:spcPts val="2133"/>
              </a:spcBef>
              <a:spcAft>
                <a:spcPts val="0"/>
              </a:spcAft>
              <a:buClr>
                <a:srgbClr val="103168"/>
              </a:buClr>
              <a:buSzPts val="1200"/>
              <a:buChar char="○"/>
              <a:defRPr sz="1600">
                <a:solidFill>
                  <a:srgbClr val="103168"/>
                </a:solidFill>
              </a:defRPr>
            </a:lvl8pPr>
            <a:lvl9pPr marL="4114800" lvl="8" indent="-304800" algn="l">
              <a:lnSpc>
                <a:spcPct val="90000"/>
              </a:lnSpc>
              <a:spcBef>
                <a:spcPts val="2133"/>
              </a:spcBef>
              <a:spcAft>
                <a:spcPts val="2133"/>
              </a:spcAft>
              <a:buClr>
                <a:srgbClr val="103168"/>
              </a:buClr>
              <a:buSzPts val="1200"/>
              <a:buChar char="■"/>
              <a:defRPr sz="1600">
                <a:solidFill>
                  <a:srgbClr val="103168"/>
                </a:solidFill>
              </a:defRPr>
            </a:lvl9pPr>
          </a:lstStyle>
          <a:p>
            <a:endParaRPr/>
          </a:p>
        </p:txBody>
      </p:sp>
      <p:sp>
        <p:nvSpPr>
          <p:cNvPr id="359" name="Google Shape;359;p8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60" name="Google Shape;360;p87"/>
          <p:cNvSpPr/>
          <p:nvPr/>
        </p:nvSpPr>
        <p:spPr>
          <a:xfrm>
            <a:off x="0" y="6727600"/>
            <a:ext cx="9144000" cy="130400"/>
          </a:xfrm>
          <a:prstGeom prst="rect">
            <a:avLst/>
          </a:prstGeom>
          <a:solidFill>
            <a:srgbClr val="FCB04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Open Sans"/>
              <a:ea typeface="Open Sans"/>
              <a:cs typeface="Open Sans"/>
              <a:sym typeface="Open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1"/>
        <p:cNvGrpSpPr/>
        <p:nvPr/>
      </p:nvGrpSpPr>
      <p:grpSpPr>
        <a:xfrm>
          <a:off x="0" y="0"/>
          <a:ext cx="0" cy="0"/>
          <a:chOff x="0" y="0"/>
          <a:chExt cx="0" cy="0"/>
        </a:xfrm>
      </p:grpSpPr>
      <p:sp>
        <p:nvSpPr>
          <p:cNvPr id="362" name="Google Shape;362;p88"/>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rgbClr val="20232E"/>
              </a:buClr>
              <a:buSzPts val="2400"/>
              <a:buFont typeface="Open Sans"/>
              <a:buNone/>
              <a:defRPr sz="3200">
                <a:solidFill>
                  <a:srgbClr val="20232E"/>
                </a:solidFill>
                <a:latin typeface="Open Sans"/>
                <a:ea typeface="Open Sans"/>
                <a:cs typeface="Open Sans"/>
                <a:sym typeface="Open Sans"/>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63" name="Google Shape;363;p88"/>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1000"/>
              </a:spcBef>
              <a:spcAft>
                <a:spcPts val="0"/>
              </a:spcAft>
              <a:buClr>
                <a:srgbClr val="20232E"/>
              </a:buClr>
              <a:buSzPts val="1800"/>
              <a:buFont typeface="Arial"/>
              <a:buChar char="•"/>
              <a:defRPr sz="1800">
                <a:solidFill>
                  <a:srgbClr val="20232E"/>
                </a:solidFill>
                <a:latin typeface="Open Sans"/>
                <a:ea typeface="Open Sans"/>
                <a:cs typeface="Open Sans"/>
                <a:sym typeface="Open Sans"/>
              </a:defRPr>
            </a:lvl1pPr>
            <a:lvl2pPr marL="914400" marR="0" lvl="1" indent="-330200" algn="l">
              <a:lnSpc>
                <a:spcPct val="90000"/>
              </a:lnSpc>
              <a:spcBef>
                <a:spcPts val="500"/>
              </a:spcBef>
              <a:spcAft>
                <a:spcPts val="0"/>
              </a:spcAft>
              <a:buClr>
                <a:srgbClr val="103168"/>
              </a:buClr>
              <a:buSzPts val="1600"/>
              <a:buFont typeface="Arial"/>
              <a:buChar char="•"/>
              <a:defRPr sz="1600">
                <a:solidFill>
                  <a:srgbClr val="103168"/>
                </a:solidFill>
              </a:defRPr>
            </a:lvl2pPr>
            <a:lvl3pPr marL="1371600" marR="0" lvl="2" indent="-330200" algn="l">
              <a:lnSpc>
                <a:spcPct val="90000"/>
              </a:lnSpc>
              <a:spcBef>
                <a:spcPts val="500"/>
              </a:spcBef>
              <a:spcAft>
                <a:spcPts val="0"/>
              </a:spcAft>
              <a:buClr>
                <a:srgbClr val="103168"/>
              </a:buClr>
              <a:buSzPts val="1600"/>
              <a:buFont typeface="Arial"/>
              <a:buChar char="•"/>
              <a:defRPr sz="1600">
                <a:solidFill>
                  <a:srgbClr val="103168"/>
                </a:solidFill>
              </a:defRPr>
            </a:lvl3pPr>
            <a:lvl4pPr marL="1828800" marR="0" lvl="3" indent="-330200" algn="l">
              <a:lnSpc>
                <a:spcPct val="90000"/>
              </a:lnSpc>
              <a:spcBef>
                <a:spcPts val="500"/>
              </a:spcBef>
              <a:spcAft>
                <a:spcPts val="0"/>
              </a:spcAft>
              <a:buClr>
                <a:srgbClr val="103168"/>
              </a:buClr>
              <a:buSzPts val="1600"/>
              <a:buFont typeface="Arial"/>
              <a:buChar char="•"/>
              <a:defRPr sz="1600">
                <a:solidFill>
                  <a:srgbClr val="103168"/>
                </a:solidFill>
              </a:defRPr>
            </a:lvl4pPr>
            <a:lvl5pPr marL="2286000" marR="0" lvl="4" indent="-330200" algn="l">
              <a:lnSpc>
                <a:spcPct val="90000"/>
              </a:lnSpc>
              <a:spcBef>
                <a:spcPts val="500"/>
              </a:spcBef>
              <a:spcAft>
                <a:spcPts val="0"/>
              </a:spcAft>
              <a:buClr>
                <a:srgbClr val="103168"/>
              </a:buClr>
              <a:buSzPts val="1600"/>
              <a:buFont typeface="Arial"/>
              <a:buChar char="•"/>
              <a:defRPr sz="1600">
                <a:solidFill>
                  <a:srgbClr val="103168"/>
                </a:solidFill>
              </a:defRPr>
            </a:lvl5pPr>
            <a:lvl6pPr marL="2743200" lvl="5" indent="-304800" algn="l">
              <a:lnSpc>
                <a:spcPct val="90000"/>
              </a:lnSpc>
              <a:spcBef>
                <a:spcPts val="2133"/>
              </a:spcBef>
              <a:spcAft>
                <a:spcPts val="0"/>
              </a:spcAft>
              <a:buClr>
                <a:srgbClr val="103168"/>
              </a:buClr>
              <a:buSzPts val="1200"/>
              <a:buChar char="■"/>
              <a:defRPr sz="1600">
                <a:solidFill>
                  <a:srgbClr val="103168"/>
                </a:solidFill>
              </a:defRPr>
            </a:lvl6pPr>
            <a:lvl7pPr marL="3200400" lvl="6" indent="-304800" algn="l">
              <a:lnSpc>
                <a:spcPct val="90000"/>
              </a:lnSpc>
              <a:spcBef>
                <a:spcPts val="2133"/>
              </a:spcBef>
              <a:spcAft>
                <a:spcPts val="0"/>
              </a:spcAft>
              <a:buClr>
                <a:srgbClr val="103168"/>
              </a:buClr>
              <a:buSzPts val="1200"/>
              <a:buChar char="●"/>
              <a:defRPr sz="1600">
                <a:solidFill>
                  <a:srgbClr val="103168"/>
                </a:solidFill>
              </a:defRPr>
            </a:lvl7pPr>
            <a:lvl8pPr marL="3657600" lvl="7" indent="-304800" algn="l">
              <a:lnSpc>
                <a:spcPct val="90000"/>
              </a:lnSpc>
              <a:spcBef>
                <a:spcPts val="2133"/>
              </a:spcBef>
              <a:spcAft>
                <a:spcPts val="0"/>
              </a:spcAft>
              <a:buClr>
                <a:srgbClr val="103168"/>
              </a:buClr>
              <a:buSzPts val="1200"/>
              <a:buChar char="○"/>
              <a:defRPr sz="1600">
                <a:solidFill>
                  <a:srgbClr val="103168"/>
                </a:solidFill>
              </a:defRPr>
            </a:lvl8pPr>
            <a:lvl9pPr marL="4114800" lvl="8" indent="-304800" algn="l">
              <a:lnSpc>
                <a:spcPct val="90000"/>
              </a:lnSpc>
              <a:spcBef>
                <a:spcPts val="2133"/>
              </a:spcBef>
              <a:spcAft>
                <a:spcPts val="2133"/>
              </a:spcAft>
              <a:buClr>
                <a:srgbClr val="103168"/>
              </a:buClr>
              <a:buSzPts val="1200"/>
              <a:buChar char="■"/>
              <a:defRPr sz="1600">
                <a:solidFill>
                  <a:srgbClr val="103168"/>
                </a:solidFill>
              </a:defRPr>
            </a:lvl9pPr>
          </a:lstStyle>
          <a:p>
            <a:endParaRPr/>
          </a:p>
        </p:txBody>
      </p:sp>
      <p:sp>
        <p:nvSpPr>
          <p:cNvPr id="364" name="Google Shape;364;p8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65" name="Google Shape;365;p88"/>
          <p:cNvSpPr/>
          <p:nvPr/>
        </p:nvSpPr>
        <p:spPr>
          <a:xfrm>
            <a:off x="0" y="6727600"/>
            <a:ext cx="9144000" cy="130400"/>
          </a:xfrm>
          <a:prstGeom prst="rect">
            <a:avLst/>
          </a:prstGeom>
          <a:solidFill>
            <a:srgbClr val="FCB04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Open Sans"/>
              <a:ea typeface="Open Sans"/>
              <a:cs typeface="Open Sans"/>
              <a:sym typeface="Open San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6"/>
        <p:cNvGrpSpPr/>
        <p:nvPr/>
      </p:nvGrpSpPr>
      <p:grpSpPr>
        <a:xfrm>
          <a:off x="0" y="0"/>
          <a:ext cx="0" cy="0"/>
          <a:chOff x="0" y="0"/>
          <a:chExt cx="0" cy="0"/>
        </a:xfrm>
      </p:grpSpPr>
      <p:sp>
        <p:nvSpPr>
          <p:cNvPr id="367" name="Google Shape;367;p89"/>
          <p:cNvSpPr txBox="1">
            <a:spLocks noGrp="1"/>
          </p:cNvSpPr>
          <p:nvPr>
            <p:ph type="body" idx="1"/>
          </p:nvPr>
        </p:nvSpPr>
        <p:spPr>
          <a:xfrm>
            <a:off x="311700" y="5649100"/>
            <a:ext cx="5998800" cy="7984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rgbClr val="434343"/>
              </a:buClr>
              <a:buSzPts val="2100"/>
              <a:buNone/>
              <a:defRPr sz="2800">
                <a:solidFill>
                  <a:srgbClr val="434343"/>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8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69" name="Google Shape;369;p89"/>
          <p:cNvSpPr/>
          <p:nvPr/>
        </p:nvSpPr>
        <p:spPr>
          <a:xfrm>
            <a:off x="0" y="6727600"/>
            <a:ext cx="9144000" cy="130400"/>
          </a:xfrm>
          <a:prstGeom prst="rect">
            <a:avLst/>
          </a:prstGeom>
          <a:solidFill>
            <a:srgbClr val="FCB04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Open Sans"/>
              <a:ea typeface="Open Sans"/>
              <a:cs typeface="Open Sans"/>
              <a:sym typeface="Open San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70"/>
        <p:cNvGrpSpPr/>
        <p:nvPr/>
      </p:nvGrpSpPr>
      <p:grpSpPr>
        <a:xfrm>
          <a:off x="0" y="0"/>
          <a:ext cx="0" cy="0"/>
          <a:chOff x="0" y="0"/>
          <a:chExt cx="0" cy="0"/>
        </a:xfrm>
      </p:grpSpPr>
      <p:sp>
        <p:nvSpPr>
          <p:cNvPr id="371" name="Google Shape;371;p90"/>
          <p:cNvSpPr/>
          <p:nvPr/>
        </p:nvSpPr>
        <p:spPr>
          <a:xfrm>
            <a:off x="0" y="6727600"/>
            <a:ext cx="9144000" cy="130400"/>
          </a:xfrm>
          <a:prstGeom prst="rect">
            <a:avLst/>
          </a:prstGeom>
          <a:solidFill>
            <a:srgbClr val="FCB04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Open Sans"/>
              <a:ea typeface="Open Sans"/>
              <a:cs typeface="Open Sans"/>
              <a:sym typeface="Open Sans"/>
            </a:endParaRPr>
          </a:p>
        </p:txBody>
      </p:sp>
      <p:sp>
        <p:nvSpPr>
          <p:cNvPr id="372" name="Google Shape;372;p90"/>
          <p:cNvSpPr txBox="1">
            <a:spLocks noGrp="1"/>
          </p:cNvSpPr>
          <p:nvPr>
            <p:ph type="title"/>
          </p:nvPr>
        </p:nvSpPr>
        <p:spPr>
          <a:xfrm>
            <a:off x="311700" y="1321967"/>
            <a:ext cx="8520600" cy="25572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4000"/>
              <a:buFont typeface="Open Sans"/>
              <a:buNone/>
              <a:defRPr sz="18666" b="1">
                <a:latin typeface="Open Sans"/>
                <a:ea typeface="Open Sans"/>
                <a:cs typeface="Open Sans"/>
                <a:sym typeface="Open Sans"/>
              </a:defRPr>
            </a:lvl1pPr>
            <a:lvl2pPr lvl="1" algn="ctr">
              <a:spcBef>
                <a:spcPts val="0"/>
              </a:spcBef>
              <a:spcAft>
                <a:spcPts val="0"/>
              </a:spcAft>
              <a:buSzPts val="14000"/>
              <a:buNone/>
              <a:defRPr sz="18666" b="1"/>
            </a:lvl2pPr>
            <a:lvl3pPr lvl="2" algn="ctr">
              <a:spcBef>
                <a:spcPts val="0"/>
              </a:spcBef>
              <a:spcAft>
                <a:spcPts val="0"/>
              </a:spcAft>
              <a:buSzPts val="14000"/>
              <a:buNone/>
              <a:defRPr sz="18666" b="1"/>
            </a:lvl3pPr>
            <a:lvl4pPr lvl="3" algn="ctr">
              <a:spcBef>
                <a:spcPts val="0"/>
              </a:spcBef>
              <a:spcAft>
                <a:spcPts val="0"/>
              </a:spcAft>
              <a:buSzPts val="14000"/>
              <a:buNone/>
              <a:defRPr sz="18666" b="1"/>
            </a:lvl4pPr>
            <a:lvl5pPr lvl="4" algn="ctr">
              <a:spcBef>
                <a:spcPts val="0"/>
              </a:spcBef>
              <a:spcAft>
                <a:spcPts val="0"/>
              </a:spcAft>
              <a:buSzPts val="14000"/>
              <a:buNone/>
              <a:defRPr sz="18666" b="1"/>
            </a:lvl5pPr>
            <a:lvl6pPr lvl="5" algn="ctr">
              <a:spcBef>
                <a:spcPts val="0"/>
              </a:spcBef>
              <a:spcAft>
                <a:spcPts val="0"/>
              </a:spcAft>
              <a:buSzPts val="14000"/>
              <a:buNone/>
              <a:defRPr sz="18666" b="1"/>
            </a:lvl6pPr>
            <a:lvl7pPr lvl="6" algn="ctr">
              <a:spcBef>
                <a:spcPts val="0"/>
              </a:spcBef>
              <a:spcAft>
                <a:spcPts val="0"/>
              </a:spcAft>
              <a:buSzPts val="14000"/>
              <a:buNone/>
              <a:defRPr sz="18666" b="1"/>
            </a:lvl7pPr>
            <a:lvl8pPr lvl="7" algn="ctr">
              <a:spcBef>
                <a:spcPts val="0"/>
              </a:spcBef>
              <a:spcAft>
                <a:spcPts val="0"/>
              </a:spcAft>
              <a:buSzPts val="14000"/>
              <a:buNone/>
              <a:defRPr sz="18666" b="1"/>
            </a:lvl8pPr>
            <a:lvl9pPr lvl="8" algn="ctr">
              <a:spcBef>
                <a:spcPts val="0"/>
              </a:spcBef>
              <a:spcAft>
                <a:spcPts val="0"/>
              </a:spcAft>
              <a:buSzPts val="14000"/>
              <a:buNone/>
              <a:defRPr sz="18666" b="1"/>
            </a:lvl9pPr>
          </a:lstStyle>
          <a:p>
            <a:endParaRPr/>
          </a:p>
        </p:txBody>
      </p:sp>
      <p:sp>
        <p:nvSpPr>
          <p:cNvPr id="373" name="Google Shape;373;p90"/>
          <p:cNvSpPr txBox="1">
            <a:spLocks noGrp="1"/>
          </p:cNvSpPr>
          <p:nvPr>
            <p:ph type="body" idx="1"/>
          </p:nvPr>
        </p:nvSpPr>
        <p:spPr>
          <a:xfrm>
            <a:off x="311700" y="4095067"/>
            <a:ext cx="8520600" cy="1202400"/>
          </a:xfrm>
          <a:prstGeom prst="rect">
            <a:avLst/>
          </a:prstGeom>
          <a:noFill/>
          <a:ln>
            <a:noFill/>
          </a:ln>
        </p:spPr>
        <p:txBody>
          <a:bodyPr spcFirstLastPara="1" wrap="square" lIns="91425" tIns="91425" rIns="91425" bIns="91425" anchor="t" anchorCtr="0">
            <a:noAutofit/>
          </a:bodyPr>
          <a:lstStyle>
            <a:lvl1pPr marL="457200" lvl="0" indent="-342900" algn="ctr">
              <a:lnSpc>
                <a:spcPct val="90000"/>
              </a:lnSpc>
              <a:spcBef>
                <a:spcPts val="0"/>
              </a:spcBef>
              <a:spcAft>
                <a:spcPts val="0"/>
              </a:spcAft>
              <a:buClr>
                <a:srgbClr val="000000"/>
              </a:buClr>
              <a:buSzPts val="1800"/>
              <a:buChar char="●"/>
              <a:defRPr>
                <a:solidFill>
                  <a:srgbClr val="000000"/>
                </a:solidFill>
                <a:latin typeface="Open Sans"/>
                <a:ea typeface="Open Sans"/>
                <a:cs typeface="Open Sans"/>
                <a:sym typeface="Open Sans"/>
              </a:defRPr>
            </a:lvl1pPr>
            <a:lvl2pPr marL="914400" lvl="1" indent="-317500" algn="ctr">
              <a:lnSpc>
                <a:spcPct val="90000"/>
              </a:lnSpc>
              <a:spcBef>
                <a:spcPts val="2133"/>
              </a:spcBef>
              <a:spcAft>
                <a:spcPts val="0"/>
              </a:spcAft>
              <a:buClr>
                <a:srgbClr val="000000"/>
              </a:buClr>
              <a:buSzPts val="1400"/>
              <a:buChar char="○"/>
              <a:defRPr>
                <a:solidFill>
                  <a:srgbClr val="000000"/>
                </a:solidFill>
              </a:defRPr>
            </a:lvl2pPr>
            <a:lvl3pPr marL="1371600" lvl="2" indent="-317500" algn="ctr">
              <a:lnSpc>
                <a:spcPct val="90000"/>
              </a:lnSpc>
              <a:spcBef>
                <a:spcPts val="2133"/>
              </a:spcBef>
              <a:spcAft>
                <a:spcPts val="0"/>
              </a:spcAft>
              <a:buClr>
                <a:srgbClr val="000000"/>
              </a:buClr>
              <a:buSzPts val="1400"/>
              <a:buChar char="■"/>
              <a:defRPr>
                <a:solidFill>
                  <a:srgbClr val="000000"/>
                </a:solidFill>
              </a:defRPr>
            </a:lvl3pPr>
            <a:lvl4pPr marL="1828800" lvl="3" indent="-317500" algn="ctr">
              <a:lnSpc>
                <a:spcPct val="90000"/>
              </a:lnSpc>
              <a:spcBef>
                <a:spcPts val="2133"/>
              </a:spcBef>
              <a:spcAft>
                <a:spcPts val="0"/>
              </a:spcAft>
              <a:buClr>
                <a:srgbClr val="000000"/>
              </a:buClr>
              <a:buSzPts val="1400"/>
              <a:buChar char="●"/>
              <a:defRPr>
                <a:solidFill>
                  <a:srgbClr val="000000"/>
                </a:solidFill>
              </a:defRPr>
            </a:lvl4pPr>
            <a:lvl5pPr marL="2286000" lvl="4" indent="-317500" algn="ctr">
              <a:lnSpc>
                <a:spcPct val="90000"/>
              </a:lnSpc>
              <a:spcBef>
                <a:spcPts val="2133"/>
              </a:spcBef>
              <a:spcAft>
                <a:spcPts val="0"/>
              </a:spcAft>
              <a:buClr>
                <a:srgbClr val="000000"/>
              </a:buClr>
              <a:buSzPts val="1400"/>
              <a:buChar char="○"/>
              <a:defRPr>
                <a:solidFill>
                  <a:srgbClr val="000000"/>
                </a:solidFill>
              </a:defRPr>
            </a:lvl5pPr>
            <a:lvl6pPr marL="2743200" lvl="5" indent="-317500" algn="ctr">
              <a:lnSpc>
                <a:spcPct val="90000"/>
              </a:lnSpc>
              <a:spcBef>
                <a:spcPts val="2133"/>
              </a:spcBef>
              <a:spcAft>
                <a:spcPts val="0"/>
              </a:spcAft>
              <a:buClr>
                <a:srgbClr val="000000"/>
              </a:buClr>
              <a:buSzPts val="1400"/>
              <a:buChar char="■"/>
              <a:defRPr>
                <a:solidFill>
                  <a:srgbClr val="000000"/>
                </a:solidFill>
              </a:defRPr>
            </a:lvl6pPr>
            <a:lvl7pPr marL="3200400" lvl="6" indent="-317500" algn="ctr">
              <a:lnSpc>
                <a:spcPct val="90000"/>
              </a:lnSpc>
              <a:spcBef>
                <a:spcPts val="2133"/>
              </a:spcBef>
              <a:spcAft>
                <a:spcPts val="0"/>
              </a:spcAft>
              <a:buClr>
                <a:srgbClr val="000000"/>
              </a:buClr>
              <a:buSzPts val="1400"/>
              <a:buChar char="●"/>
              <a:defRPr>
                <a:solidFill>
                  <a:srgbClr val="000000"/>
                </a:solidFill>
              </a:defRPr>
            </a:lvl7pPr>
            <a:lvl8pPr marL="3657600" lvl="7" indent="-317500" algn="ctr">
              <a:lnSpc>
                <a:spcPct val="90000"/>
              </a:lnSpc>
              <a:spcBef>
                <a:spcPts val="2133"/>
              </a:spcBef>
              <a:spcAft>
                <a:spcPts val="0"/>
              </a:spcAft>
              <a:buClr>
                <a:srgbClr val="000000"/>
              </a:buClr>
              <a:buSzPts val="1400"/>
              <a:buChar char="○"/>
              <a:defRPr>
                <a:solidFill>
                  <a:srgbClr val="000000"/>
                </a:solidFill>
              </a:defRPr>
            </a:lvl8pPr>
            <a:lvl9pPr marL="4114800" lvl="8" indent="-317500" algn="ctr">
              <a:lnSpc>
                <a:spcPct val="90000"/>
              </a:lnSpc>
              <a:spcBef>
                <a:spcPts val="2133"/>
              </a:spcBef>
              <a:spcAft>
                <a:spcPts val="2133"/>
              </a:spcAft>
              <a:buClr>
                <a:srgbClr val="000000"/>
              </a:buClr>
              <a:buSzPts val="1400"/>
              <a:buChar char="■"/>
              <a:defRPr>
                <a:solidFill>
                  <a:srgbClr val="000000"/>
                </a:solidFill>
              </a:defRPr>
            </a:lvl9pPr>
          </a:lstStyle>
          <a:p>
            <a:endParaRPr/>
          </a:p>
        </p:txBody>
      </p:sp>
      <p:sp>
        <p:nvSpPr>
          <p:cNvPr id="374" name="Google Shape;374;p9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5"/>
        <p:cNvGrpSpPr/>
        <p:nvPr/>
      </p:nvGrpSpPr>
      <p:grpSpPr>
        <a:xfrm>
          <a:off x="0" y="0"/>
          <a:ext cx="0" cy="0"/>
          <a:chOff x="0" y="0"/>
          <a:chExt cx="0" cy="0"/>
        </a:xfrm>
      </p:grpSpPr>
      <p:sp>
        <p:nvSpPr>
          <p:cNvPr id="376" name="Google Shape;376;p9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77" name="Google Shape;377;p91"/>
          <p:cNvSpPr/>
          <p:nvPr/>
        </p:nvSpPr>
        <p:spPr>
          <a:xfrm>
            <a:off x="0" y="6727600"/>
            <a:ext cx="9144000" cy="130400"/>
          </a:xfrm>
          <a:prstGeom prst="rect">
            <a:avLst/>
          </a:prstGeom>
          <a:solidFill>
            <a:srgbClr val="FCB04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body" idx="1"/>
          </p:nvPr>
        </p:nvSpPr>
        <p:spPr>
          <a:xfrm>
            <a:off x="457200" y="1604520"/>
            <a:ext cx="4015800" cy="3977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9"/>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9"/>
          <p:cNvSpPr txBox="1">
            <a:spLocks noGrp="1"/>
          </p:cNvSpPr>
          <p:nvPr>
            <p:ph type="body" idx="3"/>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10"/>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10"/>
          <p:cNvSpPr txBox="1">
            <a:spLocks noGrp="1"/>
          </p:cNvSpPr>
          <p:nvPr>
            <p:ph type="body" idx="3"/>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457200" y="160452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11"/>
          <p:cNvSpPr txBox="1">
            <a:spLocks noGrp="1"/>
          </p:cNvSpPr>
          <p:nvPr>
            <p:ph type="body" idx="2"/>
          </p:nvPr>
        </p:nvSpPr>
        <p:spPr>
          <a:xfrm>
            <a:off x="457200" y="3682080"/>
            <a:ext cx="822924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body" idx="1"/>
          </p:nvPr>
        </p:nvSpPr>
        <p:spPr>
          <a:xfrm>
            <a:off x="45720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12"/>
          <p:cNvSpPr txBox="1">
            <a:spLocks noGrp="1"/>
          </p:cNvSpPr>
          <p:nvPr>
            <p:ph type="body" idx="2"/>
          </p:nvPr>
        </p:nvSpPr>
        <p:spPr>
          <a:xfrm>
            <a:off x="4674240" y="160452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12"/>
          <p:cNvSpPr txBox="1">
            <a:spLocks noGrp="1"/>
          </p:cNvSpPr>
          <p:nvPr>
            <p:ph type="body" idx="3"/>
          </p:nvPr>
        </p:nvSpPr>
        <p:spPr>
          <a:xfrm>
            <a:off x="45720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12"/>
          <p:cNvSpPr txBox="1">
            <a:spLocks noGrp="1"/>
          </p:cNvSpPr>
          <p:nvPr>
            <p:ph type="body" idx="4"/>
          </p:nvPr>
        </p:nvSpPr>
        <p:spPr>
          <a:xfrm>
            <a:off x="4674240" y="3682080"/>
            <a:ext cx="4015800" cy="18968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1" name="Google Shape;11;p1"/>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0"/>
        <p:cNvGrpSpPr/>
        <p:nvPr/>
      </p:nvGrpSpPr>
      <p:grpSpPr>
        <a:xfrm>
          <a:off x="0" y="0"/>
          <a:ext cx="0" cy="0"/>
          <a:chOff x="0" y="0"/>
          <a:chExt cx="0" cy="0"/>
        </a:xfrm>
      </p:grpSpPr>
      <p:cxnSp>
        <p:nvCxnSpPr>
          <p:cNvPr id="81" name="Google Shape;81;p19"/>
          <p:cNvCxnSpPr/>
          <p:nvPr/>
        </p:nvCxnSpPr>
        <p:spPr>
          <a:xfrm>
            <a:off x="685800" y="4146480"/>
            <a:ext cx="7848360" cy="1440"/>
          </a:xfrm>
          <a:prstGeom prst="straightConnector1">
            <a:avLst/>
          </a:prstGeom>
          <a:noFill/>
          <a:ln w="19075" cap="flat" cmpd="sng">
            <a:solidFill>
              <a:schemeClr val="lt1"/>
            </a:solidFill>
            <a:prstDash val="solid"/>
            <a:round/>
            <a:headEnd type="none" w="sm" len="sm"/>
            <a:tailEnd type="none" w="sm" len="sm"/>
          </a:ln>
        </p:spPr>
      </p:cxnSp>
      <p:sp>
        <p:nvSpPr>
          <p:cNvPr id="82" name="Google Shape;82;p19"/>
          <p:cNvSpPr txBox="1">
            <a:spLocks noGrp="1"/>
          </p:cNvSpPr>
          <p:nvPr>
            <p:ph type="title"/>
          </p:nvPr>
        </p:nvSpPr>
        <p:spPr>
          <a:xfrm>
            <a:off x="457200" y="273600"/>
            <a:ext cx="822924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3" name="Google Shape;83;p19"/>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4"/>
        <p:cNvGrpSpPr/>
        <p:nvPr/>
      </p:nvGrpSpPr>
      <p:grpSpPr>
        <a:xfrm>
          <a:off x="0" y="0"/>
          <a:ext cx="0" cy="0"/>
          <a:chOff x="0" y="0"/>
          <a:chExt cx="0" cy="0"/>
        </a:xfrm>
      </p:grpSpPr>
      <p:cxnSp>
        <p:nvCxnSpPr>
          <p:cNvPr id="185" name="Google Shape;185;p45"/>
          <p:cNvCxnSpPr/>
          <p:nvPr/>
        </p:nvCxnSpPr>
        <p:spPr>
          <a:xfrm>
            <a:off x="4495680" y="914400"/>
            <a:ext cx="300" cy="5371800"/>
          </a:xfrm>
          <a:prstGeom prst="straightConnector1">
            <a:avLst/>
          </a:prstGeom>
          <a:noFill/>
          <a:ln w="9525" cap="flat" cmpd="sng">
            <a:solidFill>
              <a:srgbClr val="4A7EBB"/>
            </a:solidFill>
            <a:prstDash val="solid"/>
            <a:round/>
            <a:headEnd type="none" w="sm" len="sm"/>
            <a:tailEnd type="none" w="sm" len="sm"/>
          </a:ln>
        </p:spPr>
      </p:cxnSp>
      <p:sp>
        <p:nvSpPr>
          <p:cNvPr id="186" name="Google Shape;186;p45"/>
          <p:cNvSpPr txBox="1">
            <a:spLocks noGrp="1"/>
          </p:cNvSpPr>
          <p:nvPr>
            <p:ph type="title"/>
          </p:nvPr>
        </p:nvSpPr>
        <p:spPr>
          <a:xfrm>
            <a:off x="457200" y="273600"/>
            <a:ext cx="8229000" cy="11445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7" name="Google Shape;187;p45"/>
          <p:cNvSpPr txBox="1">
            <a:spLocks noGrp="1"/>
          </p:cNvSpPr>
          <p:nvPr>
            <p:ph type="body" idx="1"/>
          </p:nvPr>
        </p:nvSpPr>
        <p:spPr>
          <a:xfrm>
            <a:off x="457200" y="1604520"/>
            <a:ext cx="8229300" cy="39774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6"/>
        <p:cNvGrpSpPr/>
        <p:nvPr/>
      </p:nvGrpSpPr>
      <p:grpSpPr>
        <a:xfrm>
          <a:off x="0" y="0"/>
          <a:ext cx="0" cy="0"/>
          <a:chOff x="0" y="0"/>
          <a:chExt cx="0" cy="0"/>
        </a:xfrm>
      </p:grpSpPr>
      <p:cxnSp>
        <p:nvCxnSpPr>
          <p:cNvPr id="237" name="Google Shape;237;p58"/>
          <p:cNvCxnSpPr/>
          <p:nvPr/>
        </p:nvCxnSpPr>
        <p:spPr>
          <a:xfrm>
            <a:off x="244440" y="747360"/>
            <a:ext cx="8658000" cy="300"/>
          </a:xfrm>
          <a:prstGeom prst="straightConnector1">
            <a:avLst/>
          </a:prstGeom>
          <a:noFill/>
          <a:ln w="25400" cap="flat" cmpd="sng">
            <a:solidFill>
              <a:srgbClr val="ED008C"/>
            </a:solidFill>
            <a:prstDash val="solid"/>
            <a:round/>
            <a:headEnd type="none" w="sm" len="sm"/>
            <a:tailEnd type="none" w="sm" len="sm"/>
          </a:ln>
          <a:effectLst>
            <a:outerShdw blurRad="40000" dist="20000" dir="5400000" rotWithShape="0">
              <a:srgbClr val="000000">
                <a:alpha val="37650"/>
              </a:srgbClr>
            </a:outerShdw>
          </a:effectLst>
        </p:spPr>
      </p:cxnSp>
      <p:pic>
        <p:nvPicPr>
          <p:cNvPr id="238" name="Google Shape;238;p58"/>
          <p:cNvPicPr preferRelativeResize="0"/>
          <p:nvPr/>
        </p:nvPicPr>
        <p:blipFill rotWithShape="1">
          <a:blip r:embed="rId14">
            <a:alphaModFix/>
          </a:blip>
          <a:srcRect/>
          <a:stretch/>
        </p:blipFill>
        <p:spPr>
          <a:xfrm>
            <a:off x="6796080" y="219960"/>
            <a:ext cx="2098799" cy="448920"/>
          </a:xfrm>
          <a:prstGeom prst="rect">
            <a:avLst/>
          </a:prstGeom>
          <a:noFill/>
          <a:ln>
            <a:noFill/>
          </a:ln>
        </p:spPr>
      </p:pic>
      <p:sp>
        <p:nvSpPr>
          <p:cNvPr id="239" name="Google Shape;239;p58"/>
          <p:cNvSpPr/>
          <p:nvPr/>
        </p:nvSpPr>
        <p:spPr>
          <a:xfrm>
            <a:off x="0" y="0"/>
            <a:ext cx="9136500" cy="5913600"/>
          </a:xfrm>
          <a:prstGeom prst="rect">
            <a:avLst/>
          </a:prstGeom>
          <a:solidFill>
            <a:schemeClr val="lt1"/>
          </a:solidFill>
          <a:ln w="25550" cap="flat" cmpd="sng">
            <a:solidFill>
              <a:schemeClr val="dk1">
                <a:alpha val="0"/>
              </a:scheme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8"/>
          <p:cNvSpPr/>
          <p:nvPr/>
        </p:nvSpPr>
        <p:spPr>
          <a:xfrm>
            <a:off x="7335720" y="-114480"/>
            <a:ext cx="1270500" cy="1211700"/>
          </a:xfrm>
          <a:prstGeom prst="rect">
            <a:avLst/>
          </a:prstGeom>
          <a:solidFill>
            <a:srgbClr val="FFFFFF"/>
          </a:solidFill>
          <a:ln w="25550" cap="flat" cmpd="sng">
            <a:solidFill>
              <a:schemeClr val="dk1">
                <a:alpha val="0"/>
              </a:scheme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8"/>
          <p:cNvSpPr txBox="1">
            <a:spLocks noGrp="1"/>
          </p:cNvSpPr>
          <p:nvPr>
            <p:ph type="title"/>
          </p:nvPr>
        </p:nvSpPr>
        <p:spPr>
          <a:xfrm>
            <a:off x="457200" y="273600"/>
            <a:ext cx="8229300" cy="1144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2" name="Google Shape;242;p58"/>
          <p:cNvSpPr txBox="1">
            <a:spLocks noGrp="1"/>
          </p:cNvSpPr>
          <p:nvPr>
            <p:ph type="body" idx="1"/>
          </p:nvPr>
        </p:nvSpPr>
        <p:spPr>
          <a:xfrm>
            <a:off x="457200" y="1604520"/>
            <a:ext cx="8229300" cy="39774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8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4" name="Google Shape;344;p84"/>
          <p:cNvSpPr txBox="1">
            <a:spLocks noGrp="1"/>
          </p:cNvSpPr>
          <p:nvPr>
            <p:ph type="body" idx="1"/>
          </p:nvPr>
        </p:nvSpPr>
        <p:spPr>
          <a:xfrm>
            <a:off x="628650" y="1825625"/>
            <a:ext cx="7886700" cy="466725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3" Type="http://schemas.openxmlformats.org/officeDocument/2006/relationships/hyperlink" Target="https://securityintelligence.com/posts/zero-trust-defend-ransomware-attacks/"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hyperlink" Target="https://transparencyreport.google.com/safe-browsing/overview"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hyperlink" Target="https://www.microsoft.com/security/blog/2019/12/11/the-quiet-evolution-of-phishing/" TargetMode="Externa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hyperlink" Target="https://www.imperva.com/blog/bad-bot-report-2020-bad-bots-strike-bac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37.gif"/><Relationship Id="rId5" Type="http://schemas.openxmlformats.org/officeDocument/2006/relationships/image" Target="../media/image36.jpg"/><Relationship Id="rId4" Type="http://schemas.openxmlformats.org/officeDocument/2006/relationships/image" Target="../media/image35.jpg"/></Relationships>
</file>

<file path=ppt/slides/_rels/slide5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3.xml"/><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hyperlink" Target="https://sitecheck.sucuri.net/"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ldhconsultingservices.com/newsletter-archive/"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hyperlink" Target="http://www.schneier.com/blo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38"/>
        <p:cNvGrpSpPr/>
        <p:nvPr/>
      </p:nvGrpSpPr>
      <p:grpSpPr>
        <a:xfrm>
          <a:off x="0" y="0"/>
          <a:ext cx="0" cy="0"/>
          <a:chOff x="0" y="0"/>
          <a:chExt cx="0" cy="0"/>
        </a:xfrm>
      </p:grpSpPr>
      <p:sp>
        <p:nvSpPr>
          <p:cNvPr id="3639" name="Google Shape;3639;p414"/>
          <p:cNvSpPr txBox="1">
            <a:spLocks noGrp="1"/>
          </p:cNvSpPr>
          <p:nvPr>
            <p:ph type="ctrTitle"/>
          </p:nvPr>
        </p:nvSpPr>
        <p:spPr>
          <a:xfrm>
            <a:off x="-40200" y="454350"/>
            <a:ext cx="9052800" cy="2118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1500"/>
              </a:spcBef>
              <a:spcAft>
                <a:spcPts val="0"/>
              </a:spcAft>
              <a:buClr>
                <a:schemeClr val="dk1"/>
              </a:buClr>
              <a:buSzPts val="1100"/>
              <a:buFont typeface="Arial"/>
              <a:buNone/>
            </a:pPr>
            <a:r>
              <a:rPr lang="en-US" sz="4800"/>
              <a:t>Cybersecurity: Tying it all together</a:t>
            </a:r>
            <a:endParaRPr sz="4800"/>
          </a:p>
          <a:p>
            <a:pPr marL="0" lvl="0" indent="0" algn="l" rtl="0">
              <a:lnSpc>
                <a:spcPct val="100000"/>
              </a:lnSpc>
              <a:spcBef>
                <a:spcPts val="1500"/>
              </a:spcBef>
              <a:spcAft>
                <a:spcPts val="1100"/>
              </a:spcAft>
              <a:buClr>
                <a:schemeClr val="dk1"/>
              </a:buClr>
              <a:buSzPts val="1100"/>
              <a:buFont typeface="Arial"/>
              <a:buNone/>
            </a:pPr>
            <a:endParaRPr sz="4800"/>
          </a:p>
        </p:txBody>
      </p:sp>
      <p:sp>
        <p:nvSpPr>
          <p:cNvPr id="3640" name="Google Shape;3640;p414"/>
          <p:cNvSpPr txBox="1">
            <a:spLocks noGrp="1"/>
          </p:cNvSpPr>
          <p:nvPr>
            <p:ph type="subTitle" idx="1"/>
          </p:nvPr>
        </p:nvSpPr>
        <p:spPr>
          <a:xfrm>
            <a:off x="510450" y="4341600"/>
            <a:ext cx="8123100" cy="8400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rgbClr val="FFFFFF"/>
              </a:buClr>
              <a:buSzPts val="2400"/>
              <a:buFont typeface="Arial"/>
              <a:buNone/>
            </a:pPr>
            <a:r>
              <a:rPr lang="en-US" sz="2800">
                <a:solidFill>
                  <a:srgbClr val="FFFFFF"/>
                </a:solidFill>
              </a:rPr>
              <a:t>Blake Carver</a:t>
            </a:r>
            <a:endParaRPr/>
          </a:p>
          <a:p>
            <a:pPr marL="171450" marR="0" lvl="0" indent="-171450" algn="l" rtl="0">
              <a:lnSpc>
                <a:spcPct val="100000"/>
              </a:lnSpc>
              <a:spcBef>
                <a:spcPts val="0"/>
              </a:spcBef>
              <a:spcAft>
                <a:spcPts val="0"/>
              </a:spcAft>
              <a:buClr>
                <a:srgbClr val="FFFFFF"/>
              </a:buClr>
              <a:buSzPts val="2400"/>
              <a:buFont typeface="Arial"/>
              <a:buNone/>
            </a:pPr>
            <a:r>
              <a:rPr lang="en-US" sz="2800">
                <a:solidFill>
                  <a:srgbClr val="FFFFFF"/>
                </a:solidFill>
              </a:rPr>
              <a:t>Senior Systems Administrator, LYRASIS</a:t>
            </a:r>
            <a:endParaRPr/>
          </a:p>
          <a:p>
            <a:pPr marL="171450" marR="0" lvl="0" indent="-171450" algn="l" rtl="0">
              <a:lnSpc>
                <a:spcPct val="100000"/>
              </a:lnSpc>
              <a:spcBef>
                <a:spcPts val="0"/>
              </a:spcBef>
              <a:spcAft>
                <a:spcPts val="0"/>
              </a:spcAft>
              <a:buClr>
                <a:srgbClr val="FFFFFF"/>
              </a:buClr>
              <a:buSzPts val="2400"/>
              <a:buFont typeface="Arial"/>
              <a:buNone/>
            </a:pPr>
            <a:r>
              <a:rPr lang="en-US" sz="2800">
                <a:solidFill>
                  <a:srgbClr val="FFFFFF"/>
                </a:solidFill>
              </a:rPr>
              <a:t>April 2021</a:t>
            </a:r>
            <a:endParaRPr/>
          </a:p>
          <a:p>
            <a:pPr marL="171450" marR="0" lvl="0" indent="-171450" algn="l" rtl="0">
              <a:lnSpc>
                <a:spcPct val="100000"/>
              </a:lnSpc>
              <a:spcBef>
                <a:spcPts val="0"/>
              </a:spcBef>
              <a:spcAft>
                <a:spcPts val="0"/>
              </a:spcAft>
              <a:buClr>
                <a:srgbClr val="FFFFFF"/>
              </a:buClr>
              <a:buSzPts val="2400"/>
              <a:buFont typeface="Arial"/>
              <a:buNone/>
            </a:pPr>
            <a:r>
              <a:rPr lang="en-US" sz="2800">
                <a:solidFill>
                  <a:srgbClr val="FFFFFF"/>
                </a:solidFill>
              </a:rPr>
              <a:t>Cybersecurity Training for Libraries</a:t>
            </a:r>
            <a:endParaRPr/>
          </a:p>
          <a:p>
            <a:pPr marL="171450" marR="0" lvl="0" indent="-171450" algn="l" rtl="0">
              <a:lnSpc>
                <a:spcPct val="100000"/>
              </a:lnSpc>
              <a:spcBef>
                <a:spcPts val="0"/>
              </a:spcBef>
              <a:spcAft>
                <a:spcPts val="0"/>
              </a:spcAft>
              <a:buClr>
                <a:srgbClr val="FFFFFF"/>
              </a:buClr>
              <a:buSzPts val="2400"/>
              <a:buFont typeface="Arial"/>
              <a:buNone/>
            </a:pPr>
            <a:r>
              <a:rPr lang="en-US" sz="2800">
                <a:solidFill>
                  <a:srgbClr val="FFFFFF"/>
                </a:solidFill>
              </a:rPr>
              <a:t>Week #4</a:t>
            </a:r>
            <a:endParaRPr sz="2800" b="0" i="0" u="none" strike="noStrike" cap="none">
              <a:solidFill>
                <a:srgbClr val="FFFFFF"/>
              </a:solidFill>
              <a:latin typeface="Open Sans"/>
              <a:ea typeface="Open Sans"/>
              <a:cs typeface="Open Sans"/>
              <a:sym typeface="Open Sans"/>
            </a:endParaRPr>
          </a:p>
        </p:txBody>
      </p:sp>
      <p:pic>
        <p:nvPicPr>
          <p:cNvPr id="3641" name="Google Shape;3641;p414"/>
          <p:cNvPicPr preferRelativeResize="0"/>
          <p:nvPr/>
        </p:nvPicPr>
        <p:blipFill rotWithShape="1">
          <a:blip r:embed="rId3">
            <a:alphaModFix/>
          </a:blip>
          <a:srcRect/>
          <a:stretch/>
        </p:blipFill>
        <p:spPr>
          <a:xfrm>
            <a:off x="7867232" y="5181600"/>
            <a:ext cx="1276768" cy="125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5"/>
        <p:cNvGrpSpPr/>
        <p:nvPr/>
      </p:nvGrpSpPr>
      <p:grpSpPr>
        <a:xfrm>
          <a:off x="0" y="0"/>
          <a:ext cx="0" cy="0"/>
          <a:chOff x="0" y="0"/>
          <a:chExt cx="0" cy="0"/>
        </a:xfrm>
      </p:grpSpPr>
      <p:sp>
        <p:nvSpPr>
          <p:cNvPr id="3696" name="Google Shape;3696;p423"/>
          <p:cNvSpPr/>
          <p:nvPr/>
        </p:nvSpPr>
        <p:spPr>
          <a:xfrm>
            <a:off x="91440" y="91440"/>
            <a:ext cx="6579300" cy="544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Securing Your Files</a:t>
            </a:r>
            <a:endParaRPr sz="4400" b="0" i="0" u="none" strike="noStrike" cap="none">
              <a:latin typeface="Arial"/>
              <a:ea typeface="Arial"/>
              <a:cs typeface="Arial"/>
              <a:sym typeface="Arial"/>
            </a:endParaRPr>
          </a:p>
        </p:txBody>
      </p:sp>
      <p:pic>
        <p:nvPicPr>
          <p:cNvPr id="3697" name="Google Shape;3697;p423"/>
          <p:cNvPicPr preferRelativeResize="0"/>
          <p:nvPr/>
        </p:nvPicPr>
        <p:blipFill rotWithShape="1">
          <a:blip r:embed="rId3">
            <a:alphaModFix/>
          </a:blip>
          <a:srcRect/>
          <a:stretch/>
        </p:blipFill>
        <p:spPr>
          <a:xfrm>
            <a:off x="1231560" y="1090440"/>
            <a:ext cx="6662880" cy="46627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1"/>
        <p:cNvGrpSpPr/>
        <p:nvPr/>
      </p:nvGrpSpPr>
      <p:grpSpPr>
        <a:xfrm>
          <a:off x="0" y="0"/>
          <a:ext cx="0" cy="0"/>
          <a:chOff x="0" y="0"/>
          <a:chExt cx="0" cy="0"/>
        </a:xfrm>
      </p:grpSpPr>
      <p:sp>
        <p:nvSpPr>
          <p:cNvPr id="3702" name="Google Shape;3702;p424"/>
          <p:cNvSpPr/>
          <p:nvPr/>
        </p:nvSpPr>
        <p:spPr>
          <a:xfrm>
            <a:off x="91440" y="91440"/>
            <a:ext cx="6579300" cy="544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Securing Your Files</a:t>
            </a:r>
            <a:endParaRPr sz="4400" b="0" i="0" u="none" strike="noStrike" cap="none">
              <a:latin typeface="Arial"/>
              <a:ea typeface="Arial"/>
              <a:cs typeface="Arial"/>
              <a:sym typeface="Arial"/>
            </a:endParaRPr>
          </a:p>
        </p:txBody>
      </p:sp>
      <p:sp>
        <p:nvSpPr>
          <p:cNvPr id="3703" name="Google Shape;3703;p424"/>
          <p:cNvSpPr/>
          <p:nvPr/>
        </p:nvSpPr>
        <p:spPr>
          <a:xfrm>
            <a:off x="457200" y="1604520"/>
            <a:ext cx="8224500" cy="3972600"/>
          </a:xfrm>
          <a:prstGeom prst="rect">
            <a:avLst/>
          </a:prstGeom>
          <a:noFill/>
          <a:ln>
            <a:noFill/>
          </a:ln>
        </p:spPr>
        <p:txBody>
          <a:bodyPr spcFirstLastPara="1" wrap="square" lIns="0" tIns="0" rIns="0" bIns="0" anchor="t" anchorCtr="0">
            <a:noAutofit/>
          </a:bodyPr>
          <a:lstStyle/>
          <a:p>
            <a:pPr marL="431999" marR="0" lvl="0" indent="-319319"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Backups</a:t>
            </a:r>
            <a:endParaRPr sz="3200" b="0" i="0" u="none" strike="noStrike" cap="none">
              <a:latin typeface="Arial"/>
              <a:ea typeface="Arial"/>
              <a:cs typeface="Arial"/>
              <a:sym typeface="Arial"/>
            </a:endParaRPr>
          </a:p>
          <a:p>
            <a:pPr marL="864000" marR="0" lvl="1" indent="-319319" algn="l" rtl="0">
              <a:lnSpc>
                <a:spcPct val="100000"/>
              </a:lnSpc>
              <a:spcBef>
                <a:spcPts val="1134"/>
              </a:spcBef>
              <a:spcAft>
                <a:spcPts val="0"/>
              </a:spcAft>
              <a:buClr>
                <a:srgbClr val="000000"/>
              </a:buClr>
              <a:buSzPts val="2100"/>
              <a:buFont typeface="Noto Sans Symbols"/>
              <a:buChar char="−"/>
            </a:pPr>
            <a:r>
              <a:rPr lang="en-US" sz="2800" b="0" i="0" u="none" strike="noStrike" cap="none">
                <a:solidFill>
                  <a:srgbClr val="000000"/>
                </a:solidFill>
                <a:latin typeface="Arial"/>
                <a:ea typeface="Arial"/>
                <a:cs typeface="Arial"/>
                <a:sym typeface="Arial"/>
              </a:rPr>
              <a:t>Local &amp; Remote</a:t>
            </a:r>
            <a:endParaRPr sz="2800" b="0" i="0" u="none" strike="noStrike" cap="none">
              <a:solidFill>
                <a:srgbClr val="000000"/>
              </a:solidFill>
              <a:latin typeface="Arial"/>
              <a:ea typeface="Arial"/>
              <a:cs typeface="Arial"/>
              <a:sym typeface="Arial"/>
            </a:endParaRPr>
          </a:p>
          <a:p>
            <a:pPr marL="864000" marR="0" lvl="1" indent="-363769" algn="l" rtl="0">
              <a:lnSpc>
                <a:spcPct val="100000"/>
              </a:lnSpc>
              <a:spcBef>
                <a:spcPts val="1134"/>
              </a:spcBef>
              <a:spcAft>
                <a:spcPts val="0"/>
              </a:spcAft>
              <a:buSzPts val="2800"/>
              <a:buChar char="−"/>
            </a:pPr>
            <a:r>
              <a:rPr lang="en-US" sz="2800"/>
              <a:t>WORM storage</a:t>
            </a:r>
            <a:endParaRPr sz="2800"/>
          </a:p>
          <a:p>
            <a:pPr marL="431999" marR="0" lvl="0" indent="-319319" algn="l" rtl="0">
              <a:lnSpc>
                <a:spcPct val="100000"/>
              </a:lnSpc>
              <a:spcBef>
                <a:spcPts val="1417"/>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Updates</a:t>
            </a:r>
            <a:endParaRPr sz="3200" b="0" i="0" u="none" strike="noStrike" cap="none">
              <a:latin typeface="Arial"/>
              <a:ea typeface="Arial"/>
              <a:cs typeface="Arial"/>
              <a:sym typeface="Arial"/>
            </a:endParaRPr>
          </a:p>
          <a:p>
            <a:pPr marL="431999" marR="0" lvl="0" indent="-319319" algn="l" rtl="0">
              <a:lnSpc>
                <a:spcPct val="100000"/>
              </a:lnSpc>
              <a:spcBef>
                <a:spcPts val="1417"/>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Permissions</a:t>
            </a:r>
            <a:endParaRPr sz="3200" b="0" i="0" u="none" strike="noStrike" cap="none">
              <a:latin typeface="Arial"/>
              <a:ea typeface="Arial"/>
              <a:cs typeface="Arial"/>
              <a:sym typeface="Arial"/>
            </a:endParaRPr>
          </a:p>
          <a:p>
            <a:pPr marL="431999" marR="0" lvl="0" indent="-319319" algn="l" rtl="0">
              <a:lnSpc>
                <a:spcPct val="100000"/>
              </a:lnSpc>
              <a:spcBef>
                <a:spcPts val="1417"/>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Encryption</a:t>
            </a:r>
            <a:endParaRPr sz="3200" b="0" i="0" u="none" strike="noStrike" cap="none">
              <a:latin typeface="Arial"/>
              <a:ea typeface="Arial"/>
              <a:cs typeface="Arial"/>
              <a:sym typeface="Arial"/>
            </a:endParaRPr>
          </a:p>
          <a:p>
            <a:pPr marL="431999" marR="0" lvl="0" indent="-319319" algn="l" rtl="0">
              <a:lnSpc>
                <a:spcPct val="100000"/>
              </a:lnSpc>
              <a:spcBef>
                <a:spcPts val="1417"/>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Passwords</a:t>
            </a:r>
            <a:endParaRPr sz="3200" b="0" i="0" u="none" strike="noStrike" cap="non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8"/>
        <p:cNvGrpSpPr/>
        <p:nvPr/>
      </p:nvGrpSpPr>
      <p:grpSpPr>
        <a:xfrm>
          <a:off x="0" y="0"/>
          <a:ext cx="0" cy="0"/>
          <a:chOff x="0" y="0"/>
          <a:chExt cx="0" cy="0"/>
        </a:xfrm>
      </p:grpSpPr>
      <p:sp>
        <p:nvSpPr>
          <p:cNvPr id="3709" name="Google Shape;3709;p425"/>
          <p:cNvSpPr txBox="1"/>
          <p:nvPr/>
        </p:nvSpPr>
        <p:spPr>
          <a:xfrm>
            <a:off x="320100" y="291000"/>
            <a:ext cx="8555400" cy="639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t>The NetworkS</a:t>
            </a:r>
            <a:endParaRPr sz="3000"/>
          </a:p>
          <a:p>
            <a:pPr marL="0" lvl="0" indent="0" algn="l" rtl="0">
              <a:spcBef>
                <a:spcPts val="0"/>
              </a:spcBef>
              <a:spcAft>
                <a:spcPts val="0"/>
              </a:spcAft>
              <a:buNone/>
            </a:pPr>
            <a:endParaRPr sz="3000"/>
          </a:p>
          <a:p>
            <a:pPr marL="0" lvl="0" indent="0" algn="ctr" rtl="0">
              <a:spcBef>
                <a:spcPts val="0"/>
              </a:spcBef>
              <a:spcAft>
                <a:spcPts val="0"/>
              </a:spcAft>
              <a:buNone/>
            </a:pPr>
            <a:r>
              <a:rPr lang="en-US" sz="3000"/>
              <a:t>BIG S. At least TWO networks.</a:t>
            </a:r>
            <a:endParaRPr sz="3000"/>
          </a:p>
          <a:p>
            <a:pPr marL="0" lvl="0" indent="0" algn="l" rtl="0">
              <a:spcBef>
                <a:spcPts val="0"/>
              </a:spcBef>
              <a:spcAft>
                <a:spcPts val="0"/>
              </a:spcAft>
              <a:buNone/>
            </a:pPr>
            <a:endParaRPr sz="3000"/>
          </a:p>
          <a:p>
            <a:pPr marL="457200" lvl="0" indent="-419100" algn="l" rtl="0">
              <a:spcBef>
                <a:spcPts val="0"/>
              </a:spcBef>
              <a:spcAft>
                <a:spcPts val="0"/>
              </a:spcAft>
              <a:buSzPts val="3000"/>
              <a:buChar char="●"/>
            </a:pPr>
            <a:r>
              <a:rPr lang="en-US" sz="3000"/>
              <a:t>Change all default passwords to something unique and strong.</a:t>
            </a:r>
            <a:endParaRPr sz="3000"/>
          </a:p>
          <a:p>
            <a:pPr marL="457200" lvl="0" indent="-419100" algn="l" rtl="0">
              <a:spcBef>
                <a:spcPts val="0"/>
              </a:spcBef>
              <a:spcAft>
                <a:spcPts val="0"/>
              </a:spcAft>
              <a:buSzPts val="3000"/>
              <a:buChar char="●"/>
            </a:pPr>
            <a:r>
              <a:rPr lang="en-US" sz="3000"/>
              <a:t>Patch all computers, routers, and other devices on the network.</a:t>
            </a:r>
            <a:endParaRPr sz="3000"/>
          </a:p>
          <a:p>
            <a:pPr marL="457200" lvl="0" indent="-419100" algn="l" rtl="0">
              <a:spcBef>
                <a:spcPts val="0"/>
              </a:spcBef>
              <a:spcAft>
                <a:spcPts val="0"/>
              </a:spcAft>
              <a:buSzPts val="3000"/>
              <a:buChar char="●"/>
            </a:pPr>
            <a:r>
              <a:rPr lang="en-US" sz="3000"/>
              <a:t>Enable 2FA</a:t>
            </a:r>
            <a:endParaRPr sz="3000"/>
          </a:p>
          <a:p>
            <a:pPr marL="457200" lvl="0" indent="-419100" algn="l" rtl="0">
              <a:spcBef>
                <a:spcPts val="0"/>
              </a:spcBef>
              <a:spcAft>
                <a:spcPts val="0"/>
              </a:spcAft>
              <a:buSzPts val="3000"/>
              <a:buChar char="●"/>
            </a:pPr>
            <a:r>
              <a:rPr lang="en-US" sz="3000"/>
              <a:t>Change your DNS to </a:t>
            </a:r>
            <a:endParaRPr sz="3000"/>
          </a:p>
          <a:p>
            <a:pPr marL="914400" lvl="1" indent="-419100" algn="l" rtl="0">
              <a:spcBef>
                <a:spcPts val="0"/>
              </a:spcBef>
              <a:spcAft>
                <a:spcPts val="0"/>
              </a:spcAft>
              <a:buSzPts val="3000"/>
              <a:buChar char="○"/>
            </a:pPr>
            <a:r>
              <a:rPr lang="en-US" sz="3000"/>
              <a:t>1.1.1.2, or 1.1.1.3, 9.9.9.9 etc</a:t>
            </a:r>
            <a:endParaRPr sz="3000"/>
          </a:p>
          <a:p>
            <a:pPr marL="457200" lvl="0" indent="-419100" algn="l" rtl="0">
              <a:spcBef>
                <a:spcPts val="0"/>
              </a:spcBef>
              <a:spcAft>
                <a:spcPts val="0"/>
              </a:spcAft>
              <a:buSzPts val="3000"/>
              <a:buChar char="●"/>
            </a:pPr>
            <a:r>
              <a:rPr lang="en-US" sz="3000"/>
              <a:t>Run a network scanner to inventory everything</a:t>
            </a:r>
            <a:endParaRPr sz="3000"/>
          </a:p>
          <a:p>
            <a:pPr marL="457200" lvl="0" indent="-419100" algn="l" rtl="0">
              <a:spcBef>
                <a:spcPts val="0"/>
              </a:spcBef>
              <a:spcAft>
                <a:spcPts val="0"/>
              </a:spcAft>
              <a:buSzPts val="3000"/>
              <a:buChar char="●"/>
            </a:pPr>
            <a:r>
              <a:rPr lang="en-US" sz="3000"/>
              <a:t>Run a canary or two</a:t>
            </a:r>
            <a:endParaRPr sz="3000"/>
          </a:p>
          <a:p>
            <a:pPr marL="457200" lvl="0" indent="-419100" algn="l" rtl="0">
              <a:spcBef>
                <a:spcPts val="0"/>
              </a:spcBef>
              <a:spcAft>
                <a:spcPts val="0"/>
              </a:spcAft>
              <a:buSzPts val="3000"/>
              <a:buChar char="●"/>
            </a:pPr>
            <a:r>
              <a:rPr lang="en-US" sz="3000"/>
              <a:t>Use professional equipment</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4"/>
        <p:cNvGrpSpPr/>
        <p:nvPr/>
      </p:nvGrpSpPr>
      <p:grpSpPr>
        <a:xfrm>
          <a:off x="0" y="0"/>
          <a:ext cx="0" cy="0"/>
          <a:chOff x="0" y="0"/>
          <a:chExt cx="0" cy="0"/>
        </a:xfrm>
      </p:grpSpPr>
      <p:sp>
        <p:nvSpPr>
          <p:cNvPr id="3715" name="Google Shape;3715;p426"/>
          <p:cNvSpPr txBox="1"/>
          <p:nvPr/>
        </p:nvSpPr>
        <p:spPr>
          <a:xfrm>
            <a:off x="3072000" y="164175"/>
            <a:ext cx="3000000" cy="346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50" b="1">
                <a:solidFill>
                  <a:srgbClr val="5F6368"/>
                </a:solidFill>
                <a:highlight>
                  <a:srgbClr val="FFFFFF"/>
                </a:highlight>
                <a:latin typeface="Roboto"/>
                <a:ea typeface="Roboto"/>
                <a:cs typeface="Roboto"/>
                <a:sym typeface="Roboto"/>
              </a:rPr>
              <a:t>Protective DNS</a:t>
            </a:r>
            <a:endParaRPr/>
          </a:p>
        </p:txBody>
      </p:sp>
      <p:sp>
        <p:nvSpPr>
          <p:cNvPr id="3716" name="Google Shape;3716;p426"/>
          <p:cNvSpPr txBox="1"/>
          <p:nvPr/>
        </p:nvSpPr>
        <p:spPr>
          <a:xfrm>
            <a:off x="1119375" y="947725"/>
            <a:ext cx="7260900" cy="131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a:solidFill>
                  <a:srgbClr val="1F2122"/>
                </a:solidFill>
                <a:highlight>
                  <a:srgbClr val="FFFFFF"/>
                </a:highlight>
              </a:rPr>
              <a:t> PDNS is a security service that uses existing DNS protocols and architecture to analyze DNS queries and mitigate threats. Its core capability is leveraging various open source, commercial, and governmental threat feeds to categorize domain information and block queries to identified malicious domains. This provides defenses in various points of the network exploitation lifecycle, addressing phishing, malware distribution, command and control, domain generation algorithms, and content filtering. PDNS can log and save suspicious queries and provide a blocked response, delaying or preventing malicious actions – such as ransomware locking victim files – while enabling an organization to investigate using those logged DNS queries.</a:t>
            </a:r>
            <a:endParaRPr/>
          </a:p>
        </p:txBody>
      </p:sp>
      <p:sp>
        <p:nvSpPr>
          <p:cNvPr id="3717" name="Google Shape;3717;p426"/>
          <p:cNvSpPr txBox="1"/>
          <p:nvPr/>
        </p:nvSpPr>
        <p:spPr>
          <a:xfrm>
            <a:off x="1865625" y="5738625"/>
            <a:ext cx="56118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00" dirty="0"/>
              <a:t>https://</a:t>
            </a:r>
            <a:r>
              <a:rPr lang="en-US" sz="800" dirty="0" err="1"/>
              <a:t>media.defense.gov</a:t>
            </a:r>
            <a:r>
              <a:rPr lang="en-US" sz="800" dirty="0"/>
              <a:t>/2021/Mar/03/2002593055/-1/-1/0/CSI_PROTECTIVE%20DNS_UOO117652-21.PDF</a:t>
            </a:r>
            <a:endParaRPr sz="800" dirty="0"/>
          </a:p>
        </p:txBody>
      </p:sp>
      <p:sp>
        <p:nvSpPr>
          <p:cNvPr id="3718" name="Google Shape;3718;p426"/>
          <p:cNvSpPr txBox="1"/>
          <p:nvPr/>
        </p:nvSpPr>
        <p:spPr>
          <a:xfrm>
            <a:off x="3126775" y="3970025"/>
            <a:ext cx="30000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OpenDNS</a:t>
            </a:r>
            <a:endParaRPr/>
          </a:p>
          <a:p>
            <a:pPr marL="0" lvl="0" indent="0" algn="ctr" rtl="0">
              <a:spcBef>
                <a:spcPts val="0"/>
              </a:spcBef>
              <a:spcAft>
                <a:spcPts val="0"/>
              </a:spcAft>
              <a:buNone/>
            </a:pPr>
            <a:r>
              <a:rPr lang="en-US"/>
              <a:t>Cloudflare</a:t>
            </a:r>
            <a:endParaRPr/>
          </a:p>
          <a:p>
            <a:pPr marL="0" lvl="0" indent="0" algn="ctr" rtl="0">
              <a:spcBef>
                <a:spcPts val="0"/>
              </a:spcBef>
              <a:spcAft>
                <a:spcPts val="0"/>
              </a:spcAft>
              <a:buNone/>
            </a:pPr>
            <a:r>
              <a:rPr lang="en-US"/>
              <a:t>Google Public DNS</a:t>
            </a:r>
            <a:endParaRPr/>
          </a:p>
          <a:p>
            <a:pPr marL="0" lvl="0" indent="0" algn="ctr" rtl="0">
              <a:spcBef>
                <a:spcPts val="0"/>
              </a:spcBef>
              <a:spcAft>
                <a:spcPts val="0"/>
              </a:spcAft>
              <a:buNone/>
            </a:pPr>
            <a:r>
              <a:rPr lang="en-US"/>
              <a:t>Comodo Secure DNS</a:t>
            </a:r>
            <a:endParaRPr/>
          </a:p>
          <a:p>
            <a:pPr marL="0" lvl="0" indent="0" algn="ctr" rtl="0">
              <a:spcBef>
                <a:spcPts val="0"/>
              </a:spcBef>
              <a:spcAft>
                <a:spcPts val="0"/>
              </a:spcAft>
              <a:buNone/>
            </a:pPr>
            <a:r>
              <a:rPr lang="en-US"/>
              <a:t>Quad9</a:t>
            </a:r>
            <a:endParaRPr/>
          </a:p>
          <a:p>
            <a:pPr marL="0" lvl="0" indent="0" algn="ctr" rtl="0">
              <a:spcBef>
                <a:spcPts val="0"/>
              </a:spcBef>
              <a:spcAft>
                <a:spcPts val="0"/>
              </a:spcAft>
              <a:buNone/>
            </a:pPr>
            <a:r>
              <a:rPr lang="en-US"/>
              <a:t>Verisign DNS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3"/>
        <p:cNvGrpSpPr/>
        <p:nvPr/>
      </p:nvGrpSpPr>
      <p:grpSpPr>
        <a:xfrm>
          <a:off x="0" y="0"/>
          <a:ext cx="0" cy="0"/>
          <a:chOff x="0" y="0"/>
          <a:chExt cx="0" cy="0"/>
        </a:xfrm>
      </p:grpSpPr>
      <p:sp>
        <p:nvSpPr>
          <p:cNvPr id="3724" name="Google Shape;3724;p427"/>
          <p:cNvSpPr txBox="1"/>
          <p:nvPr/>
        </p:nvSpPr>
        <p:spPr>
          <a:xfrm>
            <a:off x="1970100" y="238800"/>
            <a:ext cx="53283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b="1"/>
              <a:t>Canaries / Honey Pots</a:t>
            </a:r>
            <a:endParaRPr sz="2700" b="1"/>
          </a:p>
        </p:txBody>
      </p:sp>
      <p:sp>
        <p:nvSpPr>
          <p:cNvPr id="3725" name="Google Shape;3725;p427"/>
          <p:cNvSpPr txBox="1"/>
          <p:nvPr/>
        </p:nvSpPr>
        <p:spPr>
          <a:xfrm>
            <a:off x="1335775" y="1104450"/>
            <a:ext cx="6425100" cy="4543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0"/>
              </a:spcAft>
              <a:buNone/>
            </a:pPr>
            <a:r>
              <a:rPr lang="en-US" sz="1800">
                <a:highlight>
                  <a:srgbClr val="FFFFFF"/>
                </a:highlight>
                <a:latin typeface="Nunito"/>
                <a:ea typeface="Nunito"/>
                <a:cs typeface="Nunito"/>
                <a:sym typeface="Nunito"/>
              </a:rPr>
              <a:t>Security honeypots—systems that look like they contain valuable data and are ripe targets for attack, but which are really traps—are a well-known technique for detecting intrusions. Hackers will inevitably discover and explore the honeypot systems, unwittingly alerting their victims to their intrusion. However, they're not commonly used. Creating and maintaining a honeypot that looks authentic, but is reliably able to report intrusion attempts, isn't easy, and most organizations don't bother.</a:t>
            </a:r>
            <a:endParaRPr sz="1800">
              <a:highlight>
                <a:srgbClr val="FFFFFF"/>
              </a:highlight>
              <a:latin typeface="Nunito"/>
              <a:ea typeface="Nunito"/>
              <a:cs typeface="Nunito"/>
              <a:sym typeface="Nunito"/>
            </a:endParaRPr>
          </a:p>
          <a:p>
            <a:pPr marL="0" lvl="0" indent="0" algn="l" rtl="0">
              <a:lnSpc>
                <a:spcPct val="115000"/>
              </a:lnSpc>
              <a:spcBef>
                <a:spcPts val="1500"/>
              </a:spcBef>
              <a:spcAft>
                <a:spcPts val="0"/>
              </a:spcAft>
              <a:buNone/>
            </a:pPr>
            <a:endParaRPr sz="1800">
              <a:highlight>
                <a:srgbClr val="FFFFFF"/>
              </a:highlight>
              <a:latin typeface="Nunito"/>
              <a:ea typeface="Nunito"/>
              <a:cs typeface="Nunito"/>
              <a:sym typeface="Nunito"/>
            </a:endParaRPr>
          </a:p>
          <a:p>
            <a:pPr marL="0" lvl="0" indent="0" algn="l" rtl="0">
              <a:lnSpc>
                <a:spcPct val="115000"/>
              </a:lnSpc>
              <a:spcBef>
                <a:spcPts val="1500"/>
              </a:spcBef>
              <a:spcAft>
                <a:spcPts val="0"/>
              </a:spcAft>
              <a:buNone/>
            </a:pPr>
            <a:r>
              <a:rPr lang="en-US" sz="1800">
                <a:highlight>
                  <a:srgbClr val="FFFFFF"/>
                </a:highlight>
                <a:latin typeface="Nunito"/>
                <a:ea typeface="Nunito"/>
                <a:cs typeface="Nunito"/>
                <a:sym typeface="Nunito"/>
              </a:rPr>
              <a:t>OpenCanary</a:t>
            </a:r>
            <a:endParaRPr sz="1800">
              <a:highlight>
                <a:srgbClr val="FFFFFF"/>
              </a:highlight>
              <a:latin typeface="Nunito"/>
              <a:ea typeface="Nunito"/>
              <a:cs typeface="Nunito"/>
              <a:sym typeface="Nunito"/>
            </a:endParaRPr>
          </a:p>
          <a:p>
            <a:pPr marL="0" lvl="0" indent="0" algn="l" rtl="0">
              <a:lnSpc>
                <a:spcPct val="115000"/>
              </a:lnSpc>
              <a:spcBef>
                <a:spcPts val="1500"/>
              </a:spcBef>
              <a:spcAft>
                <a:spcPts val="0"/>
              </a:spcAft>
              <a:buNone/>
            </a:pPr>
            <a:endParaRPr sz="1800">
              <a:highlight>
                <a:srgbClr val="FFFFFF"/>
              </a:highlight>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0"/>
        <p:cNvGrpSpPr/>
        <p:nvPr/>
      </p:nvGrpSpPr>
      <p:grpSpPr>
        <a:xfrm>
          <a:off x="0" y="0"/>
          <a:ext cx="0" cy="0"/>
          <a:chOff x="0" y="0"/>
          <a:chExt cx="0" cy="0"/>
        </a:xfrm>
      </p:grpSpPr>
      <p:sp>
        <p:nvSpPr>
          <p:cNvPr id="3731" name="Google Shape;3731;p428"/>
          <p:cNvSpPr txBox="1"/>
          <p:nvPr/>
        </p:nvSpPr>
        <p:spPr>
          <a:xfrm>
            <a:off x="0" y="52225"/>
            <a:ext cx="9044400" cy="558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300"/>
              <a:t>Adopt a Zero Trust mindset</a:t>
            </a:r>
            <a:endParaRPr sz="1300"/>
          </a:p>
          <a:p>
            <a:pPr marL="0" lvl="0" indent="0" algn="l" rtl="0">
              <a:spcBef>
                <a:spcPts val="0"/>
              </a:spcBef>
              <a:spcAft>
                <a:spcPts val="0"/>
              </a:spcAft>
              <a:buNone/>
            </a:pPr>
            <a:r>
              <a:rPr lang="en-US" sz="1300"/>
              <a:t>To adequately address the modern dynamic threat environment requires:</a:t>
            </a:r>
            <a:endParaRPr sz="1300"/>
          </a:p>
          <a:p>
            <a:pPr marL="457200" lvl="0" indent="-311150" algn="l" rtl="0">
              <a:spcBef>
                <a:spcPts val="0"/>
              </a:spcBef>
              <a:spcAft>
                <a:spcPts val="0"/>
              </a:spcAft>
              <a:buSzPts val="1300"/>
              <a:buChar char="●"/>
            </a:pPr>
            <a:r>
              <a:rPr lang="en-US" sz="1300"/>
              <a:t>Coordinated and aggressive system monitoring, system management, and defensive operations capabilities.</a:t>
            </a:r>
            <a:endParaRPr sz="1300"/>
          </a:p>
          <a:p>
            <a:pPr marL="457200" lvl="0" indent="-311150" algn="l" rtl="0">
              <a:spcBef>
                <a:spcPts val="0"/>
              </a:spcBef>
              <a:spcAft>
                <a:spcPts val="0"/>
              </a:spcAft>
              <a:buSzPts val="1300"/>
              <a:buChar char="●"/>
            </a:pPr>
            <a:r>
              <a:rPr lang="en-US" sz="1300"/>
              <a:t>Assuming all requests for critical resources and all network traffic may be malicious.</a:t>
            </a:r>
            <a:endParaRPr sz="1300"/>
          </a:p>
          <a:p>
            <a:pPr marL="457200" lvl="0" indent="-311150" algn="l" rtl="0">
              <a:spcBef>
                <a:spcPts val="0"/>
              </a:spcBef>
              <a:spcAft>
                <a:spcPts val="0"/>
              </a:spcAft>
              <a:buSzPts val="1300"/>
              <a:buChar char="●"/>
            </a:pPr>
            <a:r>
              <a:rPr lang="en-US" sz="1300"/>
              <a:t>Assuming all devices and infrastructure may be compromised.</a:t>
            </a:r>
            <a:endParaRPr sz="1300"/>
          </a:p>
          <a:p>
            <a:pPr marL="457200" lvl="0" indent="-311150" algn="l" rtl="0">
              <a:spcBef>
                <a:spcPts val="0"/>
              </a:spcBef>
              <a:spcAft>
                <a:spcPts val="0"/>
              </a:spcAft>
              <a:buSzPts val="1300"/>
              <a:buChar char="●"/>
            </a:pPr>
            <a:r>
              <a:rPr lang="en-US" sz="1300"/>
              <a:t>Accepting that all access approvals to critical resources incur risk, and being prepared to perform rapid damage assessment, control, and recovery operations.</a:t>
            </a:r>
            <a:endParaRPr sz="1300"/>
          </a:p>
          <a:p>
            <a:pPr marL="0" lvl="0" indent="0" algn="l" rtl="0">
              <a:spcBef>
                <a:spcPts val="0"/>
              </a:spcBef>
              <a:spcAft>
                <a:spcPts val="0"/>
              </a:spcAft>
              <a:buNone/>
            </a:pPr>
            <a:r>
              <a:rPr lang="en-US" sz="1300"/>
              <a:t>Embrace Zero Trust guiding principles</a:t>
            </a:r>
            <a:endParaRPr sz="1300"/>
          </a:p>
          <a:p>
            <a:pPr marL="0" lvl="0" indent="0" algn="l" rtl="0">
              <a:spcBef>
                <a:spcPts val="0"/>
              </a:spcBef>
              <a:spcAft>
                <a:spcPts val="0"/>
              </a:spcAft>
              <a:buNone/>
            </a:pPr>
            <a:r>
              <a:rPr lang="en-US" sz="1300"/>
              <a:t>A Zero Trust solution requires operational capabilities that:</a:t>
            </a:r>
            <a:endParaRPr sz="1300"/>
          </a:p>
          <a:p>
            <a:pPr marL="457200" lvl="0" indent="-311150" algn="l" rtl="0">
              <a:spcBef>
                <a:spcPts val="0"/>
              </a:spcBef>
              <a:spcAft>
                <a:spcPts val="0"/>
              </a:spcAft>
              <a:buSzPts val="1300"/>
              <a:buChar char="●"/>
            </a:pPr>
            <a:r>
              <a:rPr lang="en-US" sz="1300"/>
              <a:t>Never trust, always verify – Treat every user, device, application/workload, and data flow as untrusted.</a:t>
            </a:r>
            <a:endParaRPr sz="1300"/>
          </a:p>
          <a:p>
            <a:pPr marL="457200" lvl="0" indent="-311150" algn="l" rtl="0">
              <a:spcBef>
                <a:spcPts val="0"/>
              </a:spcBef>
              <a:spcAft>
                <a:spcPts val="0"/>
              </a:spcAft>
              <a:buSzPts val="1300"/>
              <a:buChar char="●"/>
            </a:pPr>
            <a:r>
              <a:rPr lang="en-US" sz="1300"/>
              <a:t>Authenticate and explicitly authorize each to the least privilege required using dynamic security policies.</a:t>
            </a:r>
            <a:endParaRPr sz="1300"/>
          </a:p>
          <a:p>
            <a:pPr marL="457200" lvl="0" indent="-311150" algn="l" rtl="0">
              <a:spcBef>
                <a:spcPts val="0"/>
              </a:spcBef>
              <a:spcAft>
                <a:spcPts val="0"/>
              </a:spcAft>
              <a:buSzPts val="1300"/>
              <a:buChar char="●"/>
            </a:pPr>
            <a:r>
              <a:rPr lang="en-US" sz="1300"/>
              <a:t>Assume breach – Consciously operate and defend resources with the assumption that an adversary already has presence within the environment. Deny by default and heavily scrutinize all users, devices, data flows, and requests for access. Log, inspect, and continuously monitor all configuration changes, resource accesses, and network traffic for suspicious activity.</a:t>
            </a:r>
            <a:endParaRPr sz="1300"/>
          </a:p>
          <a:p>
            <a:pPr marL="457200" lvl="0" indent="-311150" algn="l" rtl="0">
              <a:spcBef>
                <a:spcPts val="0"/>
              </a:spcBef>
              <a:spcAft>
                <a:spcPts val="0"/>
              </a:spcAft>
              <a:buSzPts val="1300"/>
              <a:buChar char="●"/>
            </a:pPr>
            <a:r>
              <a:rPr lang="en-US" sz="1300"/>
              <a:t>Verify explicitly – Access to all resources should be conducted in a consistent and secure manner using multiple attributes (dynamic and static) to derive confidence levels for contextual access decisions to resources.</a:t>
            </a:r>
            <a:endParaRPr sz="1300"/>
          </a:p>
          <a:p>
            <a:pPr marL="0" lvl="0" indent="0" algn="l" rtl="0">
              <a:spcBef>
                <a:spcPts val="0"/>
              </a:spcBef>
              <a:spcAft>
                <a:spcPts val="0"/>
              </a:spcAft>
              <a:buNone/>
            </a:pPr>
            <a:r>
              <a:rPr lang="en-US" sz="1300"/>
              <a:t>Leverage Zero Trust design concepts</a:t>
            </a:r>
            <a:endParaRPr sz="1300"/>
          </a:p>
          <a:p>
            <a:pPr marL="0" lvl="0" indent="0" algn="l" rtl="0">
              <a:spcBef>
                <a:spcPts val="0"/>
              </a:spcBef>
              <a:spcAft>
                <a:spcPts val="0"/>
              </a:spcAft>
              <a:buNone/>
            </a:pPr>
            <a:r>
              <a:rPr lang="en-US" sz="1300"/>
              <a:t>When designing a Zero Trust solution:</a:t>
            </a:r>
            <a:endParaRPr sz="1300"/>
          </a:p>
          <a:p>
            <a:pPr marL="457200" lvl="0" indent="-311150" algn="l" rtl="0">
              <a:spcBef>
                <a:spcPts val="0"/>
              </a:spcBef>
              <a:spcAft>
                <a:spcPts val="0"/>
              </a:spcAft>
              <a:buSzPts val="1300"/>
              <a:buChar char="●"/>
            </a:pPr>
            <a:r>
              <a:rPr lang="en-US" sz="1300"/>
              <a:t>Define mission outcomes – Derive the Zero Trust architecture from organization-specific mission requirements that identify the critical Data/Assets/Applications/Services (DAAS).</a:t>
            </a:r>
            <a:endParaRPr sz="1300"/>
          </a:p>
          <a:p>
            <a:pPr marL="457200" lvl="0" indent="-311150" algn="l" rtl="0">
              <a:spcBef>
                <a:spcPts val="0"/>
              </a:spcBef>
              <a:spcAft>
                <a:spcPts val="0"/>
              </a:spcAft>
              <a:buSzPts val="1300"/>
              <a:buChar char="●"/>
            </a:pPr>
            <a:r>
              <a:rPr lang="en-US" sz="1300"/>
              <a:t>Architect from the inside out – First, focus on protecting critical DAAS. Second, secure all paths to access them.</a:t>
            </a:r>
            <a:endParaRPr sz="1300"/>
          </a:p>
          <a:p>
            <a:pPr marL="457200" lvl="0" indent="-311150" algn="l" rtl="0">
              <a:spcBef>
                <a:spcPts val="0"/>
              </a:spcBef>
              <a:spcAft>
                <a:spcPts val="0"/>
              </a:spcAft>
              <a:buSzPts val="1300"/>
              <a:buChar char="●"/>
            </a:pPr>
            <a:r>
              <a:rPr lang="en-US" sz="1300"/>
              <a:t>Determine who/what needs access to the DAAS to create access control policies – Create security policies and apply them consistently across all environments (LAN, WAN, endpoint, perimeter, mobile, etc.).</a:t>
            </a:r>
            <a:endParaRPr sz="1300"/>
          </a:p>
          <a:p>
            <a:pPr marL="457200" lvl="0" indent="-311150" algn="l" rtl="0">
              <a:spcBef>
                <a:spcPts val="0"/>
              </a:spcBef>
              <a:spcAft>
                <a:spcPts val="0"/>
              </a:spcAft>
              <a:buSzPts val="1300"/>
              <a:buChar char="●"/>
            </a:pPr>
            <a:r>
              <a:rPr lang="en-US" sz="1300"/>
              <a:t>Inspect and log all traffic before acting – Establish full visibility of all activity across all layers from endpoints and the network to enable analytics that can detect suspicious activity.</a:t>
            </a:r>
            <a:endParaRPr sz="1300"/>
          </a:p>
          <a:p>
            <a:pPr marL="0" lvl="0" indent="0" algn="l" rtl="0">
              <a:spcBef>
                <a:spcPts val="0"/>
              </a:spcBef>
              <a:spcAft>
                <a:spcPts val="0"/>
              </a:spcAft>
              <a:buNone/>
            </a:pPr>
            <a:endParaRPr sz="1300"/>
          </a:p>
        </p:txBody>
      </p:sp>
      <p:sp>
        <p:nvSpPr>
          <p:cNvPr id="3732" name="Google Shape;3732;p428"/>
          <p:cNvSpPr txBox="1"/>
          <p:nvPr/>
        </p:nvSpPr>
        <p:spPr>
          <a:xfrm>
            <a:off x="1462650" y="6280750"/>
            <a:ext cx="62187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00" dirty="0"/>
              <a:t>https://</a:t>
            </a:r>
            <a:r>
              <a:rPr lang="en-US" sz="800" dirty="0" err="1"/>
              <a:t>media.defense.gov</a:t>
            </a:r>
            <a:r>
              <a:rPr lang="en-US" sz="800" dirty="0"/>
              <a:t>/2021/Feb/25/2002588479/-1/-1/0/CSI_EMBRACING_ZT_SECURITY_MODEL_UOO115131-21.PDF</a:t>
            </a:r>
            <a:endParaRPr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429"/>
          <p:cNvSpPr txBox="1"/>
          <p:nvPr/>
        </p:nvSpPr>
        <p:spPr>
          <a:xfrm>
            <a:off x="0" y="52225"/>
            <a:ext cx="9044400" cy="4494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t>Adopt a Zero Trust mindset</a:t>
            </a:r>
            <a:endParaRPr sz="2000" b="1"/>
          </a:p>
          <a:p>
            <a:pPr marL="0" lvl="0" indent="0" algn="l" rtl="0">
              <a:spcBef>
                <a:spcPts val="0"/>
              </a:spcBef>
              <a:spcAft>
                <a:spcPts val="0"/>
              </a:spcAft>
              <a:buNone/>
            </a:pPr>
            <a:r>
              <a:rPr lang="en-US" sz="2000"/>
              <a:t>To adequately address the modern dynamic threat environment requires:</a:t>
            </a:r>
            <a:endParaRPr sz="2000"/>
          </a:p>
          <a:p>
            <a:pPr marL="457200" lvl="0" indent="-355600" algn="l" rtl="0">
              <a:spcBef>
                <a:spcPts val="0"/>
              </a:spcBef>
              <a:spcAft>
                <a:spcPts val="0"/>
              </a:spcAft>
              <a:buSzPts val="2000"/>
              <a:buChar char="●"/>
            </a:pPr>
            <a:r>
              <a:rPr lang="en-US" sz="2000"/>
              <a:t>Assuming all devices, people and all network traffic may be malicious and compromised.</a:t>
            </a:r>
            <a:endParaRPr sz="2000"/>
          </a:p>
          <a:p>
            <a:pPr marL="457200" lvl="0" indent="-355600" algn="l" rtl="0">
              <a:spcBef>
                <a:spcPts val="0"/>
              </a:spcBef>
              <a:spcAft>
                <a:spcPts val="0"/>
              </a:spcAft>
              <a:buSzPts val="2000"/>
              <a:buChar char="●"/>
            </a:pPr>
            <a:r>
              <a:rPr lang="en-US" sz="2000"/>
              <a:t>Be ready for things to fall apart.</a:t>
            </a:r>
            <a:br>
              <a:rPr lang="en-US" sz="2000"/>
            </a:br>
            <a:endParaRPr sz="2000" b="1"/>
          </a:p>
          <a:p>
            <a:pPr marL="0" lvl="0" indent="0" algn="ctr" rtl="0">
              <a:spcBef>
                <a:spcPts val="0"/>
              </a:spcBef>
              <a:spcAft>
                <a:spcPts val="0"/>
              </a:spcAft>
              <a:buNone/>
            </a:pPr>
            <a:r>
              <a:rPr lang="en-US" sz="2000" b="1"/>
              <a:t>Embrace Zero Trust guiding principles</a:t>
            </a:r>
            <a:endParaRPr sz="2000" b="1"/>
          </a:p>
          <a:p>
            <a:pPr marL="0" lvl="0" indent="0" algn="l" rtl="0">
              <a:spcBef>
                <a:spcPts val="0"/>
              </a:spcBef>
              <a:spcAft>
                <a:spcPts val="0"/>
              </a:spcAft>
              <a:buNone/>
            </a:pPr>
            <a:r>
              <a:rPr lang="en-US" sz="2000"/>
              <a:t>A Zero Trust solution requires operational capabilities that:</a:t>
            </a:r>
            <a:endParaRPr sz="2000"/>
          </a:p>
          <a:p>
            <a:pPr marL="457200" lvl="0" indent="-355600" algn="l" rtl="0">
              <a:spcBef>
                <a:spcPts val="0"/>
              </a:spcBef>
              <a:spcAft>
                <a:spcPts val="0"/>
              </a:spcAft>
              <a:buSzPts val="2000"/>
              <a:buChar char="●"/>
            </a:pPr>
            <a:r>
              <a:rPr lang="en-US" sz="2000"/>
              <a:t>Never trust, always verify – Treat every user, device, application/workload, and data flow as untrusted.</a:t>
            </a:r>
            <a:endParaRPr sz="2000"/>
          </a:p>
          <a:p>
            <a:pPr marL="457200" lvl="0" indent="-355600" algn="l" rtl="0">
              <a:spcBef>
                <a:spcPts val="0"/>
              </a:spcBef>
              <a:spcAft>
                <a:spcPts val="0"/>
              </a:spcAft>
              <a:buSzPts val="2000"/>
              <a:buChar char="●"/>
            </a:pPr>
            <a:r>
              <a:rPr lang="en-US" sz="2000"/>
              <a:t>Don’t let anyone/thing do anything that’s not necessary.</a:t>
            </a:r>
            <a:endParaRPr sz="2000"/>
          </a:p>
          <a:p>
            <a:pPr marL="457200" lvl="0" indent="-355600" algn="l" rtl="0">
              <a:spcBef>
                <a:spcPts val="0"/>
              </a:spcBef>
              <a:spcAft>
                <a:spcPts val="0"/>
              </a:spcAft>
              <a:buSzPts val="2000"/>
              <a:buChar char="●"/>
            </a:pPr>
            <a:r>
              <a:rPr lang="en-US" sz="2000"/>
              <a:t>Assume you’re breached.</a:t>
            </a:r>
            <a:endParaRPr sz="2000"/>
          </a:p>
          <a:p>
            <a:pPr marL="457200" lvl="0" indent="0" algn="l" rtl="0">
              <a:spcBef>
                <a:spcPts val="0"/>
              </a:spcBef>
              <a:spcAft>
                <a:spcPts val="0"/>
              </a:spcAft>
              <a:buNone/>
            </a:pPr>
            <a:endParaRPr sz="2000"/>
          </a:p>
          <a:p>
            <a:pPr marL="0" lvl="0" indent="0" algn="l" rtl="0">
              <a:spcBef>
                <a:spcPts val="0"/>
              </a:spcBef>
              <a:spcAft>
                <a:spcPts val="0"/>
              </a:spcAft>
              <a:buNone/>
            </a:pPr>
            <a:endParaRPr sz="2000"/>
          </a:p>
        </p:txBody>
      </p:sp>
      <p:sp>
        <p:nvSpPr>
          <p:cNvPr id="3739" name="Google Shape;3739;p429"/>
          <p:cNvSpPr txBox="1"/>
          <p:nvPr/>
        </p:nvSpPr>
        <p:spPr>
          <a:xfrm>
            <a:off x="1462650" y="6280750"/>
            <a:ext cx="62187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00"/>
              <a:t>https://media.defense.gov/2021/Feb/25/2002588479/-1/-1/0/CSI_EMBRACING_ZT_SECURITY_MODEL_UOO115131-21.PDF</a:t>
            </a:r>
            <a:endParaRPr sz="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3"/>
        <p:cNvGrpSpPr/>
        <p:nvPr/>
      </p:nvGrpSpPr>
      <p:grpSpPr>
        <a:xfrm>
          <a:off x="0" y="0"/>
          <a:ext cx="0" cy="0"/>
          <a:chOff x="0" y="0"/>
          <a:chExt cx="0" cy="0"/>
        </a:xfrm>
      </p:grpSpPr>
      <p:sp>
        <p:nvSpPr>
          <p:cNvPr id="3744" name="Google Shape;3744;p430"/>
          <p:cNvSpPr/>
          <p:nvPr/>
        </p:nvSpPr>
        <p:spPr>
          <a:xfrm>
            <a:off x="274320" y="2468880"/>
            <a:ext cx="8685000" cy="14292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5400" b="1" i="0" u="none" strike="noStrike" cap="none">
                <a:solidFill>
                  <a:srgbClr val="702C91"/>
                </a:solidFill>
                <a:latin typeface="Arial"/>
                <a:ea typeface="Arial"/>
                <a:cs typeface="Arial"/>
                <a:sym typeface="Arial"/>
              </a:rPr>
              <a:t>Training</a:t>
            </a:r>
            <a:endParaRPr sz="5400" b="0" i="0" u="none" strike="noStrike" cap="none">
              <a:solidFill>
                <a:srgbClr val="702C9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9"/>
        <p:cNvGrpSpPr/>
        <p:nvPr/>
      </p:nvGrpSpPr>
      <p:grpSpPr>
        <a:xfrm>
          <a:off x="0" y="0"/>
          <a:ext cx="0" cy="0"/>
          <a:chOff x="0" y="0"/>
          <a:chExt cx="0" cy="0"/>
        </a:xfrm>
      </p:grpSpPr>
      <p:pic>
        <p:nvPicPr>
          <p:cNvPr id="3750" name="Google Shape;3750;p431"/>
          <p:cNvPicPr preferRelativeResize="0"/>
          <p:nvPr/>
        </p:nvPicPr>
        <p:blipFill>
          <a:blip r:embed="rId3">
            <a:alphaModFix/>
          </a:blip>
          <a:stretch>
            <a:fillRect/>
          </a:stretch>
        </p:blipFill>
        <p:spPr>
          <a:xfrm>
            <a:off x="2114550" y="152400"/>
            <a:ext cx="4914900" cy="65532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55"/>
        <p:cNvGrpSpPr/>
        <p:nvPr/>
      </p:nvGrpSpPr>
      <p:grpSpPr>
        <a:xfrm>
          <a:off x="0" y="0"/>
          <a:ext cx="0" cy="0"/>
          <a:chOff x="0" y="0"/>
          <a:chExt cx="0" cy="0"/>
        </a:xfrm>
      </p:grpSpPr>
      <p:pic>
        <p:nvPicPr>
          <p:cNvPr id="3756" name="Google Shape;3756;p432"/>
          <p:cNvPicPr preferRelativeResize="0"/>
          <p:nvPr/>
        </p:nvPicPr>
        <p:blipFill>
          <a:blip r:embed="rId3">
            <a:alphaModFix/>
          </a:blip>
          <a:stretch>
            <a:fillRect/>
          </a:stretch>
        </p:blipFill>
        <p:spPr>
          <a:xfrm>
            <a:off x="152400" y="1624275"/>
            <a:ext cx="8839200" cy="3609450"/>
          </a:xfrm>
          <a:prstGeom prst="rect">
            <a:avLst/>
          </a:prstGeom>
          <a:noFill/>
          <a:ln>
            <a:noFill/>
          </a:ln>
        </p:spPr>
      </p:pic>
      <p:sp>
        <p:nvSpPr>
          <p:cNvPr id="3757" name="Google Shape;3757;p432"/>
          <p:cNvSpPr txBox="1"/>
          <p:nvPr/>
        </p:nvSpPr>
        <p:spPr>
          <a:xfrm>
            <a:off x="0" y="6465200"/>
            <a:ext cx="9144000" cy="25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 dirty="0"/>
              <a:t>https://</a:t>
            </a:r>
            <a:r>
              <a:rPr lang="en-US" sz="900" dirty="0" err="1"/>
              <a:t>www.computerweekly.com</a:t>
            </a:r>
            <a:r>
              <a:rPr lang="en-US" sz="900" dirty="0"/>
              <a:t>/opinion/Its-time-to-accept-that-disinformation-is-a-cyber-security-issue</a:t>
            </a:r>
            <a:endParaRPr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45"/>
        <p:cNvGrpSpPr/>
        <p:nvPr/>
      </p:nvGrpSpPr>
      <p:grpSpPr>
        <a:xfrm>
          <a:off x="0" y="0"/>
          <a:ext cx="0" cy="0"/>
          <a:chOff x="0" y="0"/>
          <a:chExt cx="0" cy="0"/>
        </a:xfrm>
      </p:grpSpPr>
      <p:sp>
        <p:nvSpPr>
          <p:cNvPr id="3646" name="Google Shape;3646;p415"/>
          <p:cNvSpPr txBox="1">
            <a:spLocks noGrp="1"/>
          </p:cNvSpPr>
          <p:nvPr>
            <p:ph type="body" idx="1"/>
          </p:nvPr>
        </p:nvSpPr>
        <p:spPr>
          <a:xfrm>
            <a:off x="311700" y="257174"/>
            <a:ext cx="8520600" cy="6343800"/>
          </a:xfrm>
          <a:prstGeom prst="rect">
            <a:avLst/>
          </a:prstGeom>
          <a:noFill/>
          <a:ln>
            <a:noFill/>
          </a:ln>
        </p:spPr>
        <p:txBody>
          <a:bodyPr spcFirstLastPara="1" wrap="square" lIns="91425" tIns="91425" rIns="91425" bIns="91425" anchor="t" anchorCtr="0">
            <a:noAutofit/>
          </a:bodyPr>
          <a:lstStyle/>
          <a:p>
            <a:pPr marL="152392" lvl="0" indent="0" algn="l" rtl="0">
              <a:lnSpc>
                <a:spcPct val="90000"/>
              </a:lnSpc>
              <a:spcBef>
                <a:spcPts val="1000"/>
              </a:spcBef>
              <a:spcAft>
                <a:spcPts val="0"/>
              </a:spcAft>
              <a:buClr>
                <a:srgbClr val="20232E"/>
              </a:buClr>
              <a:buSzPts val="2000"/>
              <a:buNone/>
            </a:pPr>
            <a:r>
              <a:rPr lang="en-US"/>
              <a:t>This project was supported in whole or in part by the U.S. Institute of Museum and Library Services under the provisions of the Library Services and Technology Act, administered in California by the State Librarian. The opinions expressed herein do not necessarily reflect the position or policy of the U.S. Institute of Museum and Library Services or the California State Library, and no official endorsement by the U.S. Institute of Museum and Library Services or the California State Library should be inferred. </a:t>
            </a:r>
            <a:endParaRPr sz="2667"/>
          </a:p>
        </p:txBody>
      </p:sp>
      <p:pic>
        <p:nvPicPr>
          <p:cNvPr id="3647" name="Google Shape;3647;p415"/>
          <p:cNvPicPr preferRelativeResize="0"/>
          <p:nvPr/>
        </p:nvPicPr>
        <p:blipFill rotWithShape="1">
          <a:blip r:embed="rId3">
            <a:alphaModFix/>
          </a:blip>
          <a:srcRect/>
          <a:stretch/>
        </p:blipFill>
        <p:spPr>
          <a:xfrm>
            <a:off x="1957388" y="2496494"/>
            <a:ext cx="5229225" cy="23788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1"/>
        <p:cNvGrpSpPr/>
        <p:nvPr/>
      </p:nvGrpSpPr>
      <p:grpSpPr>
        <a:xfrm>
          <a:off x="0" y="0"/>
          <a:ext cx="0" cy="0"/>
          <a:chOff x="0" y="0"/>
          <a:chExt cx="0" cy="0"/>
        </a:xfrm>
      </p:grpSpPr>
      <p:sp>
        <p:nvSpPr>
          <p:cNvPr id="3762" name="Google Shape;3762;p433"/>
          <p:cNvSpPr/>
          <p:nvPr/>
        </p:nvSpPr>
        <p:spPr>
          <a:xfrm>
            <a:off x="0" y="1757160"/>
            <a:ext cx="9288600" cy="237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433"/>
          <p:cNvSpPr/>
          <p:nvPr/>
        </p:nvSpPr>
        <p:spPr>
          <a:xfrm>
            <a:off x="457200" y="457200"/>
            <a:ext cx="8216700" cy="18669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Good security awareness programs help everyone know where to get help</a:t>
            </a:r>
            <a:endParaRPr sz="3200" b="0" i="0" u="none" strike="noStrike" cap="none">
              <a:latin typeface="Arial"/>
              <a:ea typeface="Arial"/>
              <a:cs typeface="Arial"/>
              <a:sym typeface="Arial"/>
            </a:endParaRPr>
          </a:p>
        </p:txBody>
      </p:sp>
      <p:sp>
        <p:nvSpPr>
          <p:cNvPr id="3764" name="Google Shape;3764;p433"/>
          <p:cNvSpPr/>
          <p:nvPr/>
        </p:nvSpPr>
        <p:spPr>
          <a:xfrm>
            <a:off x="457200" y="2301120"/>
            <a:ext cx="8216700" cy="4545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Who they should call when there is trouble </a:t>
            </a:r>
            <a:endParaRPr sz="2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Where they can look for guidance &amp; policies</a:t>
            </a:r>
            <a:endParaRPr sz="2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They should know that they will not be looked down on for making a mistake</a:t>
            </a:r>
            <a:endParaRPr sz="2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Someone’s job is to help them through whatever difficulty they are having</a:t>
            </a:r>
            <a:endParaRPr sz="2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68"/>
        <p:cNvGrpSpPr/>
        <p:nvPr/>
      </p:nvGrpSpPr>
      <p:grpSpPr>
        <a:xfrm>
          <a:off x="0" y="0"/>
          <a:ext cx="0" cy="0"/>
          <a:chOff x="0" y="0"/>
          <a:chExt cx="0" cy="0"/>
        </a:xfrm>
      </p:grpSpPr>
      <p:sp>
        <p:nvSpPr>
          <p:cNvPr id="3769" name="Google Shape;3769;p434"/>
          <p:cNvSpPr/>
          <p:nvPr/>
        </p:nvSpPr>
        <p:spPr>
          <a:xfrm>
            <a:off x="457200" y="822960"/>
            <a:ext cx="8216700" cy="1524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5400" b="0" i="0" u="none" strike="noStrike" cap="none">
                <a:solidFill>
                  <a:srgbClr val="000000"/>
                </a:solidFill>
                <a:latin typeface="Arial"/>
                <a:ea typeface="Arial"/>
                <a:cs typeface="Arial"/>
                <a:sym typeface="Arial"/>
              </a:rPr>
              <a:t>We can't make everyone an expert</a:t>
            </a:r>
            <a:endParaRPr sz="5400" b="0" i="0" u="none" strike="noStrike" cap="none">
              <a:latin typeface="Arial"/>
              <a:ea typeface="Arial"/>
              <a:cs typeface="Arial"/>
              <a:sym typeface="Arial"/>
            </a:endParaRPr>
          </a:p>
        </p:txBody>
      </p:sp>
      <p:sp>
        <p:nvSpPr>
          <p:cNvPr id="3770" name="Google Shape;3770;p434"/>
          <p:cNvSpPr/>
          <p:nvPr/>
        </p:nvSpPr>
        <p:spPr>
          <a:xfrm>
            <a:off x="457200" y="3108960"/>
            <a:ext cx="8216700" cy="2460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We do NOT need to train the non-technical employees about what the deep level geek employees already know. </a:t>
            </a:r>
            <a:endParaRPr sz="32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32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3200" b="0" i="0" u="none" strike="noStrike" cap="none">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3776" name="Google Shape;3776;p435"/>
          <p:cNvSpPr txBox="1"/>
          <p:nvPr/>
        </p:nvSpPr>
        <p:spPr>
          <a:xfrm>
            <a:off x="582075" y="1490875"/>
            <a:ext cx="74400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t>How do we reach EVERYONE and do it in a way that teaches them without lecturing and/or yelling at them. They only care about their job, so we need to work with them, not tell them.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US" sz="2200"/>
              <a:t>Meet them where they live and bring security up in their lives and make it part of their work and tell them why.</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80"/>
        <p:cNvGrpSpPr/>
        <p:nvPr/>
      </p:nvGrpSpPr>
      <p:grpSpPr>
        <a:xfrm>
          <a:off x="0" y="0"/>
          <a:ext cx="0" cy="0"/>
          <a:chOff x="0" y="0"/>
          <a:chExt cx="0" cy="0"/>
        </a:xfrm>
      </p:grpSpPr>
      <p:pic>
        <p:nvPicPr>
          <p:cNvPr id="3781" name="Google Shape;3781;p436"/>
          <p:cNvPicPr preferRelativeResize="0"/>
          <p:nvPr/>
        </p:nvPicPr>
        <p:blipFill rotWithShape="1">
          <a:blip r:embed="rId3">
            <a:alphaModFix/>
          </a:blip>
          <a:srcRect/>
          <a:stretch/>
        </p:blipFill>
        <p:spPr>
          <a:xfrm>
            <a:off x="0" y="-398520"/>
            <a:ext cx="9143280" cy="66470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6"/>
        <p:cNvGrpSpPr/>
        <p:nvPr/>
      </p:nvGrpSpPr>
      <p:grpSpPr>
        <a:xfrm>
          <a:off x="0" y="0"/>
          <a:ext cx="0" cy="0"/>
          <a:chOff x="0" y="0"/>
          <a:chExt cx="0" cy="0"/>
        </a:xfrm>
      </p:grpSpPr>
      <p:sp>
        <p:nvSpPr>
          <p:cNvPr id="3787" name="Google Shape;3787;p437"/>
          <p:cNvSpPr/>
          <p:nvPr/>
        </p:nvSpPr>
        <p:spPr>
          <a:xfrm>
            <a:off x="457200" y="274680"/>
            <a:ext cx="8205600" cy="11190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3950" b="0" strike="noStrike">
                <a:solidFill>
                  <a:srgbClr val="000000"/>
                </a:solidFill>
                <a:latin typeface="Arial"/>
                <a:ea typeface="Arial"/>
                <a:cs typeface="Arial"/>
                <a:sym typeface="Arial"/>
              </a:rPr>
              <a:t>Understanding awareness, training, and development</a:t>
            </a:r>
            <a:endParaRPr sz="3950" b="0" strike="noStrike">
              <a:latin typeface="Arial"/>
              <a:ea typeface="Arial"/>
              <a:cs typeface="Arial"/>
              <a:sym typeface="Arial"/>
            </a:endParaRPr>
          </a:p>
        </p:txBody>
      </p:sp>
      <p:sp>
        <p:nvSpPr>
          <p:cNvPr id="3788" name="Google Shape;3788;p437"/>
          <p:cNvSpPr/>
          <p:nvPr/>
        </p:nvSpPr>
        <p:spPr>
          <a:xfrm>
            <a:off x="457200" y="1600200"/>
            <a:ext cx="8205600" cy="4501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3200" b="0" strike="noStrike">
                <a:solidFill>
                  <a:srgbClr val="000000"/>
                </a:solidFill>
                <a:latin typeface="Arial"/>
                <a:ea typeface="Arial"/>
                <a:cs typeface="Arial"/>
                <a:sym typeface="Arial"/>
              </a:rPr>
              <a:t>What we want is policies that reinforce good security principles that will foster over time a </a:t>
            </a:r>
            <a:r>
              <a:rPr lang="en-US" sz="3600" b="1" strike="noStrike">
                <a:solidFill>
                  <a:srgbClr val="000000"/>
                </a:solidFill>
                <a:latin typeface="Arial"/>
                <a:ea typeface="Arial"/>
                <a:cs typeface="Arial"/>
                <a:sym typeface="Arial"/>
              </a:rPr>
              <a:t>new instinct </a:t>
            </a:r>
            <a:r>
              <a:rPr lang="en-US" sz="3200" b="0" strike="noStrike">
                <a:solidFill>
                  <a:srgbClr val="000000"/>
                </a:solidFill>
                <a:latin typeface="Arial"/>
                <a:ea typeface="Arial"/>
                <a:cs typeface="Arial"/>
                <a:sym typeface="Arial"/>
              </a:rPr>
              <a:t>in people, </a:t>
            </a:r>
            <a:r>
              <a:rPr lang="en-US" sz="3600" b="1" strike="noStrike">
                <a:solidFill>
                  <a:srgbClr val="000000"/>
                </a:solidFill>
                <a:latin typeface="Arial"/>
                <a:ea typeface="Arial"/>
                <a:cs typeface="Arial"/>
                <a:sym typeface="Arial"/>
              </a:rPr>
              <a:t>a new way of looking at things</a:t>
            </a:r>
            <a:r>
              <a:rPr lang="en-US" sz="3200" b="0" strike="noStrike">
                <a:solidFill>
                  <a:srgbClr val="000000"/>
                </a:solidFill>
                <a:latin typeface="Arial"/>
                <a:ea typeface="Arial"/>
                <a:cs typeface="Arial"/>
                <a:sym typeface="Arial"/>
              </a:rPr>
              <a:t>, a new way of acting in a more secure way. </a:t>
            </a:r>
            <a:endParaRPr sz="3200" b="0" strike="noStrike">
              <a:latin typeface="Arial"/>
              <a:ea typeface="Arial"/>
              <a:cs typeface="Arial"/>
              <a:sym typeface="Arial"/>
            </a:endParaRPr>
          </a:p>
          <a:p>
            <a:pPr marL="0" marR="0" lvl="0" indent="0" algn="l" rtl="0">
              <a:lnSpc>
                <a:spcPct val="100000"/>
              </a:lnSpc>
              <a:spcBef>
                <a:spcPts val="0"/>
              </a:spcBef>
              <a:spcAft>
                <a:spcPts val="0"/>
              </a:spcAft>
              <a:buNone/>
            </a:pPr>
            <a:endParaRPr sz="3200" b="0" strike="noStrike">
              <a:latin typeface="Arial"/>
              <a:ea typeface="Arial"/>
              <a:cs typeface="Arial"/>
              <a:sym typeface="Arial"/>
            </a:endParaRPr>
          </a:p>
          <a:p>
            <a:pPr marL="0" marR="0" lvl="0" indent="0" algn="l" rtl="0">
              <a:lnSpc>
                <a:spcPct val="100000"/>
              </a:lnSpc>
              <a:spcBef>
                <a:spcPts val="0"/>
              </a:spcBef>
              <a:spcAft>
                <a:spcPts val="0"/>
              </a:spcAft>
              <a:buNone/>
            </a:pPr>
            <a:r>
              <a:rPr lang="en-US" sz="3200" b="0" strike="noStrike">
                <a:solidFill>
                  <a:srgbClr val="000000"/>
                </a:solidFill>
                <a:latin typeface="Arial"/>
                <a:ea typeface="Arial"/>
                <a:cs typeface="Arial"/>
                <a:sym typeface="Arial"/>
              </a:rPr>
              <a:t>This will require a huge amount of patience and buy in from every at your library.</a:t>
            </a:r>
            <a:endParaRPr sz="3200" b="0" strike="noStrike">
              <a:latin typeface="Arial"/>
              <a:ea typeface="Arial"/>
              <a:cs typeface="Arial"/>
              <a:sym typeface="Arial"/>
            </a:endParaRPr>
          </a:p>
          <a:p>
            <a:pPr marL="0" marR="0" lvl="0" indent="0" algn="l" rtl="0">
              <a:lnSpc>
                <a:spcPct val="100000"/>
              </a:lnSpc>
              <a:spcBef>
                <a:spcPts val="0"/>
              </a:spcBef>
              <a:spcAft>
                <a:spcPts val="0"/>
              </a:spcAft>
              <a:buNone/>
            </a:pPr>
            <a:endParaRPr sz="3200" b="0" strike="noStrike">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3"/>
        <p:cNvGrpSpPr/>
        <p:nvPr/>
      </p:nvGrpSpPr>
      <p:grpSpPr>
        <a:xfrm>
          <a:off x="0" y="0"/>
          <a:ext cx="0" cy="0"/>
          <a:chOff x="0" y="0"/>
          <a:chExt cx="0" cy="0"/>
        </a:xfrm>
      </p:grpSpPr>
      <p:sp>
        <p:nvSpPr>
          <p:cNvPr id="3794" name="Google Shape;3794;p438"/>
          <p:cNvSpPr/>
          <p:nvPr/>
        </p:nvSpPr>
        <p:spPr>
          <a:xfrm>
            <a:off x="457200" y="273600"/>
            <a:ext cx="8219100" cy="113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95" name="Google Shape;3795;p438"/>
          <p:cNvPicPr preferRelativeResize="0"/>
          <p:nvPr/>
        </p:nvPicPr>
        <p:blipFill rotWithShape="1">
          <a:blip r:embed="rId3">
            <a:alphaModFix/>
          </a:blip>
          <a:srcRect/>
          <a:stretch/>
        </p:blipFill>
        <p:spPr>
          <a:xfrm>
            <a:off x="7040880" y="3200400"/>
            <a:ext cx="1708190" cy="1728785"/>
          </a:xfrm>
          <a:prstGeom prst="rect">
            <a:avLst/>
          </a:prstGeom>
          <a:noFill/>
          <a:ln>
            <a:noFill/>
          </a:ln>
        </p:spPr>
      </p:pic>
      <p:pic>
        <p:nvPicPr>
          <p:cNvPr id="3796" name="Google Shape;3796;p438"/>
          <p:cNvPicPr preferRelativeResize="0"/>
          <p:nvPr/>
        </p:nvPicPr>
        <p:blipFill rotWithShape="1">
          <a:blip r:embed="rId4">
            <a:alphaModFix/>
          </a:blip>
          <a:srcRect/>
          <a:stretch/>
        </p:blipFill>
        <p:spPr>
          <a:xfrm>
            <a:off x="91440" y="5120640"/>
            <a:ext cx="3147913" cy="1436618"/>
          </a:xfrm>
          <a:prstGeom prst="rect">
            <a:avLst/>
          </a:prstGeom>
          <a:noFill/>
          <a:ln>
            <a:noFill/>
          </a:ln>
        </p:spPr>
      </p:pic>
      <p:pic>
        <p:nvPicPr>
          <p:cNvPr id="3797" name="Google Shape;3797;p438"/>
          <p:cNvPicPr preferRelativeResize="0"/>
          <p:nvPr/>
        </p:nvPicPr>
        <p:blipFill rotWithShape="1">
          <a:blip r:embed="rId5">
            <a:alphaModFix/>
          </a:blip>
          <a:srcRect/>
          <a:stretch/>
        </p:blipFill>
        <p:spPr>
          <a:xfrm>
            <a:off x="4187520" y="2194560"/>
            <a:ext cx="2290624" cy="1967487"/>
          </a:xfrm>
          <a:prstGeom prst="rect">
            <a:avLst/>
          </a:prstGeom>
          <a:noFill/>
          <a:ln>
            <a:noFill/>
          </a:ln>
        </p:spPr>
      </p:pic>
      <p:pic>
        <p:nvPicPr>
          <p:cNvPr id="3798" name="Google Shape;3798;p438"/>
          <p:cNvPicPr preferRelativeResize="0"/>
          <p:nvPr/>
        </p:nvPicPr>
        <p:blipFill rotWithShape="1">
          <a:blip r:embed="rId6">
            <a:alphaModFix/>
          </a:blip>
          <a:srcRect/>
          <a:stretch/>
        </p:blipFill>
        <p:spPr>
          <a:xfrm>
            <a:off x="914400" y="2377440"/>
            <a:ext cx="2454941" cy="1835786"/>
          </a:xfrm>
          <a:prstGeom prst="rect">
            <a:avLst/>
          </a:prstGeom>
          <a:noFill/>
          <a:ln>
            <a:noFill/>
          </a:ln>
        </p:spPr>
      </p:pic>
      <p:pic>
        <p:nvPicPr>
          <p:cNvPr id="3799" name="Google Shape;3799;p438"/>
          <p:cNvPicPr preferRelativeResize="0"/>
          <p:nvPr/>
        </p:nvPicPr>
        <p:blipFill rotWithShape="1">
          <a:blip r:embed="rId7">
            <a:alphaModFix/>
          </a:blip>
          <a:srcRect/>
          <a:stretch/>
        </p:blipFill>
        <p:spPr>
          <a:xfrm>
            <a:off x="3931920" y="4917240"/>
            <a:ext cx="2722628" cy="1654635"/>
          </a:xfrm>
          <a:prstGeom prst="rect">
            <a:avLst/>
          </a:prstGeom>
          <a:noFill/>
          <a:ln>
            <a:noFill/>
          </a:ln>
        </p:spPr>
      </p:pic>
      <p:pic>
        <p:nvPicPr>
          <p:cNvPr id="3800" name="Google Shape;3800;p438"/>
          <p:cNvPicPr preferRelativeResize="0"/>
          <p:nvPr/>
        </p:nvPicPr>
        <p:blipFill rotWithShape="1">
          <a:blip r:embed="rId8">
            <a:alphaModFix/>
          </a:blip>
          <a:srcRect/>
          <a:stretch/>
        </p:blipFill>
        <p:spPr>
          <a:xfrm>
            <a:off x="6766560" y="640080"/>
            <a:ext cx="1932067" cy="2338159"/>
          </a:xfrm>
          <a:prstGeom prst="rect">
            <a:avLst/>
          </a:prstGeom>
          <a:noFill/>
          <a:ln>
            <a:noFill/>
          </a:ln>
        </p:spPr>
      </p:pic>
      <p:pic>
        <p:nvPicPr>
          <p:cNvPr id="3801" name="Google Shape;3801;p438"/>
          <p:cNvPicPr preferRelativeResize="0"/>
          <p:nvPr/>
        </p:nvPicPr>
        <p:blipFill rotWithShape="1">
          <a:blip r:embed="rId9">
            <a:alphaModFix/>
          </a:blip>
          <a:srcRect/>
          <a:stretch/>
        </p:blipFill>
        <p:spPr>
          <a:xfrm>
            <a:off x="2795040" y="273600"/>
            <a:ext cx="2131307" cy="2131307"/>
          </a:xfrm>
          <a:prstGeom prst="rect">
            <a:avLst/>
          </a:prstGeom>
          <a:noFill/>
          <a:ln>
            <a:noFill/>
          </a:ln>
        </p:spPr>
      </p:pic>
      <p:pic>
        <p:nvPicPr>
          <p:cNvPr id="3802" name="Google Shape;3802;p438"/>
          <p:cNvPicPr preferRelativeResize="0"/>
          <p:nvPr/>
        </p:nvPicPr>
        <p:blipFill rotWithShape="1">
          <a:blip r:embed="rId10">
            <a:alphaModFix/>
          </a:blip>
          <a:srcRect/>
          <a:stretch/>
        </p:blipFill>
        <p:spPr>
          <a:xfrm>
            <a:off x="274320" y="273600"/>
            <a:ext cx="2017157" cy="2245660"/>
          </a:xfrm>
          <a:prstGeom prst="rect">
            <a:avLst/>
          </a:prstGeom>
          <a:noFill/>
          <a:ln>
            <a:noFill/>
          </a:ln>
        </p:spPr>
      </p:pic>
      <p:pic>
        <p:nvPicPr>
          <p:cNvPr id="3803" name="Google Shape;3803;p438"/>
          <p:cNvPicPr preferRelativeResize="0"/>
          <p:nvPr/>
        </p:nvPicPr>
        <p:blipFill rotWithShape="1">
          <a:blip r:embed="rId11">
            <a:alphaModFix/>
          </a:blip>
          <a:srcRect/>
          <a:stretch/>
        </p:blipFill>
        <p:spPr>
          <a:xfrm>
            <a:off x="4937760" y="822960"/>
            <a:ext cx="1681967" cy="1140059"/>
          </a:xfrm>
          <a:prstGeom prst="rect">
            <a:avLst/>
          </a:prstGeom>
          <a:noFill/>
          <a:ln>
            <a:noFill/>
          </a:ln>
        </p:spPr>
      </p:pic>
      <p:pic>
        <p:nvPicPr>
          <p:cNvPr id="3804" name="Google Shape;3804;p438"/>
          <p:cNvPicPr preferRelativeResize="0"/>
          <p:nvPr/>
        </p:nvPicPr>
        <p:blipFill rotWithShape="1">
          <a:blip r:embed="rId12">
            <a:alphaModFix/>
          </a:blip>
          <a:srcRect/>
          <a:stretch/>
        </p:blipFill>
        <p:spPr>
          <a:xfrm>
            <a:off x="7132320" y="5362560"/>
            <a:ext cx="1785841" cy="111933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9"/>
        <p:cNvGrpSpPr/>
        <p:nvPr/>
      </p:nvGrpSpPr>
      <p:grpSpPr>
        <a:xfrm>
          <a:off x="0" y="0"/>
          <a:ext cx="0" cy="0"/>
          <a:chOff x="0" y="0"/>
          <a:chExt cx="0" cy="0"/>
        </a:xfrm>
      </p:grpSpPr>
      <p:sp>
        <p:nvSpPr>
          <p:cNvPr id="3810" name="Google Shape;3810;p439"/>
          <p:cNvSpPr/>
          <p:nvPr/>
        </p:nvSpPr>
        <p:spPr>
          <a:xfrm>
            <a:off x="457200" y="274680"/>
            <a:ext cx="8205600" cy="111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439"/>
          <p:cNvSpPr/>
          <p:nvPr/>
        </p:nvSpPr>
        <p:spPr>
          <a:xfrm>
            <a:off x="457200" y="1600200"/>
            <a:ext cx="8205600" cy="450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12" name="Google Shape;3812;p439"/>
          <p:cNvPicPr preferRelativeResize="0"/>
          <p:nvPr/>
        </p:nvPicPr>
        <p:blipFill rotWithShape="1">
          <a:blip r:embed="rId3">
            <a:alphaModFix/>
          </a:blip>
          <a:srcRect/>
          <a:stretch/>
        </p:blipFill>
        <p:spPr>
          <a:xfrm>
            <a:off x="0" y="0"/>
            <a:ext cx="9071090" cy="710634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7"/>
        <p:cNvGrpSpPr/>
        <p:nvPr/>
      </p:nvGrpSpPr>
      <p:grpSpPr>
        <a:xfrm>
          <a:off x="0" y="0"/>
          <a:ext cx="0" cy="0"/>
          <a:chOff x="0" y="0"/>
          <a:chExt cx="0" cy="0"/>
        </a:xfrm>
      </p:grpSpPr>
      <p:sp>
        <p:nvSpPr>
          <p:cNvPr id="3818" name="Google Shape;3818;p440"/>
          <p:cNvSpPr/>
          <p:nvPr/>
        </p:nvSpPr>
        <p:spPr>
          <a:xfrm>
            <a:off x="457200" y="274680"/>
            <a:ext cx="8205600" cy="11190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4400" b="0" strike="noStrike">
                <a:solidFill>
                  <a:srgbClr val="000000"/>
                </a:solidFill>
                <a:latin typeface="Arial"/>
                <a:ea typeface="Arial"/>
                <a:cs typeface="Arial"/>
                <a:sym typeface="Arial"/>
              </a:rPr>
              <a:t>Training</a:t>
            </a:r>
            <a:endParaRPr sz="4400" b="0" strike="noStrike">
              <a:latin typeface="Arial"/>
              <a:ea typeface="Arial"/>
              <a:cs typeface="Arial"/>
              <a:sym typeface="Arial"/>
            </a:endParaRPr>
          </a:p>
        </p:txBody>
      </p:sp>
      <p:sp>
        <p:nvSpPr>
          <p:cNvPr id="3819" name="Google Shape;3819;p440"/>
          <p:cNvSpPr/>
          <p:nvPr/>
        </p:nvSpPr>
        <p:spPr>
          <a:xfrm>
            <a:off x="457200" y="1600200"/>
            <a:ext cx="8205600" cy="4501800"/>
          </a:xfrm>
          <a:prstGeom prst="rect">
            <a:avLst/>
          </a:prstGeom>
          <a:noFill/>
          <a:ln>
            <a:noFill/>
          </a:ln>
        </p:spPr>
        <p:txBody>
          <a:bodyPr spcFirstLastPara="1" wrap="square" lIns="90000" tIns="45000" rIns="90000" bIns="45000" anchor="t" anchorCtr="0">
            <a:noAutofit/>
          </a:bodyPr>
          <a:lstStyle/>
          <a:p>
            <a:pPr marL="216000" marR="0" lvl="0" indent="-203300" algn="l" rtl="0">
              <a:lnSpc>
                <a:spcPct val="100000"/>
              </a:lnSpc>
              <a:spcBef>
                <a:spcPts val="0"/>
              </a:spcBef>
              <a:spcAft>
                <a:spcPts val="0"/>
              </a:spcAft>
              <a:buClr>
                <a:srgbClr val="000000"/>
              </a:buClr>
              <a:buSzPts val="3200"/>
              <a:buFont typeface="Arial"/>
              <a:buChar char="•"/>
            </a:pPr>
            <a:r>
              <a:rPr lang="en-US" sz="3200" b="0" strike="noStrike">
                <a:solidFill>
                  <a:srgbClr val="000000"/>
                </a:solidFill>
                <a:latin typeface="Arial"/>
                <a:ea typeface="Arial"/>
                <a:cs typeface="Arial"/>
                <a:sym typeface="Arial"/>
              </a:rPr>
              <a:t>Phishing</a:t>
            </a:r>
            <a:endParaRPr sz="3200" b="0" strike="noStrike">
              <a:latin typeface="Arial"/>
              <a:ea typeface="Arial"/>
              <a:cs typeface="Arial"/>
              <a:sym typeface="Arial"/>
            </a:endParaRPr>
          </a:p>
          <a:p>
            <a:pPr marL="216000" marR="0" lvl="0" indent="-203300" algn="l" rtl="0">
              <a:lnSpc>
                <a:spcPct val="100000"/>
              </a:lnSpc>
              <a:spcBef>
                <a:spcPts val="0"/>
              </a:spcBef>
              <a:spcAft>
                <a:spcPts val="0"/>
              </a:spcAft>
              <a:buClr>
                <a:srgbClr val="000000"/>
              </a:buClr>
              <a:buSzPts val="3200"/>
              <a:buFont typeface="Arial"/>
              <a:buChar char="•"/>
            </a:pPr>
            <a:r>
              <a:rPr lang="en-US" sz="3200" b="0" strike="noStrike">
                <a:solidFill>
                  <a:srgbClr val="000000"/>
                </a:solidFill>
                <a:latin typeface="Arial"/>
                <a:ea typeface="Arial"/>
                <a:cs typeface="Arial"/>
                <a:sym typeface="Arial"/>
              </a:rPr>
              <a:t>Social Engineering</a:t>
            </a:r>
            <a:endParaRPr sz="3200" b="0" strike="noStrike">
              <a:latin typeface="Arial"/>
              <a:ea typeface="Arial"/>
              <a:cs typeface="Arial"/>
              <a:sym typeface="Arial"/>
            </a:endParaRPr>
          </a:p>
          <a:p>
            <a:pPr marL="216000" marR="0" lvl="0" indent="-203300" algn="l" rtl="0">
              <a:lnSpc>
                <a:spcPct val="100000"/>
              </a:lnSpc>
              <a:spcBef>
                <a:spcPts val="0"/>
              </a:spcBef>
              <a:spcAft>
                <a:spcPts val="0"/>
              </a:spcAft>
              <a:buClr>
                <a:srgbClr val="000000"/>
              </a:buClr>
              <a:buSzPts val="3200"/>
              <a:buFont typeface="Arial"/>
              <a:buChar char="•"/>
            </a:pPr>
            <a:r>
              <a:rPr lang="en-US" sz="3200" b="0" strike="noStrike">
                <a:solidFill>
                  <a:srgbClr val="000000"/>
                </a:solidFill>
                <a:latin typeface="Arial"/>
                <a:ea typeface="Arial"/>
                <a:cs typeface="Arial"/>
                <a:sym typeface="Arial"/>
              </a:rPr>
              <a:t>Privacy</a:t>
            </a:r>
            <a:endParaRPr sz="3200" b="0" strike="noStrike">
              <a:latin typeface="Arial"/>
              <a:ea typeface="Arial"/>
              <a:cs typeface="Arial"/>
              <a:sym typeface="Arial"/>
            </a:endParaRPr>
          </a:p>
          <a:p>
            <a:pPr marL="216000" marR="0" lvl="0" indent="-203300" algn="l" rtl="0">
              <a:lnSpc>
                <a:spcPct val="100000"/>
              </a:lnSpc>
              <a:spcBef>
                <a:spcPts val="0"/>
              </a:spcBef>
              <a:spcAft>
                <a:spcPts val="0"/>
              </a:spcAft>
              <a:buClr>
                <a:srgbClr val="000000"/>
              </a:buClr>
              <a:buSzPts val="3200"/>
              <a:buFont typeface="Arial"/>
              <a:buChar char="•"/>
            </a:pPr>
            <a:r>
              <a:rPr lang="en-US" sz="3200" b="0" strike="noStrike">
                <a:solidFill>
                  <a:srgbClr val="000000"/>
                </a:solidFill>
                <a:latin typeface="Arial"/>
                <a:ea typeface="Arial"/>
                <a:cs typeface="Arial"/>
                <a:sym typeface="Arial"/>
              </a:rPr>
              <a:t>Passwords</a:t>
            </a:r>
            <a:endParaRPr sz="3200" b="0" strike="noStrike">
              <a:latin typeface="Arial"/>
              <a:ea typeface="Arial"/>
              <a:cs typeface="Arial"/>
              <a:sym typeface="Arial"/>
            </a:endParaRPr>
          </a:p>
          <a:p>
            <a:pPr marL="216000" marR="0" lvl="0" indent="-203300" algn="l" rtl="0">
              <a:lnSpc>
                <a:spcPct val="100000"/>
              </a:lnSpc>
              <a:spcBef>
                <a:spcPts val="0"/>
              </a:spcBef>
              <a:spcAft>
                <a:spcPts val="0"/>
              </a:spcAft>
              <a:buClr>
                <a:srgbClr val="000000"/>
              </a:buClr>
              <a:buSzPts val="3200"/>
              <a:buFont typeface="Arial"/>
              <a:buChar char="•"/>
            </a:pPr>
            <a:r>
              <a:rPr lang="en-US" sz="3200" b="0" strike="noStrike">
                <a:solidFill>
                  <a:srgbClr val="000000"/>
                </a:solidFill>
                <a:latin typeface="Arial"/>
                <a:ea typeface="Arial"/>
                <a:cs typeface="Arial"/>
                <a:sym typeface="Arial"/>
              </a:rPr>
              <a:t>Email Attachments</a:t>
            </a:r>
            <a:endParaRPr sz="3200" b="0" strike="noStrike">
              <a:latin typeface="Arial"/>
              <a:ea typeface="Arial"/>
              <a:cs typeface="Arial"/>
              <a:sym typeface="Arial"/>
            </a:endParaRPr>
          </a:p>
          <a:p>
            <a:pPr marL="216000" marR="0" lvl="0" indent="-203300" algn="l" rtl="0">
              <a:lnSpc>
                <a:spcPct val="100000"/>
              </a:lnSpc>
              <a:spcBef>
                <a:spcPts val="0"/>
              </a:spcBef>
              <a:spcAft>
                <a:spcPts val="0"/>
              </a:spcAft>
              <a:buClr>
                <a:srgbClr val="000000"/>
              </a:buClr>
              <a:buSzPts val="3200"/>
              <a:buFont typeface="Arial"/>
              <a:buChar char="•"/>
            </a:pPr>
            <a:r>
              <a:rPr lang="en-US" sz="3200" b="0" strike="noStrike">
                <a:solidFill>
                  <a:srgbClr val="000000"/>
                </a:solidFill>
                <a:latin typeface="Arial"/>
                <a:ea typeface="Arial"/>
                <a:cs typeface="Arial"/>
                <a:sym typeface="Arial"/>
              </a:rPr>
              <a:t>Virus Alerts</a:t>
            </a:r>
            <a:endParaRPr sz="3200" b="0" strike="noStrike">
              <a:latin typeface="Arial"/>
              <a:ea typeface="Arial"/>
              <a:cs typeface="Arial"/>
              <a:sym typeface="Arial"/>
            </a:endParaRPr>
          </a:p>
          <a:p>
            <a:pPr marL="216000" marR="0" lvl="0" indent="-203300" algn="l" rtl="0">
              <a:lnSpc>
                <a:spcPct val="100000"/>
              </a:lnSpc>
              <a:spcBef>
                <a:spcPts val="0"/>
              </a:spcBef>
              <a:spcAft>
                <a:spcPts val="0"/>
              </a:spcAft>
              <a:buClr>
                <a:srgbClr val="000000"/>
              </a:buClr>
              <a:buSzPts val="3200"/>
              <a:buFont typeface="Arial"/>
              <a:buChar char="•"/>
            </a:pPr>
            <a:r>
              <a:rPr lang="en-US" sz="3200" b="0" strike="noStrike">
                <a:solidFill>
                  <a:srgbClr val="000000"/>
                </a:solidFill>
                <a:latin typeface="Arial"/>
                <a:ea typeface="Arial"/>
                <a:cs typeface="Arial"/>
                <a:sym typeface="Arial"/>
              </a:rPr>
              <a:t>Social Networking</a:t>
            </a:r>
            <a:endParaRPr sz="3200" b="0" strike="noStrike">
              <a:latin typeface="Arial"/>
              <a:ea typeface="Arial"/>
              <a:cs typeface="Arial"/>
              <a:sym typeface="Arial"/>
            </a:endParaRPr>
          </a:p>
          <a:p>
            <a:pPr marL="216000" marR="0" lvl="0" indent="-203300" algn="l" rtl="0">
              <a:lnSpc>
                <a:spcPct val="100000"/>
              </a:lnSpc>
              <a:spcBef>
                <a:spcPts val="0"/>
              </a:spcBef>
              <a:spcAft>
                <a:spcPts val="0"/>
              </a:spcAft>
              <a:buClr>
                <a:srgbClr val="000000"/>
              </a:buClr>
              <a:buSzPts val="3200"/>
              <a:buFont typeface="Arial"/>
              <a:buChar char="•"/>
            </a:pPr>
            <a:r>
              <a:rPr lang="en-US" sz="3200" b="0" strike="noStrike">
                <a:solidFill>
                  <a:srgbClr val="000000"/>
                </a:solidFill>
                <a:latin typeface="Arial"/>
                <a:ea typeface="Arial"/>
                <a:cs typeface="Arial"/>
                <a:sym typeface="Arial"/>
              </a:rPr>
              <a:t>Updates</a:t>
            </a:r>
            <a:endParaRPr sz="3200" b="0" strike="noStrike">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4"/>
        <p:cNvGrpSpPr/>
        <p:nvPr/>
      </p:nvGrpSpPr>
      <p:grpSpPr>
        <a:xfrm>
          <a:off x="0" y="0"/>
          <a:ext cx="0" cy="0"/>
          <a:chOff x="0" y="0"/>
          <a:chExt cx="0" cy="0"/>
        </a:xfrm>
      </p:grpSpPr>
      <p:pic>
        <p:nvPicPr>
          <p:cNvPr id="3825" name="Google Shape;3825;p441"/>
          <p:cNvPicPr preferRelativeResize="0"/>
          <p:nvPr/>
        </p:nvPicPr>
        <p:blipFill>
          <a:blip r:embed="rId3">
            <a:alphaModFix/>
          </a:blip>
          <a:stretch>
            <a:fillRect/>
          </a:stretch>
        </p:blipFill>
        <p:spPr>
          <a:xfrm>
            <a:off x="2423925" y="152400"/>
            <a:ext cx="4296144" cy="655320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30"/>
        <p:cNvGrpSpPr/>
        <p:nvPr/>
      </p:nvGrpSpPr>
      <p:grpSpPr>
        <a:xfrm>
          <a:off x="0" y="0"/>
          <a:ext cx="0" cy="0"/>
          <a:chOff x="0" y="0"/>
          <a:chExt cx="0" cy="0"/>
        </a:xfrm>
      </p:grpSpPr>
      <p:pic>
        <p:nvPicPr>
          <p:cNvPr id="3831" name="Google Shape;3831;p442"/>
          <p:cNvPicPr preferRelativeResize="0"/>
          <p:nvPr/>
        </p:nvPicPr>
        <p:blipFill>
          <a:blip r:embed="rId3">
            <a:alphaModFix/>
          </a:blip>
          <a:stretch>
            <a:fillRect/>
          </a:stretch>
        </p:blipFill>
        <p:spPr>
          <a:xfrm>
            <a:off x="1624013" y="958350"/>
            <a:ext cx="5895975" cy="5038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51"/>
        <p:cNvGrpSpPr/>
        <p:nvPr/>
      </p:nvGrpSpPr>
      <p:grpSpPr>
        <a:xfrm>
          <a:off x="0" y="0"/>
          <a:ext cx="0" cy="0"/>
          <a:chOff x="0" y="0"/>
          <a:chExt cx="0" cy="0"/>
        </a:xfrm>
      </p:grpSpPr>
      <p:sp>
        <p:nvSpPr>
          <p:cNvPr id="3652" name="Google Shape;3652;p41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20232E"/>
              </a:buClr>
              <a:buSzPts val="2800"/>
              <a:buFont typeface="Open Sans"/>
              <a:buNone/>
            </a:pPr>
            <a:r>
              <a:rPr lang="en-US">
                <a:latin typeface="Open Sans"/>
                <a:ea typeface="Open Sans"/>
                <a:cs typeface="Open Sans"/>
                <a:sym typeface="Open Sans"/>
              </a:rPr>
              <a:t>Today’s Schedule</a:t>
            </a:r>
            <a:endParaRPr/>
          </a:p>
        </p:txBody>
      </p:sp>
      <p:sp>
        <p:nvSpPr>
          <p:cNvPr id="3653" name="Google Shape;3653;p416"/>
          <p:cNvSpPr txBox="1">
            <a:spLocks noGrp="1"/>
          </p:cNvSpPr>
          <p:nvPr>
            <p:ph type="body" idx="1"/>
          </p:nvPr>
        </p:nvSpPr>
        <p:spPr>
          <a:xfrm>
            <a:off x="128650" y="1536625"/>
            <a:ext cx="8940300" cy="4555200"/>
          </a:xfrm>
          <a:prstGeom prst="rect">
            <a:avLst/>
          </a:prstGeom>
          <a:noFill/>
          <a:ln>
            <a:noFill/>
          </a:ln>
        </p:spPr>
        <p:txBody>
          <a:bodyPr spcFirstLastPara="1" wrap="square" lIns="91425" tIns="91425" rIns="91425" bIns="91425" anchor="t" anchorCtr="0">
            <a:noAutofit/>
          </a:bodyPr>
          <a:lstStyle/>
          <a:p>
            <a:pPr marL="152392" lvl="0" indent="0" algn="l" rtl="0">
              <a:lnSpc>
                <a:spcPct val="90000"/>
              </a:lnSpc>
              <a:spcBef>
                <a:spcPts val="1000"/>
              </a:spcBef>
              <a:spcAft>
                <a:spcPts val="0"/>
              </a:spcAft>
              <a:buClr>
                <a:srgbClr val="20232E"/>
              </a:buClr>
              <a:buSzPts val="3200"/>
              <a:buNone/>
            </a:pPr>
            <a:r>
              <a:rPr lang="en-US" sz="3200"/>
              <a:t>10:00 – 10:20	</a:t>
            </a:r>
            <a:r>
              <a:rPr lang="en-US" sz="2800"/>
              <a:t>Welcome &amp; course housekeeping</a:t>
            </a:r>
            <a:endParaRPr sz="1600"/>
          </a:p>
          <a:p>
            <a:pPr marL="152392" lvl="0" indent="0" algn="l" rtl="0">
              <a:lnSpc>
                <a:spcPct val="90000"/>
              </a:lnSpc>
              <a:spcBef>
                <a:spcPts val="1000"/>
              </a:spcBef>
              <a:spcAft>
                <a:spcPts val="0"/>
              </a:spcAft>
              <a:buClr>
                <a:srgbClr val="20232E"/>
              </a:buClr>
              <a:buSzPts val="3200"/>
              <a:buNone/>
            </a:pPr>
            <a:r>
              <a:rPr lang="en-US" sz="3200"/>
              <a:t>10:20 – 10:45 	Training</a:t>
            </a:r>
            <a:endParaRPr/>
          </a:p>
          <a:p>
            <a:pPr marL="152392" lvl="0" indent="0" algn="l" rtl="0">
              <a:lnSpc>
                <a:spcPct val="90000"/>
              </a:lnSpc>
              <a:spcBef>
                <a:spcPts val="1000"/>
              </a:spcBef>
              <a:spcAft>
                <a:spcPts val="0"/>
              </a:spcAft>
              <a:buClr>
                <a:srgbClr val="20232E"/>
              </a:buClr>
              <a:buSzPts val="3200"/>
              <a:buNone/>
            </a:pPr>
            <a:r>
              <a:rPr lang="en-US" sz="3200"/>
              <a:t>10:45 – 10:50 	Break</a:t>
            </a:r>
            <a:endParaRPr/>
          </a:p>
          <a:p>
            <a:pPr marL="152392" lvl="0" indent="0" algn="l" rtl="0">
              <a:lnSpc>
                <a:spcPct val="90000"/>
              </a:lnSpc>
              <a:spcBef>
                <a:spcPts val="1000"/>
              </a:spcBef>
              <a:spcAft>
                <a:spcPts val="0"/>
              </a:spcAft>
              <a:buClr>
                <a:srgbClr val="20232E"/>
              </a:buClr>
              <a:buSzPts val="3200"/>
              <a:buNone/>
            </a:pPr>
            <a:r>
              <a:rPr lang="en-US" sz="3200"/>
              <a:t>10:50 – 11:25 	Training</a:t>
            </a:r>
            <a:endParaRPr/>
          </a:p>
          <a:p>
            <a:pPr marL="152392" lvl="0" indent="0" algn="l" rtl="0">
              <a:lnSpc>
                <a:spcPct val="90000"/>
              </a:lnSpc>
              <a:spcBef>
                <a:spcPts val="1000"/>
              </a:spcBef>
              <a:spcAft>
                <a:spcPts val="0"/>
              </a:spcAft>
              <a:buClr>
                <a:srgbClr val="20232E"/>
              </a:buClr>
              <a:buSzPts val="3200"/>
              <a:buNone/>
            </a:pPr>
            <a:r>
              <a:rPr lang="en-US" sz="3200"/>
              <a:t>11:25 – 11:30 	Wrap up</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443"/>
          <p:cNvSpPr/>
          <p:nvPr/>
        </p:nvSpPr>
        <p:spPr>
          <a:xfrm>
            <a:off x="457200" y="274680"/>
            <a:ext cx="8205600" cy="63306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4400" b="0" strike="noStrike">
                <a:solidFill>
                  <a:srgbClr val="000000"/>
                </a:solidFill>
                <a:latin typeface="Arial"/>
                <a:ea typeface="Arial"/>
                <a:cs typeface="Arial"/>
                <a:sym typeface="Arial"/>
              </a:rPr>
              <a:t>The goal is to make doing things </a:t>
            </a:r>
            <a:r>
              <a:rPr lang="en-US" sz="4800" b="1" strike="noStrike">
                <a:solidFill>
                  <a:srgbClr val="000000"/>
                </a:solidFill>
                <a:latin typeface="Arial"/>
                <a:ea typeface="Arial"/>
                <a:cs typeface="Arial"/>
                <a:sym typeface="Arial"/>
              </a:rPr>
              <a:t>the right way </a:t>
            </a:r>
            <a:r>
              <a:rPr lang="en-US" sz="4400" b="0" strike="noStrike">
                <a:solidFill>
                  <a:srgbClr val="000000"/>
                </a:solidFill>
                <a:latin typeface="Arial"/>
                <a:ea typeface="Arial"/>
                <a:cs typeface="Arial"/>
                <a:sym typeface="Arial"/>
              </a:rPr>
              <a:t>become the default in your library</a:t>
            </a:r>
            <a:endParaRPr sz="4400" b="0" strike="noStrike">
              <a:latin typeface="Arial"/>
              <a:ea typeface="Arial"/>
              <a:cs typeface="Arial"/>
              <a:sym typeface="Arial"/>
            </a:endParaRPr>
          </a:p>
        </p:txBody>
      </p:sp>
      <p:sp>
        <p:nvSpPr>
          <p:cNvPr id="3837" name="Google Shape;3837;p443"/>
          <p:cNvSpPr/>
          <p:nvPr/>
        </p:nvSpPr>
        <p:spPr>
          <a:xfrm>
            <a:off x="609480" y="2971800"/>
            <a:ext cx="8205600" cy="328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42"/>
        <p:cNvGrpSpPr/>
        <p:nvPr/>
      </p:nvGrpSpPr>
      <p:grpSpPr>
        <a:xfrm>
          <a:off x="0" y="0"/>
          <a:ext cx="0" cy="0"/>
          <a:chOff x="0" y="0"/>
          <a:chExt cx="0" cy="0"/>
        </a:xfrm>
      </p:grpSpPr>
      <p:pic>
        <p:nvPicPr>
          <p:cNvPr id="3843" name="Google Shape;3843;p444"/>
          <p:cNvPicPr preferRelativeResize="0"/>
          <p:nvPr/>
        </p:nvPicPr>
        <p:blipFill>
          <a:blip r:embed="rId3">
            <a:alphaModFix/>
          </a:blip>
          <a:stretch>
            <a:fillRect/>
          </a:stretch>
        </p:blipFill>
        <p:spPr>
          <a:xfrm>
            <a:off x="1719263" y="2819400"/>
            <a:ext cx="5705475" cy="1219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8"/>
        <p:cNvGrpSpPr/>
        <p:nvPr/>
      </p:nvGrpSpPr>
      <p:grpSpPr>
        <a:xfrm>
          <a:off x="0" y="0"/>
          <a:ext cx="0" cy="0"/>
          <a:chOff x="0" y="0"/>
          <a:chExt cx="0" cy="0"/>
        </a:xfrm>
      </p:grpSpPr>
      <p:sp>
        <p:nvSpPr>
          <p:cNvPr id="3849" name="Google Shape;3849;p445"/>
          <p:cNvSpPr txBox="1"/>
          <p:nvPr/>
        </p:nvSpPr>
        <p:spPr>
          <a:xfrm>
            <a:off x="0" y="0"/>
            <a:ext cx="9144000" cy="6858000"/>
          </a:xfrm>
          <a:prstGeom prst="rect">
            <a:avLst/>
          </a:prstGeom>
          <a:noFill/>
          <a:ln>
            <a:noFill/>
          </a:ln>
        </p:spPr>
        <p:txBody>
          <a:bodyPr spcFirstLastPara="1" wrap="square" lIns="91425" tIns="91425" rIns="91425" bIns="91425" anchor="t" anchorCtr="0">
            <a:noAutofit/>
          </a:bodyPr>
          <a:lstStyle/>
          <a:p>
            <a:pPr marL="0" lvl="0" indent="0" algn="ctr" rtl="0">
              <a:lnSpc>
                <a:spcPct val="160000"/>
              </a:lnSpc>
              <a:spcBef>
                <a:spcPts val="0"/>
              </a:spcBef>
              <a:spcAft>
                <a:spcPts val="0"/>
              </a:spcAft>
              <a:buNone/>
            </a:pPr>
            <a:r>
              <a:rPr lang="en-US" sz="2300">
                <a:solidFill>
                  <a:srgbClr val="404040"/>
                </a:solidFill>
                <a:highlight>
                  <a:srgbClr val="FEFEFE"/>
                </a:highlight>
              </a:rPr>
              <a:t>Well then what?!</a:t>
            </a:r>
            <a:endParaRPr sz="2300">
              <a:solidFill>
                <a:srgbClr val="404040"/>
              </a:solidFill>
              <a:highlight>
                <a:srgbClr val="FEFEFE"/>
              </a:highlight>
            </a:endParaRPr>
          </a:p>
          <a:p>
            <a:pPr marL="0" lvl="0" indent="0" algn="l" rtl="0">
              <a:lnSpc>
                <a:spcPct val="160000"/>
              </a:lnSpc>
              <a:spcBef>
                <a:spcPts val="1200"/>
              </a:spcBef>
              <a:spcAft>
                <a:spcPts val="0"/>
              </a:spcAft>
              <a:buNone/>
            </a:pPr>
            <a:r>
              <a:rPr lang="en-US" sz="1600">
                <a:solidFill>
                  <a:srgbClr val="404040"/>
                </a:solidFill>
                <a:highlight>
                  <a:srgbClr val="FEFEFE"/>
                </a:highlight>
              </a:rPr>
              <a:t>Criteria for good metrics.</a:t>
            </a:r>
            <a:endParaRPr sz="1600">
              <a:solidFill>
                <a:srgbClr val="404040"/>
              </a:solidFill>
              <a:highlight>
                <a:srgbClr val="FEFEFE"/>
              </a:highlight>
            </a:endParaRPr>
          </a:p>
          <a:p>
            <a:pPr marL="457200" lvl="0" indent="-330200" algn="l" rtl="0">
              <a:lnSpc>
                <a:spcPct val="160000"/>
              </a:lnSpc>
              <a:spcBef>
                <a:spcPts val="1200"/>
              </a:spcBef>
              <a:spcAft>
                <a:spcPts val="0"/>
              </a:spcAft>
              <a:buClr>
                <a:srgbClr val="404040"/>
              </a:buClr>
              <a:buSzPts val="1600"/>
              <a:buAutoNum type="arabicPeriod"/>
            </a:pPr>
            <a:r>
              <a:rPr lang="en-US" sz="1600">
                <a:solidFill>
                  <a:srgbClr val="404040"/>
                </a:solidFill>
                <a:highlight>
                  <a:srgbClr val="FEFEFE"/>
                </a:highlight>
              </a:rPr>
              <a:t>Consistently measures (no subjective criteria).</a:t>
            </a:r>
            <a:endParaRPr sz="1600">
              <a:solidFill>
                <a:srgbClr val="404040"/>
              </a:solidFill>
              <a:highlight>
                <a:srgbClr val="FEFEFE"/>
              </a:highlight>
            </a:endParaRPr>
          </a:p>
          <a:p>
            <a:pPr marL="457200" lvl="0" indent="-330200" algn="l" rtl="0">
              <a:lnSpc>
                <a:spcPct val="160000"/>
              </a:lnSpc>
              <a:spcBef>
                <a:spcPts val="0"/>
              </a:spcBef>
              <a:spcAft>
                <a:spcPts val="0"/>
              </a:spcAft>
              <a:buClr>
                <a:srgbClr val="404040"/>
              </a:buClr>
              <a:buSzPts val="1600"/>
              <a:buAutoNum type="arabicPeriod"/>
            </a:pPr>
            <a:r>
              <a:rPr lang="en-US" sz="1600">
                <a:solidFill>
                  <a:srgbClr val="404040"/>
                </a:solidFill>
                <a:highlight>
                  <a:srgbClr val="FEFEFE"/>
                </a:highlight>
              </a:rPr>
              <a:t>Cheap to gather (preferably automated).</a:t>
            </a:r>
            <a:endParaRPr sz="1600">
              <a:solidFill>
                <a:srgbClr val="404040"/>
              </a:solidFill>
              <a:highlight>
                <a:srgbClr val="FEFEFE"/>
              </a:highlight>
            </a:endParaRPr>
          </a:p>
          <a:p>
            <a:pPr marL="457200" lvl="0" indent="-330200" algn="l" rtl="0">
              <a:lnSpc>
                <a:spcPct val="160000"/>
              </a:lnSpc>
              <a:spcBef>
                <a:spcPts val="0"/>
              </a:spcBef>
              <a:spcAft>
                <a:spcPts val="0"/>
              </a:spcAft>
              <a:buClr>
                <a:srgbClr val="404040"/>
              </a:buClr>
              <a:buSzPts val="1600"/>
              <a:buAutoNum type="arabicPeriod"/>
            </a:pPr>
            <a:r>
              <a:rPr lang="en-US" sz="1600">
                <a:solidFill>
                  <a:srgbClr val="404040"/>
                </a:solidFill>
                <a:highlight>
                  <a:srgbClr val="FEFEFE"/>
                </a:highlight>
              </a:rPr>
              <a:t>Expressed as a cardinal number or percentage.</a:t>
            </a:r>
            <a:endParaRPr sz="1600">
              <a:solidFill>
                <a:srgbClr val="404040"/>
              </a:solidFill>
              <a:highlight>
                <a:srgbClr val="FEFEFE"/>
              </a:highlight>
            </a:endParaRPr>
          </a:p>
          <a:p>
            <a:pPr marL="457200" lvl="0" indent="-330200" algn="l" rtl="0">
              <a:lnSpc>
                <a:spcPct val="160000"/>
              </a:lnSpc>
              <a:spcBef>
                <a:spcPts val="0"/>
              </a:spcBef>
              <a:spcAft>
                <a:spcPts val="0"/>
              </a:spcAft>
              <a:buClr>
                <a:srgbClr val="404040"/>
              </a:buClr>
              <a:buSzPts val="1600"/>
              <a:buAutoNum type="arabicPeriod"/>
            </a:pPr>
            <a:r>
              <a:rPr lang="en-US" sz="1600">
                <a:solidFill>
                  <a:srgbClr val="404040"/>
                </a:solidFill>
                <a:highlight>
                  <a:srgbClr val="FEFEFE"/>
                </a:highlight>
              </a:rPr>
              <a:t>Expressed using at least one unit of measure.</a:t>
            </a:r>
            <a:endParaRPr sz="1600">
              <a:solidFill>
                <a:srgbClr val="404040"/>
              </a:solidFill>
              <a:highlight>
                <a:srgbClr val="FEFEFE"/>
              </a:highlight>
            </a:endParaRPr>
          </a:p>
          <a:p>
            <a:pPr marL="457200" lvl="0" indent="-330200" algn="l" rtl="0">
              <a:lnSpc>
                <a:spcPct val="160000"/>
              </a:lnSpc>
              <a:spcBef>
                <a:spcPts val="0"/>
              </a:spcBef>
              <a:spcAft>
                <a:spcPts val="0"/>
              </a:spcAft>
              <a:buClr>
                <a:srgbClr val="404040"/>
              </a:buClr>
              <a:buSzPts val="1600"/>
              <a:buAutoNum type="arabicPeriod"/>
            </a:pPr>
            <a:r>
              <a:rPr lang="en-US" sz="1600">
                <a:solidFill>
                  <a:srgbClr val="404040"/>
                </a:solidFill>
                <a:highlight>
                  <a:srgbClr val="FEFEFE"/>
                </a:highlight>
              </a:rPr>
              <a:t>Contextually specific (i.e. relevant to decision makers so they can take action).</a:t>
            </a:r>
            <a:endParaRPr sz="1600">
              <a:solidFill>
                <a:srgbClr val="404040"/>
              </a:solidFill>
              <a:highlight>
                <a:srgbClr val="FEFEFE"/>
              </a:highlight>
            </a:endParaRPr>
          </a:p>
          <a:p>
            <a:pPr marL="0" lvl="0" indent="0" algn="l" rtl="0">
              <a:lnSpc>
                <a:spcPct val="160000"/>
              </a:lnSpc>
              <a:spcBef>
                <a:spcPts val="3500"/>
              </a:spcBef>
              <a:spcAft>
                <a:spcPts val="0"/>
              </a:spcAft>
              <a:buClr>
                <a:schemeClr val="dk1"/>
              </a:buClr>
              <a:buSzPts val="1100"/>
              <a:buFont typeface="Arial"/>
              <a:buNone/>
            </a:pPr>
            <a:r>
              <a:rPr lang="en-US" sz="1600">
                <a:solidFill>
                  <a:srgbClr val="404040"/>
                </a:solidFill>
                <a:highlight>
                  <a:srgbClr val="FEFEFE"/>
                </a:highlight>
              </a:rPr>
              <a:t>Two general categories for metrics.  Categories that measure </a:t>
            </a:r>
            <a:r>
              <a:rPr lang="en-US" sz="1600" i="1">
                <a:solidFill>
                  <a:srgbClr val="404040"/>
                </a:solidFill>
                <a:highlight>
                  <a:srgbClr val="FEFEFE"/>
                </a:highlight>
              </a:rPr>
              <a:t>who</a:t>
            </a:r>
            <a:r>
              <a:rPr lang="en-US" sz="1600">
                <a:solidFill>
                  <a:srgbClr val="404040"/>
                </a:solidFill>
                <a:highlight>
                  <a:srgbClr val="FEFEFE"/>
                </a:highlight>
              </a:rPr>
              <a:t> took the training and metrics that measure the </a:t>
            </a:r>
            <a:r>
              <a:rPr lang="en-US" sz="1600" i="1">
                <a:solidFill>
                  <a:srgbClr val="404040"/>
                </a:solidFill>
                <a:highlight>
                  <a:srgbClr val="FEFEFE"/>
                </a:highlight>
              </a:rPr>
              <a:t>impact</a:t>
            </a:r>
            <a:r>
              <a:rPr lang="en-US" sz="1600">
                <a:solidFill>
                  <a:srgbClr val="404040"/>
                </a:solidFill>
                <a:highlight>
                  <a:srgbClr val="FEFEFE"/>
                </a:highlight>
              </a:rPr>
              <a:t> of the training.</a:t>
            </a:r>
            <a:endParaRPr sz="1600">
              <a:solidFill>
                <a:srgbClr val="404040"/>
              </a:solidFill>
              <a:highlight>
                <a:srgbClr val="FEFEFE"/>
              </a:highlight>
            </a:endParaRPr>
          </a:p>
          <a:p>
            <a:pPr marL="457200" lvl="0" indent="-330200" algn="l" rtl="0">
              <a:lnSpc>
                <a:spcPct val="160000"/>
              </a:lnSpc>
              <a:spcBef>
                <a:spcPts val="1200"/>
              </a:spcBef>
              <a:spcAft>
                <a:spcPts val="0"/>
              </a:spcAft>
              <a:buClr>
                <a:srgbClr val="404040"/>
              </a:buClr>
              <a:buSzPts val="1600"/>
              <a:buChar char="●"/>
            </a:pPr>
            <a:r>
              <a:rPr lang="en-US" sz="1600" b="1">
                <a:solidFill>
                  <a:srgbClr val="404040"/>
                </a:solidFill>
                <a:highlight>
                  <a:srgbClr val="FEFEFE"/>
                </a:highlight>
              </a:rPr>
              <a:t>WHO</a:t>
            </a:r>
            <a:r>
              <a:rPr lang="en-US" sz="1600">
                <a:solidFill>
                  <a:srgbClr val="404040"/>
                </a:solidFill>
                <a:highlight>
                  <a:srgbClr val="FEFEFE"/>
                </a:highlight>
              </a:rPr>
              <a:t>:  This measures how many people took the awareness training.</a:t>
            </a:r>
            <a:endParaRPr sz="1600">
              <a:solidFill>
                <a:srgbClr val="404040"/>
              </a:solidFill>
              <a:highlight>
                <a:srgbClr val="FEFEFE"/>
              </a:highlight>
            </a:endParaRPr>
          </a:p>
          <a:p>
            <a:pPr marL="457200" lvl="0" indent="-330200" algn="l" rtl="0">
              <a:lnSpc>
                <a:spcPct val="160000"/>
              </a:lnSpc>
              <a:spcBef>
                <a:spcPts val="0"/>
              </a:spcBef>
              <a:spcAft>
                <a:spcPts val="0"/>
              </a:spcAft>
              <a:buClr>
                <a:srgbClr val="404040"/>
              </a:buClr>
              <a:buSzPts val="1600"/>
              <a:buChar char="●"/>
            </a:pPr>
            <a:r>
              <a:rPr lang="en-US" sz="1600" b="1">
                <a:solidFill>
                  <a:srgbClr val="404040"/>
                </a:solidFill>
                <a:highlight>
                  <a:srgbClr val="FEFEFE"/>
                </a:highlight>
              </a:rPr>
              <a:t>IMPACT</a:t>
            </a:r>
            <a:r>
              <a:rPr lang="en-US" sz="1600">
                <a:solidFill>
                  <a:srgbClr val="404040"/>
                </a:solidFill>
                <a:highlight>
                  <a:srgbClr val="FEFEFE"/>
                </a:highlight>
              </a:rPr>
              <a:t>:  This measures how effective the training was, are you getting a return for your investment.</a:t>
            </a:r>
            <a:endParaRPr sz="1600">
              <a:solidFill>
                <a:srgbClr val="404040"/>
              </a:solidFill>
              <a:highlight>
                <a:srgbClr val="FEFEFE"/>
              </a:highlight>
            </a:endParaRPr>
          </a:p>
          <a:p>
            <a:pPr marL="457200" lvl="0" indent="0" algn="ctr" rtl="0">
              <a:lnSpc>
                <a:spcPct val="160000"/>
              </a:lnSpc>
              <a:spcBef>
                <a:spcPts val="1200"/>
              </a:spcBef>
              <a:spcAft>
                <a:spcPts val="3500"/>
              </a:spcAft>
              <a:buNone/>
            </a:pPr>
            <a:r>
              <a:rPr lang="en-US" sz="1200">
                <a:solidFill>
                  <a:srgbClr val="404040"/>
                </a:solidFill>
                <a:highlight>
                  <a:srgbClr val="FEFEFE"/>
                </a:highlight>
              </a:rPr>
              <a:t>Andrew Jaquith's book Security Metrics.</a:t>
            </a:r>
            <a:endParaRPr sz="1200">
              <a:solidFill>
                <a:srgbClr val="404040"/>
              </a:solidFill>
              <a:highlight>
                <a:srgbClr val="FEFEFE"/>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4"/>
        <p:cNvGrpSpPr/>
        <p:nvPr/>
      </p:nvGrpSpPr>
      <p:grpSpPr>
        <a:xfrm>
          <a:off x="0" y="0"/>
          <a:ext cx="0" cy="0"/>
          <a:chOff x="0" y="0"/>
          <a:chExt cx="0" cy="0"/>
        </a:xfrm>
      </p:grpSpPr>
      <p:sp>
        <p:nvSpPr>
          <p:cNvPr id="3855" name="Google Shape;3855;p446"/>
          <p:cNvSpPr/>
          <p:nvPr/>
        </p:nvSpPr>
        <p:spPr>
          <a:xfrm>
            <a:off x="457200" y="274680"/>
            <a:ext cx="8205600" cy="11190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4400" b="0" strike="noStrike">
                <a:solidFill>
                  <a:srgbClr val="000000"/>
                </a:solidFill>
                <a:latin typeface="Arial"/>
                <a:ea typeface="Arial"/>
                <a:cs typeface="Arial"/>
                <a:sym typeface="Arial"/>
              </a:rPr>
              <a:t>Training…. Patrons?</a:t>
            </a:r>
            <a:endParaRPr sz="4400" b="0" strike="noStrike">
              <a:latin typeface="Arial"/>
              <a:ea typeface="Arial"/>
              <a:cs typeface="Arial"/>
              <a:sym typeface="Arial"/>
            </a:endParaRPr>
          </a:p>
        </p:txBody>
      </p:sp>
      <p:sp>
        <p:nvSpPr>
          <p:cNvPr id="3856" name="Google Shape;3856;p446"/>
          <p:cNvSpPr/>
          <p:nvPr/>
        </p:nvSpPr>
        <p:spPr>
          <a:xfrm>
            <a:off x="457200" y="1600200"/>
            <a:ext cx="8205600" cy="4501800"/>
          </a:xfrm>
          <a:prstGeom prst="rect">
            <a:avLst/>
          </a:prstGeom>
          <a:noFill/>
          <a:ln>
            <a:noFill/>
          </a:ln>
        </p:spPr>
        <p:txBody>
          <a:bodyPr spcFirstLastPara="1" wrap="square" lIns="90000" tIns="45000" rIns="90000" bIns="45000" anchor="t" anchorCtr="0">
            <a:noAutofit/>
          </a:bodyPr>
          <a:lstStyle/>
          <a:p>
            <a:pPr marL="216000" marR="0" lvl="0" indent="-203300" algn="l" rtl="0">
              <a:lnSpc>
                <a:spcPct val="100000"/>
              </a:lnSpc>
              <a:spcBef>
                <a:spcPts val="0"/>
              </a:spcBef>
              <a:spcAft>
                <a:spcPts val="0"/>
              </a:spcAft>
              <a:buClr>
                <a:srgbClr val="000000"/>
              </a:buClr>
              <a:buSzPts val="3200"/>
              <a:buFont typeface="Arial"/>
              <a:buChar char="•"/>
            </a:pPr>
            <a:r>
              <a:rPr lang="en-US" sz="3200" b="0" strike="noStrike">
                <a:solidFill>
                  <a:srgbClr val="000000"/>
                </a:solidFill>
                <a:latin typeface="Arial"/>
                <a:ea typeface="Arial"/>
                <a:cs typeface="Arial"/>
                <a:sym typeface="Arial"/>
              </a:rPr>
              <a:t>Your patrons don't care much for security</a:t>
            </a:r>
            <a:endParaRPr sz="3200" b="0" strike="noStrike">
              <a:latin typeface="Arial"/>
              <a:ea typeface="Arial"/>
              <a:cs typeface="Arial"/>
              <a:sym typeface="Arial"/>
            </a:endParaRPr>
          </a:p>
          <a:p>
            <a:pPr marL="216000" marR="0" lvl="0" indent="-203300" algn="l" rtl="0">
              <a:lnSpc>
                <a:spcPct val="100000"/>
              </a:lnSpc>
              <a:spcBef>
                <a:spcPts val="0"/>
              </a:spcBef>
              <a:spcAft>
                <a:spcPts val="0"/>
              </a:spcAft>
              <a:buClr>
                <a:srgbClr val="000000"/>
              </a:buClr>
              <a:buSzPts val="3200"/>
              <a:buFont typeface="Arial"/>
              <a:buChar char="•"/>
            </a:pPr>
            <a:r>
              <a:rPr lang="en-US" sz="3200" b="0" strike="noStrike">
                <a:solidFill>
                  <a:srgbClr val="000000"/>
                </a:solidFill>
                <a:latin typeface="Arial"/>
                <a:ea typeface="Arial"/>
                <a:cs typeface="Arial"/>
                <a:sym typeface="Arial"/>
              </a:rPr>
              <a:t>Their habits are inviting malware</a:t>
            </a:r>
            <a:endParaRPr sz="3200" b="0" strike="noStrike">
              <a:latin typeface="Arial"/>
              <a:ea typeface="Arial"/>
              <a:cs typeface="Arial"/>
              <a:sym typeface="Arial"/>
            </a:endParaRPr>
          </a:p>
          <a:p>
            <a:pPr marL="0" marR="0" lvl="0" indent="0" algn="l" rtl="0">
              <a:lnSpc>
                <a:spcPct val="100000"/>
              </a:lnSpc>
              <a:spcBef>
                <a:spcPts val="0"/>
              </a:spcBef>
              <a:spcAft>
                <a:spcPts val="0"/>
              </a:spcAft>
              <a:buNone/>
            </a:pPr>
            <a:endParaRPr sz="3200" b="0" strike="noStrike">
              <a:latin typeface="Arial"/>
              <a:ea typeface="Arial"/>
              <a:cs typeface="Arial"/>
              <a:sym typeface="Arial"/>
            </a:endParaRPr>
          </a:p>
          <a:p>
            <a:pPr marL="216000" marR="0" lvl="0" indent="-203300" algn="l" rtl="0">
              <a:lnSpc>
                <a:spcPct val="100000"/>
              </a:lnSpc>
              <a:spcBef>
                <a:spcPts val="0"/>
              </a:spcBef>
              <a:spcAft>
                <a:spcPts val="0"/>
              </a:spcAft>
              <a:buClr>
                <a:srgbClr val="000000"/>
              </a:buClr>
              <a:buSzPts val="3200"/>
              <a:buFont typeface="Arial"/>
              <a:buChar char="•"/>
            </a:pPr>
            <a:r>
              <a:rPr lang="en-US" sz="3200" b="0" strike="noStrike">
                <a:solidFill>
                  <a:srgbClr val="000000"/>
                </a:solidFill>
                <a:latin typeface="Arial"/>
                <a:ea typeface="Arial"/>
                <a:cs typeface="Arial"/>
                <a:sym typeface="Arial"/>
              </a:rPr>
              <a:t>Look for ways to make things safer in ways that don't interfere with people's everyday tasks as much as possible.</a:t>
            </a:r>
            <a:endParaRPr sz="3200" b="0" strike="noStrike">
              <a:latin typeface="Arial"/>
              <a:ea typeface="Arial"/>
              <a:cs typeface="Arial"/>
              <a:sym typeface="Arial"/>
            </a:endParaRPr>
          </a:p>
          <a:p>
            <a:pPr marL="0" marR="0" lvl="0" indent="0" algn="l" rtl="0">
              <a:lnSpc>
                <a:spcPct val="100000"/>
              </a:lnSpc>
              <a:spcBef>
                <a:spcPts val="0"/>
              </a:spcBef>
              <a:spcAft>
                <a:spcPts val="0"/>
              </a:spcAft>
              <a:buNone/>
            </a:pPr>
            <a:endParaRPr sz="3200" b="0" strike="noStrike">
              <a:latin typeface="Arial"/>
              <a:ea typeface="Arial"/>
              <a:cs typeface="Arial"/>
              <a:sym typeface="Arial"/>
            </a:endParaRPr>
          </a:p>
          <a:p>
            <a:pPr marL="216000" marR="0" lvl="0" indent="-203300" algn="l" rtl="0">
              <a:lnSpc>
                <a:spcPct val="100000"/>
              </a:lnSpc>
              <a:spcBef>
                <a:spcPts val="0"/>
              </a:spcBef>
              <a:spcAft>
                <a:spcPts val="0"/>
              </a:spcAft>
              <a:buClr>
                <a:srgbClr val="000000"/>
              </a:buClr>
              <a:buSzPts val="3200"/>
              <a:buFont typeface="Arial"/>
              <a:buChar char="•"/>
            </a:pPr>
            <a:r>
              <a:rPr lang="en-US" sz="3200" b="0" strike="noStrike">
                <a:solidFill>
                  <a:srgbClr val="000000"/>
                </a:solidFill>
                <a:latin typeface="Arial"/>
                <a:ea typeface="Arial"/>
                <a:cs typeface="Arial"/>
                <a:sym typeface="Arial"/>
              </a:rPr>
              <a:t>Principle of Least Privilege</a:t>
            </a:r>
            <a:endParaRPr sz="3200" b="0" strike="noStrike">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60"/>
        <p:cNvGrpSpPr/>
        <p:nvPr/>
      </p:nvGrpSpPr>
      <p:grpSpPr>
        <a:xfrm>
          <a:off x="0" y="0"/>
          <a:ext cx="0" cy="0"/>
          <a:chOff x="0" y="0"/>
          <a:chExt cx="0" cy="0"/>
        </a:xfrm>
      </p:grpSpPr>
      <p:pic>
        <p:nvPicPr>
          <p:cNvPr id="3861" name="Google Shape;3861;p447"/>
          <p:cNvPicPr preferRelativeResize="0"/>
          <p:nvPr/>
        </p:nvPicPr>
        <p:blipFill rotWithShape="1">
          <a:blip r:embed="rId3">
            <a:alphaModFix/>
          </a:blip>
          <a:srcRect/>
          <a:stretch/>
        </p:blipFill>
        <p:spPr>
          <a:xfrm>
            <a:off x="156960" y="2360520"/>
            <a:ext cx="9128880" cy="2023481"/>
          </a:xfrm>
          <a:prstGeom prst="rect">
            <a:avLst/>
          </a:prstGeom>
          <a:noFill/>
          <a:ln>
            <a:noFill/>
          </a:ln>
        </p:spPr>
      </p:pic>
      <p:sp>
        <p:nvSpPr>
          <p:cNvPr id="3862" name="Google Shape;3862;p447"/>
          <p:cNvSpPr/>
          <p:nvPr/>
        </p:nvSpPr>
        <p:spPr>
          <a:xfrm>
            <a:off x="696960" y="6492240"/>
            <a:ext cx="7518000" cy="331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300" b="0" strike="noStrike">
                <a:solidFill>
                  <a:srgbClr val="000000"/>
                </a:solidFill>
                <a:latin typeface="Arial"/>
                <a:ea typeface="Arial"/>
                <a:cs typeface="Arial"/>
                <a:sym typeface="Arial"/>
              </a:rPr>
              <a:t>http://www.pewinternet.org/files/2015/09/2015-09-15_libraries_FINAL.pdf</a:t>
            </a:r>
            <a:endParaRPr sz="1300" b="0" strike="noStrike">
              <a:latin typeface="Arial"/>
              <a:ea typeface="Arial"/>
              <a:cs typeface="Arial"/>
              <a:sym typeface="Arial"/>
            </a:endParaRPr>
          </a:p>
        </p:txBody>
      </p:sp>
      <p:sp>
        <p:nvSpPr>
          <p:cNvPr id="3863" name="Google Shape;3863;p447"/>
          <p:cNvSpPr/>
          <p:nvPr/>
        </p:nvSpPr>
        <p:spPr>
          <a:xfrm>
            <a:off x="91440" y="842040"/>
            <a:ext cx="8946300" cy="1612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5300" b="0" strike="noStrike">
                <a:solidFill>
                  <a:srgbClr val="000000"/>
                </a:solidFill>
                <a:latin typeface="Arial"/>
                <a:ea typeface="Arial"/>
                <a:cs typeface="Arial"/>
                <a:sym typeface="Arial"/>
              </a:rPr>
              <a:t>Offer Training At Your Library</a:t>
            </a:r>
            <a:endParaRPr sz="5300" b="0" strike="noStrike">
              <a:latin typeface="Arial"/>
              <a:ea typeface="Arial"/>
              <a:cs typeface="Arial"/>
              <a:sym typeface="Arial"/>
            </a:endParaRPr>
          </a:p>
        </p:txBody>
      </p:sp>
      <p:pic>
        <p:nvPicPr>
          <p:cNvPr id="3864" name="Google Shape;3864;p447"/>
          <p:cNvPicPr preferRelativeResize="0"/>
          <p:nvPr/>
        </p:nvPicPr>
        <p:blipFill rotWithShape="1">
          <a:blip r:embed="rId4">
            <a:alphaModFix/>
          </a:blip>
          <a:srcRect/>
          <a:stretch/>
        </p:blipFill>
        <p:spPr>
          <a:xfrm>
            <a:off x="3418200" y="4480560"/>
            <a:ext cx="1966890" cy="196689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68"/>
        <p:cNvGrpSpPr/>
        <p:nvPr/>
      </p:nvGrpSpPr>
      <p:grpSpPr>
        <a:xfrm>
          <a:off x="0" y="0"/>
          <a:ext cx="0" cy="0"/>
          <a:chOff x="0" y="0"/>
          <a:chExt cx="0" cy="0"/>
        </a:xfrm>
      </p:grpSpPr>
      <p:sp>
        <p:nvSpPr>
          <p:cNvPr id="3869" name="Google Shape;3869;p448"/>
          <p:cNvSpPr/>
          <p:nvPr/>
        </p:nvSpPr>
        <p:spPr>
          <a:xfrm>
            <a:off x="457200" y="273600"/>
            <a:ext cx="8206800" cy="1122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4400" b="0" strike="noStrike">
                <a:solidFill>
                  <a:srgbClr val="000000"/>
                </a:solidFill>
                <a:latin typeface="Arial"/>
                <a:ea typeface="Arial"/>
                <a:cs typeface="Arial"/>
                <a:sym typeface="Arial"/>
              </a:rPr>
              <a:t>What about training UP?</a:t>
            </a:r>
            <a:endParaRPr sz="4400" b="0" strike="noStrike">
              <a:latin typeface="Arial"/>
              <a:ea typeface="Arial"/>
              <a:cs typeface="Arial"/>
              <a:sym typeface="Arial"/>
            </a:endParaRPr>
          </a:p>
        </p:txBody>
      </p:sp>
      <p:sp>
        <p:nvSpPr>
          <p:cNvPr id="3870" name="Google Shape;3870;p448"/>
          <p:cNvSpPr/>
          <p:nvPr/>
        </p:nvSpPr>
        <p:spPr>
          <a:xfrm>
            <a:off x="457200" y="1416252"/>
            <a:ext cx="8206800" cy="5218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800" b="1" strike="noStrike">
                <a:solidFill>
                  <a:srgbClr val="000000"/>
                </a:solidFill>
                <a:latin typeface="Arial"/>
                <a:ea typeface="Arial"/>
                <a:cs typeface="Arial"/>
                <a:sym typeface="Arial"/>
              </a:rPr>
              <a:t>How do we communicate up?</a:t>
            </a:r>
            <a:endParaRPr sz="1800" b="0" strike="noStrike">
              <a:latin typeface="Arial"/>
              <a:ea typeface="Arial"/>
              <a:cs typeface="Arial"/>
              <a:sym typeface="Arial"/>
            </a:endParaRPr>
          </a:p>
          <a:p>
            <a:pPr marL="0" marR="0" lvl="0" indent="0" algn="ctr" rtl="0">
              <a:lnSpc>
                <a:spcPct val="100000"/>
              </a:lnSpc>
              <a:spcBef>
                <a:spcPts val="0"/>
              </a:spcBef>
              <a:spcAft>
                <a:spcPts val="0"/>
              </a:spcAft>
              <a:buNone/>
            </a:pPr>
            <a:endParaRPr sz="1800" b="1"/>
          </a:p>
          <a:p>
            <a:pPr marL="0" marR="0" lvl="0" indent="0" algn="ctr" rtl="0">
              <a:lnSpc>
                <a:spcPct val="100000"/>
              </a:lnSpc>
              <a:spcBef>
                <a:spcPts val="0"/>
              </a:spcBef>
              <a:spcAft>
                <a:spcPts val="0"/>
              </a:spcAft>
              <a:buNone/>
            </a:pPr>
            <a:r>
              <a:rPr lang="en-US" sz="1800" b="1" strike="noStrike">
                <a:solidFill>
                  <a:srgbClr val="000000"/>
                </a:solidFill>
                <a:latin typeface="Arial"/>
                <a:ea typeface="Arial"/>
                <a:cs typeface="Arial"/>
                <a:sym typeface="Arial"/>
              </a:rPr>
              <a:t>Is your boss/director/board/dean/whatever aware of IT Security? If they were, would that help make the library more secure? </a:t>
            </a:r>
            <a:endParaRPr sz="1800" b="1" strike="noStrik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800" b="1"/>
          </a:p>
          <a:p>
            <a:pPr marL="0" marR="0" lvl="0" indent="0" algn="ctr" rtl="0">
              <a:lnSpc>
                <a:spcPct val="100000"/>
              </a:lnSpc>
              <a:spcBef>
                <a:spcPts val="0"/>
              </a:spcBef>
              <a:spcAft>
                <a:spcPts val="0"/>
              </a:spcAft>
              <a:buNone/>
            </a:pPr>
            <a:r>
              <a:rPr lang="en-US" sz="1800" b="1" strike="noStrike">
                <a:solidFill>
                  <a:srgbClr val="000000"/>
                </a:solidFill>
                <a:latin typeface="Arial"/>
                <a:ea typeface="Arial"/>
                <a:cs typeface="Arial"/>
                <a:sym typeface="Arial"/>
              </a:rPr>
              <a:t>It may be up to you to help everyone at your library become Security Literate. </a:t>
            </a:r>
            <a:endParaRPr sz="1800" b="1" strike="noStrik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800" b="1"/>
          </a:p>
          <a:p>
            <a:pPr marL="0" marR="0" lvl="0" indent="0" algn="ctr" rtl="0">
              <a:lnSpc>
                <a:spcPct val="100000"/>
              </a:lnSpc>
              <a:spcBef>
                <a:spcPts val="0"/>
              </a:spcBef>
              <a:spcAft>
                <a:spcPts val="0"/>
              </a:spcAft>
              <a:buNone/>
            </a:pPr>
            <a:r>
              <a:rPr lang="en-US" sz="1800" b="1" strike="noStrike">
                <a:solidFill>
                  <a:srgbClr val="000000"/>
                </a:solidFill>
                <a:latin typeface="Arial"/>
                <a:ea typeface="Arial"/>
                <a:cs typeface="Arial"/>
                <a:sym typeface="Arial"/>
              </a:rPr>
              <a:t>So how do you do it?</a:t>
            </a:r>
            <a:endParaRPr sz="1800" b="0" strike="noStrike">
              <a:latin typeface="Arial"/>
              <a:ea typeface="Arial"/>
              <a:cs typeface="Arial"/>
              <a:sym typeface="Arial"/>
            </a:endParaRPr>
          </a:p>
          <a:p>
            <a:pPr marL="0" marR="0" lvl="0" indent="0" algn="ctr" rtl="0">
              <a:lnSpc>
                <a:spcPct val="100000"/>
              </a:lnSpc>
              <a:spcBef>
                <a:spcPts val="0"/>
              </a:spcBef>
              <a:spcAft>
                <a:spcPts val="0"/>
              </a:spcAft>
              <a:buNone/>
            </a:pPr>
            <a:endParaRPr sz="1800" b="0" strike="noStrike">
              <a:latin typeface="Arial"/>
              <a:ea typeface="Arial"/>
              <a:cs typeface="Arial"/>
              <a:sym typeface="Arial"/>
            </a:endParaRPr>
          </a:p>
          <a:p>
            <a:pPr marL="0" marR="0" lvl="0" indent="0" algn="ctr" rtl="0">
              <a:lnSpc>
                <a:spcPct val="100000"/>
              </a:lnSpc>
              <a:spcBef>
                <a:spcPts val="0"/>
              </a:spcBef>
              <a:spcAft>
                <a:spcPts val="0"/>
              </a:spcAft>
              <a:buNone/>
            </a:pPr>
            <a:r>
              <a:rPr lang="en-US" sz="1800" b="1" strike="noStrike">
                <a:solidFill>
                  <a:srgbClr val="000000"/>
                </a:solidFill>
                <a:latin typeface="Arial"/>
                <a:ea typeface="Arial"/>
                <a:cs typeface="Arial"/>
                <a:sym typeface="Arial"/>
              </a:rPr>
              <a:t>Start talking &amp; training.</a:t>
            </a:r>
            <a:endParaRPr sz="1800" b="0" strike="noStrike">
              <a:latin typeface="Arial"/>
              <a:ea typeface="Arial"/>
              <a:cs typeface="Arial"/>
              <a:sym typeface="Arial"/>
            </a:endParaRPr>
          </a:p>
          <a:p>
            <a:pPr marL="0" marR="0" lvl="0" indent="0" algn="ctr" rtl="0">
              <a:lnSpc>
                <a:spcPct val="100000"/>
              </a:lnSpc>
              <a:spcBef>
                <a:spcPts val="0"/>
              </a:spcBef>
              <a:spcAft>
                <a:spcPts val="0"/>
              </a:spcAft>
              <a:buNone/>
            </a:pPr>
            <a:endParaRPr sz="1800" b="0" strike="noStrike">
              <a:latin typeface="Arial"/>
              <a:ea typeface="Arial"/>
              <a:cs typeface="Arial"/>
              <a:sym typeface="Arial"/>
            </a:endParaRPr>
          </a:p>
          <a:p>
            <a:pPr marL="0" marR="0" lvl="0" indent="0" algn="ctr" rtl="0">
              <a:lnSpc>
                <a:spcPct val="100000"/>
              </a:lnSpc>
              <a:spcBef>
                <a:spcPts val="0"/>
              </a:spcBef>
              <a:spcAft>
                <a:spcPts val="0"/>
              </a:spcAft>
              <a:buNone/>
            </a:pPr>
            <a:r>
              <a:rPr lang="en-US" sz="1800" b="1" strike="noStrike">
                <a:solidFill>
                  <a:srgbClr val="000000"/>
                </a:solidFill>
                <a:latin typeface="Arial"/>
                <a:ea typeface="Arial"/>
                <a:cs typeface="Arial"/>
                <a:sym typeface="Arial"/>
              </a:rPr>
              <a:t>Make sure everyone understands that we are all targets.</a:t>
            </a:r>
            <a:endParaRPr sz="1800" b="0" strike="noStrike">
              <a:latin typeface="Arial"/>
              <a:ea typeface="Arial"/>
              <a:cs typeface="Arial"/>
              <a:sym typeface="Arial"/>
            </a:endParaRPr>
          </a:p>
          <a:p>
            <a:pPr marL="0" marR="0" lvl="0" indent="0" algn="ctr" rtl="0">
              <a:lnSpc>
                <a:spcPct val="100000"/>
              </a:lnSpc>
              <a:spcBef>
                <a:spcPts val="0"/>
              </a:spcBef>
              <a:spcAft>
                <a:spcPts val="0"/>
              </a:spcAft>
              <a:buNone/>
            </a:pPr>
            <a:endParaRPr sz="1800" b="0" strike="noStrike">
              <a:latin typeface="Arial"/>
              <a:ea typeface="Arial"/>
              <a:cs typeface="Arial"/>
              <a:sym typeface="Arial"/>
            </a:endParaRPr>
          </a:p>
          <a:p>
            <a:pPr marL="0" marR="0" lvl="0" indent="0" algn="ctr" rtl="0">
              <a:lnSpc>
                <a:spcPct val="100000"/>
              </a:lnSpc>
              <a:spcBef>
                <a:spcPts val="0"/>
              </a:spcBef>
              <a:spcAft>
                <a:spcPts val="0"/>
              </a:spcAft>
              <a:buNone/>
            </a:pPr>
            <a:r>
              <a:rPr lang="en-US" sz="1800" b="1" strike="noStrike">
                <a:solidFill>
                  <a:srgbClr val="000000"/>
                </a:solidFill>
                <a:latin typeface="Arial"/>
                <a:ea typeface="Arial"/>
                <a:cs typeface="Arial"/>
                <a:sym typeface="Arial"/>
              </a:rPr>
              <a:t>If they ask “How secure are we? What</a:t>
            </a:r>
            <a:r>
              <a:rPr lang="en-US" sz="1800" b="1"/>
              <a:t>’s this going to cost?</a:t>
            </a:r>
            <a:r>
              <a:rPr lang="en-US" sz="1800" b="1" strike="noStrike">
                <a:solidFill>
                  <a:srgbClr val="000000"/>
                </a:solidFill>
                <a:latin typeface="Arial"/>
                <a:ea typeface="Arial"/>
                <a:cs typeface="Arial"/>
                <a:sym typeface="Arial"/>
              </a:rPr>
              <a:t>”…</a:t>
            </a:r>
            <a:endParaRPr sz="1800" b="0" strike="noStrike">
              <a:latin typeface="Arial"/>
              <a:ea typeface="Arial"/>
              <a:cs typeface="Arial"/>
              <a:sym typeface="Arial"/>
            </a:endParaRPr>
          </a:p>
          <a:p>
            <a:pPr marL="0" marR="0" lvl="0" indent="0" algn="ctr" rtl="0">
              <a:lnSpc>
                <a:spcPct val="100000"/>
              </a:lnSpc>
              <a:spcBef>
                <a:spcPts val="0"/>
              </a:spcBef>
              <a:spcAft>
                <a:spcPts val="0"/>
              </a:spcAft>
              <a:buNone/>
            </a:pPr>
            <a:r>
              <a:rPr lang="en-US" sz="1800" b="1" strike="noStrike">
                <a:solidFill>
                  <a:srgbClr val="000000"/>
                </a:solidFill>
                <a:latin typeface="Arial"/>
                <a:ea typeface="Arial"/>
                <a:cs typeface="Arial"/>
                <a:sym typeface="Arial"/>
              </a:rPr>
              <a:t> the answer will most likely scare them. </a:t>
            </a:r>
            <a:endParaRPr sz="1800" b="0" strike="noStrike">
              <a:latin typeface="Arial"/>
              <a:ea typeface="Arial"/>
              <a:cs typeface="Arial"/>
              <a:sym typeface="Arial"/>
            </a:endParaRPr>
          </a:p>
          <a:p>
            <a:pPr marL="0" marR="0" lvl="0" indent="0" algn="ctr" rtl="0">
              <a:lnSpc>
                <a:spcPct val="100000"/>
              </a:lnSpc>
              <a:spcBef>
                <a:spcPts val="0"/>
              </a:spcBef>
              <a:spcAft>
                <a:spcPts val="0"/>
              </a:spcAft>
              <a:buNone/>
            </a:pPr>
            <a:endParaRPr sz="1800" b="0" strike="noStrike">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75"/>
        <p:cNvGrpSpPr/>
        <p:nvPr/>
      </p:nvGrpSpPr>
      <p:grpSpPr>
        <a:xfrm>
          <a:off x="0" y="0"/>
          <a:ext cx="0" cy="0"/>
          <a:chOff x="0" y="0"/>
          <a:chExt cx="0" cy="0"/>
        </a:xfrm>
      </p:grpSpPr>
      <p:sp>
        <p:nvSpPr>
          <p:cNvPr id="3876" name="Google Shape;3876;p449"/>
          <p:cNvSpPr txBox="1"/>
          <p:nvPr/>
        </p:nvSpPr>
        <p:spPr>
          <a:xfrm>
            <a:off x="201275" y="231075"/>
            <a:ext cx="86919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t>They (board/boss/whatever) need to know there’s other costs attached to new technology.</a:t>
            </a:r>
            <a:endParaRPr sz="3000"/>
          </a:p>
          <a:p>
            <a:pPr marL="0" lvl="0" indent="0" algn="l" rtl="0">
              <a:spcBef>
                <a:spcPts val="0"/>
              </a:spcBef>
              <a:spcAft>
                <a:spcPts val="0"/>
              </a:spcAft>
              <a:buNone/>
            </a:pPr>
            <a:endParaRPr sz="3000"/>
          </a:p>
          <a:p>
            <a:pPr marL="457200" lvl="0" indent="-419100" algn="l" rtl="0">
              <a:spcBef>
                <a:spcPts val="0"/>
              </a:spcBef>
              <a:spcAft>
                <a:spcPts val="0"/>
              </a:spcAft>
              <a:buSzPts val="3000"/>
              <a:buChar char="●"/>
            </a:pPr>
            <a:r>
              <a:rPr lang="en-US" sz="3000"/>
              <a:t>The technology costs $X</a:t>
            </a:r>
            <a:endParaRPr sz="3000"/>
          </a:p>
          <a:p>
            <a:pPr marL="457200" lvl="0" indent="-419100" algn="l" rtl="0">
              <a:spcBef>
                <a:spcPts val="0"/>
              </a:spcBef>
              <a:spcAft>
                <a:spcPts val="0"/>
              </a:spcAft>
              <a:buSzPts val="3000"/>
              <a:buChar char="●"/>
            </a:pPr>
            <a:r>
              <a:rPr lang="en-US" sz="3000"/>
              <a:t>Securing that also costs $X</a:t>
            </a:r>
            <a:endParaRPr sz="3000"/>
          </a:p>
          <a:p>
            <a:pPr marL="0" lvl="0" indent="0" algn="l" rtl="0">
              <a:spcBef>
                <a:spcPts val="0"/>
              </a:spcBef>
              <a:spcAft>
                <a:spcPts val="0"/>
              </a:spcAft>
              <a:buNone/>
            </a:pPr>
            <a:r>
              <a:rPr lang="en-US" sz="3000"/>
              <a:t> </a:t>
            </a:r>
            <a:endParaRPr sz="3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1"/>
        <p:cNvGrpSpPr/>
        <p:nvPr/>
      </p:nvGrpSpPr>
      <p:grpSpPr>
        <a:xfrm>
          <a:off x="0" y="0"/>
          <a:ext cx="0" cy="0"/>
          <a:chOff x="0" y="0"/>
          <a:chExt cx="0" cy="0"/>
        </a:xfrm>
      </p:grpSpPr>
      <p:sp>
        <p:nvSpPr>
          <p:cNvPr id="3882" name="Google Shape;3882;p450"/>
          <p:cNvSpPr txBox="1"/>
          <p:nvPr/>
        </p:nvSpPr>
        <p:spPr>
          <a:xfrm>
            <a:off x="0" y="0"/>
            <a:ext cx="9144000" cy="4688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400" b="1">
                <a:solidFill>
                  <a:srgbClr val="333333"/>
                </a:solidFill>
                <a:highlight>
                  <a:srgbClr val="FFFFFF"/>
                </a:highlight>
                <a:latin typeface="Roboto"/>
                <a:ea typeface="Roboto"/>
                <a:cs typeface="Roboto"/>
                <a:sym typeface="Roboto"/>
              </a:rPr>
              <a:t>Boards should discuss cybersecurity regularly. </a:t>
            </a:r>
            <a:endParaRPr sz="2400" b="1">
              <a:solidFill>
                <a:srgbClr val="333333"/>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None/>
            </a:pPr>
            <a:endParaRPr sz="1800">
              <a:solidFill>
                <a:srgbClr val="333333"/>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None/>
            </a:pPr>
            <a:r>
              <a:rPr lang="en-US" sz="1800">
                <a:solidFill>
                  <a:srgbClr val="333333"/>
                </a:solidFill>
                <a:highlight>
                  <a:srgbClr val="FFFFFF"/>
                </a:highlight>
                <a:latin typeface="Roboto"/>
                <a:ea typeface="Roboto"/>
                <a:cs typeface="Roboto"/>
                <a:sym typeface="Roboto"/>
              </a:rPr>
              <a:t>A recent McKinsey survey of financial services companies suggests best practices. </a:t>
            </a:r>
            <a:endParaRPr sz="1800">
              <a:solidFill>
                <a:srgbClr val="333333"/>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None/>
            </a:pPr>
            <a:endParaRPr sz="1800">
              <a:solidFill>
                <a:srgbClr val="333333"/>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None/>
            </a:pPr>
            <a:r>
              <a:rPr lang="en-US" sz="1800">
                <a:solidFill>
                  <a:srgbClr val="333333"/>
                </a:solidFill>
                <a:highlight>
                  <a:srgbClr val="FFFFFF"/>
                </a:highlight>
                <a:latin typeface="Roboto"/>
                <a:ea typeface="Roboto"/>
                <a:cs typeface="Roboto"/>
                <a:sym typeface="Roboto"/>
              </a:rPr>
              <a:t>Nearly 95% of the firms reported that one of their board committees discussed cybersecurity and technology risks four times or more per year. Almost half the companies involved the board in cybersecurity exercises, and nine in 10 provided regular updates on cybersecurity to the full board.</a:t>
            </a:r>
            <a:endParaRPr sz="1800">
              <a:solidFill>
                <a:srgbClr val="333333"/>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None/>
            </a:pPr>
            <a:endParaRPr sz="1800">
              <a:solidFill>
                <a:srgbClr val="333333"/>
              </a:solidFill>
              <a:highlight>
                <a:srgbClr val="FFFFFF"/>
              </a:highlight>
              <a:latin typeface="Roboto"/>
              <a:ea typeface="Roboto"/>
              <a:cs typeface="Roboto"/>
              <a:sym typeface="Roboto"/>
            </a:endParaRPr>
          </a:p>
          <a:p>
            <a:pPr marL="0" lvl="0" indent="0" algn="l" rtl="0">
              <a:lnSpc>
                <a:spcPct val="115000"/>
              </a:lnSpc>
              <a:spcBef>
                <a:spcPts val="800"/>
              </a:spcBef>
              <a:spcAft>
                <a:spcPts val="800"/>
              </a:spcAft>
              <a:buNone/>
            </a:pPr>
            <a:r>
              <a:rPr lang="en-US" sz="1800">
                <a:solidFill>
                  <a:srgbClr val="333333"/>
                </a:solidFill>
                <a:highlight>
                  <a:srgbClr val="FFFFFF"/>
                </a:highlight>
                <a:latin typeface="Roboto"/>
                <a:ea typeface="Roboto"/>
                <a:cs typeface="Roboto"/>
                <a:sym typeface="Roboto"/>
              </a:rPr>
              <a:t>Financial services firms furnish a good model because they have long been targets of attacks and have advanced cybersecurity programs. Their approach hints at what shareholders, regulators and others are likely to demand from boards in other industries.</a:t>
            </a:r>
            <a:endParaRPr sz="1800">
              <a:solidFill>
                <a:srgbClr val="333333"/>
              </a:solidFill>
              <a:highlight>
                <a:srgbClr val="FFFFFF"/>
              </a:highlight>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7"/>
        <p:cNvGrpSpPr/>
        <p:nvPr/>
      </p:nvGrpSpPr>
      <p:grpSpPr>
        <a:xfrm>
          <a:off x="0" y="0"/>
          <a:ext cx="0" cy="0"/>
          <a:chOff x="0" y="0"/>
          <a:chExt cx="0" cy="0"/>
        </a:xfrm>
      </p:grpSpPr>
      <p:pic>
        <p:nvPicPr>
          <p:cNvPr id="3888" name="Google Shape;3888;p451"/>
          <p:cNvPicPr preferRelativeResize="0"/>
          <p:nvPr/>
        </p:nvPicPr>
        <p:blipFill>
          <a:blip r:embed="rId3">
            <a:alphaModFix/>
          </a:blip>
          <a:stretch>
            <a:fillRect/>
          </a:stretch>
        </p:blipFill>
        <p:spPr>
          <a:xfrm>
            <a:off x="217850" y="1971600"/>
            <a:ext cx="8839204" cy="3401022"/>
          </a:xfrm>
          <a:prstGeom prst="rect">
            <a:avLst/>
          </a:prstGeom>
          <a:noFill/>
          <a:ln>
            <a:noFill/>
          </a:ln>
        </p:spPr>
      </p:pic>
      <p:sp>
        <p:nvSpPr>
          <p:cNvPr id="3889" name="Google Shape;3889;p451"/>
          <p:cNvSpPr txBox="1"/>
          <p:nvPr/>
        </p:nvSpPr>
        <p:spPr>
          <a:xfrm>
            <a:off x="902250" y="379550"/>
            <a:ext cx="7339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t>Don’t Be Afraid To Brag</a:t>
            </a:r>
            <a:endParaRPr sz="3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94"/>
        <p:cNvGrpSpPr/>
        <p:nvPr/>
      </p:nvGrpSpPr>
      <p:grpSpPr>
        <a:xfrm>
          <a:off x="0" y="0"/>
          <a:ext cx="0" cy="0"/>
          <a:chOff x="0" y="0"/>
          <a:chExt cx="0" cy="0"/>
        </a:xfrm>
      </p:grpSpPr>
      <p:sp>
        <p:nvSpPr>
          <p:cNvPr id="3895" name="Google Shape;3895;p452"/>
          <p:cNvSpPr txBox="1"/>
          <p:nvPr/>
        </p:nvSpPr>
        <p:spPr>
          <a:xfrm>
            <a:off x="0" y="0"/>
            <a:ext cx="9144000" cy="72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700" b="1"/>
              <a:t>Security Exercises</a:t>
            </a:r>
            <a:endParaRPr sz="3700" b="1"/>
          </a:p>
        </p:txBody>
      </p:sp>
      <p:sp>
        <p:nvSpPr>
          <p:cNvPr id="3896" name="Google Shape;3896;p452"/>
          <p:cNvSpPr txBox="1"/>
          <p:nvPr/>
        </p:nvSpPr>
        <p:spPr>
          <a:xfrm>
            <a:off x="152400" y="1084675"/>
            <a:ext cx="8991600" cy="5676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900" b="1"/>
              <a:t> It’s Gone</a:t>
            </a:r>
            <a:endParaRPr sz="1900" b="1"/>
          </a:p>
          <a:p>
            <a:pPr marL="457200" lvl="0" indent="0" algn="l" rtl="0">
              <a:lnSpc>
                <a:spcPct val="150000"/>
              </a:lnSpc>
              <a:spcBef>
                <a:spcPts val="0"/>
              </a:spcBef>
              <a:spcAft>
                <a:spcPts val="0"/>
              </a:spcAft>
              <a:buNone/>
            </a:pPr>
            <a:r>
              <a:rPr lang="en-US"/>
              <a:t>Pick a system, any system. Think of a reason why it’s completely hosed–failure of the entire RAID array, fire in the datacenter, evil script kiddies, sysadmin mistake–and see how your team copes.</a:t>
            </a:r>
            <a:endParaRPr/>
          </a:p>
          <a:p>
            <a:pPr marL="0" lvl="0" indent="0" algn="l" rtl="0">
              <a:lnSpc>
                <a:spcPct val="150000"/>
              </a:lnSpc>
              <a:spcBef>
                <a:spcPts val="0"/>
              </a:spcBef>
              <a:spcAft>
                <a:spcPts val="0"/>
              </a:spcAft>
              <a:buNone/>
            </a:pPr>
            <a:r>
              <a:rPr lang="en-US" sz="1800" b="1"/>
              <a:t> Stowaway </a:t>
            </a:r>
            <a:endParaRPr sz="1800" b="1"/>
          </a:p>
          <a:p>
            <a:pPr marL="457200" lvl="0" indent="0" algn="l" rtl="0">
              <a:lnSpc>
                <a:spcPct val="150000"/>
              </a:lnSpc>
              <a:spcBef>
                <a:spcPts val="0"/>
              </a:spcBef>
              <a:spcAft>
                <a:spcPts val="0"/>
              </a:spcAft>
              <a:buNone/>
            </a:pPr>
            <a:r>
              <a:rPr lang="en-US"/>
              <a:t>Connect an unauthorized network device into your network and let it talk to something. See how your team tracks it down and removes it.</a:t>
            </a:r>
            <a:endParaRPr/>
          </a:p>
          <a:p>
            <a:pPr marL="0" lvl="0" indent="0" algn="l" rtl="0">
              <a:lnSpc>
                <a:spcPct val="150000"/>
              </a:lnSpc>
              <a:spcBef>
                <a:spcPts val="0"/>
              </a:spcBef>
              <a:spcAft>
                <a:spcPts val="0"/>
              </a:spcAft>
              <a:buNone/>
            </a:pPr>
            <a:r>
              <a:rPr lang="en-US" sz="1800" b="1"/>
              <a:t>Blame the Mailman</a:t>
            </a:r>
            <a:endParaRPr sz="1800" b="1"/>
          </a:p>
          <a:p>
            <a:pPr marL="457200" lvl="0" indent="0" algn="l" rtl="0">
              <a:lnSpc>
                <a:spcPct val="150000"/>
              </a:lnSpc>
              <a:spcBef>
                <a:spcPts val="0"/>
              </a:spcBef>
              <a:spcAft>
                <a:spcPts val="0"/>
              </a:spcAft>
              <a:buNone/>
            </a:pPr>
            <a:r>
              <a:rPr lang="en-US"/>
              <a:t>A system that should never send mail starts sending</a:t>
            </a:r>
            <a:endParaRPr/>
          </a:p>
          <a:p>
            <a:pPr marL="0" lvl="0" indent="0" algn="l" rtl="0">
              <a:lnSpc>
                <a:spcPct val="150000"/>
              </a:lnSpc>
              <a:spcBef>
                <a:spcPts val="0"/>
              </a:spcBef>
              <a:spcAft>
                <a:spcPts val="0"/>
              </a:spcAft>
              <a:buNone/>
            </a:pPr>
            <a:r>
              <a:rPr lang="en-US" sz="1800" b="1"/>
              <a:t>Naughty Ned </a:t>
            </a:r>
            <a:endParaRPr sz="1800" b="1"/>
          </a:p>
          <a:p>
            <a:pPr marL="457200" lvl="0" indent="0" algn="l" rtl="0">
              <a:lnSpc>
                <a:spcPct val="150000"/>
              </a:lnSpc>
              <a:spcBef>
                <a:spcPts val="0"/>
              </a:spcBef>
              <a:spcAft>
                <a:spcPts val="0"/>
              </a:spcAft>
              <a:buNone/>
            </a:pPr>
            <a:r>
              <a:rPr lang="en-US"/>
              <a:t>Choose a team member with elevated privileges (any member of your security or systems administration / ops team is usually a good choice, so might be a leadership team member or a developer). Pretend he or she has been fired, and revoke all of his or her privileges.</a:t>
            </a:r>
            <a:endParaRPr/>
          </a:p>
          <a:p>
            <a:pPr marL="0" lvl="0" indent="0" algn="l" rtl="0">
              <a:lnSpc>
                <a:spcPct val="150000"/>
              </a:lnSpc>
              <a:spcBef>
                <a:spcPts val="0"/>
              </a:spcBef>
              <a:spcAft>
                <a:spcPts val="0"/>
              </a:spcAft>
              <a:buNone/>
            </a:pPr>
            <a:r>
              <a:rPr lang="en-US" sz="1800" b="1"/>
              <a:t>Evil Patron</a:t>
            </a:r>
            <a:endParaRPr sz="1800" b="1"/>
          </a:p>
          <a:p>
            <a:pPr marL="457200" lvl="0" indent="0" algn="l" rtl="0">
              <a:lnSpc>
                <a:spcPct val="150000"/>
              </a:lnSpc>
              <a:spcBef>
                <a:spcPts val="0"/>
              </a:spcBef>
              <a:spcAft>
                <a:spcPts val="0"/>
              </a:spcAft>
              <a:buNone/>
            </a:pPr>
            <a:r>
              <a:rPr lang="en-US"/>
              <a:t>You walk into  your library as a patron with a Kali Linux laptop. Start exploring...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57"/>
        <p:cNvGrpSpPr/>
        <p:nvPr/>
      </p:nvGrpSpPr>
      <p:grpSpPr>
        <a:xfrm>
          <a:off x="0" y="0"/>
          <a:ext cx="0" cy="0"/>
          <a:chOff x="0" y="0"/>
          <a:chExt cx="0" cy="0"/>
        </a:xfrm>
      </p:grpSpPr>
      <p:sp>
        <p:nvSpPr>
          <p:cNvPr id="3658" name="Google Shape;3658;p417"/>
          <p:cNvSpPr txBox="1">
            <a:spLocks noGrp="1"/>
          </p:cNvSpPr>
          <p:nvPr>
            <p:ph type="title"/>
          </p:nvPr>
        </p:nvSpPr>
        <p:spPr>
          <a:xfrm>
            <a:off x="279525" y="94892"/>
            <a:ext cx="8520600" cy="763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20232E"/>
              </a:buClr>
              <a:buSzPts val="2800"/>
              <a:buFont typeface="Open Sans"/>
              <a:buNone/>
            </a:pPr>
            <a:r>
              <a:rPr lang="en-US"/>
              <a:t>Outline</a:t>
            </a:r>
            <a:endParaRPr/>
          </a:p>
        </p:txBody>
      </p:sp>
      <p:sp>
        <p:nvSpPr>
          <p:cNvPr id="3659" name="Google Shape;3659;p417"/>
          <p:cNvSpPr txBox="1">
            <a:spLocks noGrp="1"/>
          </p:cNvSpPr>
          <p:nvPr>
            <p:ph type="body" idx="1"/>
          </p:nvPr>
        </p:nvSpPr>
        <p:spPr>
          <a:xfrm>
            <a:off x="279525" y="1088099"/>
            <a:ext cx="4111500" cy="5292600"/>
          </a:xfrm>
          <a:prstGeom prst="rect">
            <a:avLst/>
          </a:prstGeom>
          <a:noFill/>
          <a:ln>
            <a:noFill/>
          </a:ln>
        </p:spPr>
        <p:txBody>
          <a:bodyPr spcFirstLastPara="1" wrap="square" lIns="91425" tIns="91425" rIns="91425" bIns="91425" anchor="t" anchorCtr="0">
            <a:noAutofit/>
          </a:bodyPr>
          <a:lstStyle/>
          <a:p>
            <a:pPr marL="228600" lvl="0" indent="-177800" algn="l" rtl="0">
              <a:lnSpc>
                <a:spcPct val="100000"/>
              </a:lnSpc>
              <a:spcBef>
                <a:spcPts val="0"/>
              </a:spcBef>
              <a:spcAft>
                <a:spcPts val="0"/>
              </a:spcAft>
              <a:buSzPts val="1200"/>
              <a:buChar char="•"/>
            </a:pPr>
            <a:r>
              <a:rPr lang="en-US" sz="1200" b="1">
                <a:solidFill>
                  <a:srgbClr val="201F1E"/>
                </a:solidFill>
                <a:latin typeface="Nunito"/>
                <a:ea typeface="Nunito"/>
                <a:cs typeface="Nunito"/>
                <a:sym typeface="Nunito"/>
              </a:rPr>
              <a:t>Week One – Welcome – Explanations of why and what’s wrong</a:t>
            </a:r>
            <a:endParaRPr sz="1200" b="1">
              <a:solidFill>
                <a:srgbClr val="201F1E"/>
              </a:solidFill>
              <a:latin typeface="Nunito"/>
              <a:ea typeface="Nunito"/>
              <a:cs typeface="Nunito"/>
              <a:sym typeface="Nunito"/>
            </a:endParaRPr>
          </a:p>
          <a:p>
            <a:pPr marL="228600" lvl="0" indent="-177800" algn="l" rtl="0">
              <a:lnSpc>
                <a:spcPct val="100000"/>
              </a:lnSpc>
              <a:spcBef>
                <a:spcPts val="0"/>
              </a:spcBef>
              <a:spcAft>
                <a:spcPts val="0"/>
              </a:spcAft>
              <a:buSzPts val="1200"/>
              <a:buChar char="•"/>
            </a:pPr>
            <a:r>
              <a:rPr lang="en-US" sz="1200">
                <a:solidFill>
                  <a:srgbClr val="201F1E"/>
                </a:solidFill>
                <a:latin typeface="Nunito"/>
                <a:ea typeface="Nunito"/>
                <a:cs typeface="Nunito"/>
                <a:sym typeface="Nunito"/>
              </a:rPr>
              <a:t>Touch on some privacy issues.</a:t>
            </a:r>
            <a:endParaRPr sz="1200">
              <a:solidFill>
                <a:srgbClr val="201F1E"/>
              </a:solidFill>
              <a:latin typeface="Nunito"/>
              <a:ea typeface="Nunito"/>
              <a:cs typeface="Nunito"/>
              <a:sym typeface="Nunito"/>
            </a:endParaRPr>
          </a:p>
          <a:p>
            <a:pPr marL="228600" lvl="0" indent="-177800" algn="l" rtl="0">
              <a:lnSpc>
                <a:spcPct val="100000"/>
              </a:lnSpc>
              <a:spcBef>
                <a:spcPts val="0"/>
              </a:spcBef>
              <a:spcAft>
                <a:spcPts val="0"/>
              </a:spcAft>
              <a:buSzPts val="1200"/>
              <a:buChar char="•"/>
            </a:pPr>
            <a:r>
              <a:rPr lang="en-US" sz="1200">
                <a:solidFill>
                  <a:srgbClr val="201F1E"/>
                </a:solidFill>
                <a:latin typeface="Nunito"/>
                <a:ea typeface="Nunito"/>
                <a:cs typeface="Nunito"/>
                <a:sym typeface="Nunito"/>
              </a:rPr>
              <a:t>Why are libraries, and all of us, targets?</a:t>
            </a:r>
            <a:endParaRPr sz="1200">
              <a:solidFill>
                <a:srgbClr val="201F1E"/>
              </a:solidFill>
              <a:latin typeface="Nunito"/>
              <a:ea typeface="Nunito"/>
              <a:cs typeface="Nunito"/>
              <a:sym typeface="Nunito"/>
            </a:endParaRPr>
          </a:p>
          <a:p>
            <a:pPr marL="228600" lvl="0" indent="-177800" algn="l" rtl="0">
              <a:lnSpc>
                <a:spcPct val="100000"/>
              </a:lnSpc>
              <a:spcBef>
                <a:spcPts val="0"/>
              </a:spcBef>
              <a:spcAft>
                <a:spcPts val="0"/>
              </a:spcAft>
              <a:buSzPts val="1200"/>
              <a:buChar char="•"/>
            </a:pPr>
            <a:r>
              <a:rPr lang="en-US" sz="1200">
                <a:solidFill>
                  <a:srgbClr val="201F1E"/>
                </a:solidFill>
                <a:latin typeface="Nunito"/>
                <a:ea typeface="Nunito"/>
                <a:cs typeface="Nunito"/>
                <a:sym typeface="Nunito"/>
              </a:rPr>
              <a:t>Why is security important?</a:t>
            </a:r>
            <a:endParaRPr sz="1200">
              <a:solidFill>
                <a:srgbClr val="201F1E"/>
              </a:solidFill>
              <a:latin typeface="Nunito"/>
              <a:ea typeface="Nunito"/>
              <a:cs typeface="Nunito"/>
              <a:sym typeface="Nunito"/>
            </a:endParaRPr>
          </a:p>
          <a:p>
            <a:pPr marL="228600" lvl="0" indent="-177800" algn="l" rtl="0">
              <a:lnSpc>
                <a:spcPct val="100000"/>
              </a:lnSpc>
              <a:spcBef>
                <a:spcPts val="0"/>
              </a:spcBef>
              <a:spcAft>
                <a:spcPts val="0"/>
              </a:spcAft>
              <a:buSzPts val="1200"/>
              <a:buChar char="•"/>
            </a:pPr>
            <a:r>
              <a:rPr lang="en-US" sz="1200">
                <a:solidFill>
                  <a:srgbClr val="201F1E"/>
                </a:solidFill>
                <a:latin typeface="Nunito"/>
                <a:ea typeface="Nunito"/>
                <a:cs typeface="Nunito"/>
                <a:sym typeface="Nunito"/>
              </a:rPr>
              <a:t>Professionals and Incentives, big money.</a:t>
            </a:r>
            <a:endParaRPr sz="1200">
              <a:solidFill>
                <a:srgbClr val="201F1E"/>
              </a:solidFill>
              <a:latin typeface="Nunito"/>
              <a:ea typeface="Nunito"/>
              <a:cs typeface="Nunito"/>
              <a:sym typeface="Nunito"/>
            </a:endParaRPr>
          </a:p>
          <a:p>
            <a:pPr marL="228600" lvl="0" indent="-177800" algn="l" rtl="0">
              <a:lnSpc>
                <a:spcPct val="100000"/>
              </a:lnSpc>
              <a:spcBef>
                <a:spcPts val="0"/>
              </a:spcBef>
              <a:spcAft>
                <a:spcPts val="0"/>
              </a:spcAft>
              <a:buSzPts val="1200"/>
              <a:buChar char="•"/>
            </a:pPr>
            <a:r>
              <a:rPr lang="en-US" sz="1200">
                <a:solidFill>
                  <a:srgbClr val="201F1E"/>
                </a:solidFill>
                <a:latin typeface="Nunito"/>
                <a:ea typeface="Nunito"/>
                <a:cs typeface="Nunito"/>
                <a:sym typeface="Nunito"/>
              </a:rPr>
              <a:t>What are they after and where are they working?</a:t>
            </a:r>
            <a:endParaRPr sz="1200">
              <a:solidFill>
                <a:srgbClr val="201F1E"/>
              </a:solidFill>
              <a:latin typeface="Nunito"/>
              <a:ea typeface="Nunito"/>
              <a:cs typeface="Nunito"/>
              <a:sym typeface="Nunito"/>
            </a:endParaRPr>
          </a:p>
          <a:p>
            <a:pPr marL="228600" lvl="0" indent="-177800" algn="l" rtl="0">
              <a:lnSpc>
                <a:spcPct val="100000"/>
              </a:lnSpc>
              <a:spcBef>
                <a:spcPts val="0"/>
              </a:spcBef>
              <a:spcAft>
                <a:spcPts val="0"/>
              </a:spcAft>
              <a:buSzPts val="1200"/>
              <a:buChar char="•"/>
            </a:pPr>
            <a:r>
              <a:rPr lang="en-US" sz="1200">
                <a:solidFill>
                  <a:srgbClr val="201F1E"/>
                </a:solidFill>
                <a:latin typeface="Nunito"/>
                <a:ea typeface="Nunito"/>
                <a:cs typeface="Nunito"/>
                <a:sym typeface="Nunito"/>
              </a:rPr>
              <a:t>Passwords</a:t>
            </a:r>
            <a:endParaRPr sz="1200">
              <a:solidFill>
                <a:srgbClr val="201F1E"/>
              </a:solidFill>
              <a:latin typeface="Nunito"/>
              <a:ea typeface="Nunito"/>
              <a:cs typeface="Nunito"/>
              <a:sym typeface="Nunito"/>
            </a:endParaRPr>
          </a:p>
          <a:p>
            <a:pPr marL="228600" lvl="0" indent="0" algn="l" rtl="0">
              <a:lnSpc>
                <a:spcPct val="100000"/>
              </a:lnSpc>
              <a:spcBef>
                <a:spcPts val="0"/>
              </a:spcBef>
              <a:spcAft>
                <a:spcPts val="0"/>
              </a:spcAft>
              <a:buNone/>
            </a:pPr>
            <a:endParaRPr sz="1600">
              <a:solidFill>
                <a:srgbClr val="201F1E"/>
              </a:solidFill>
              <a:latin typeface="Nunito"/>
              <a:ea typeface="Nunito"/>
              <a:cs typeface="Nunito"/>
              <a:sym typeface="Nunito"/>
            </a:endParaRPr>
          </a:p>
          <a:p>
            <a:pPr marL="0" lvl="0" indent="0" algn="l" rtl="0">
              <a:lnSpc>
                <a:spcPct val="100000"/>
              </a:lnSpc>
              <a:spcBef>
                <a:spcPts val="0"/>
              </a:spcBef>
              <a:spcAft>
                <a:spcPts val="0"/>
              </a:spcAft>
              <a:buNone/>
            </a:pPr>
            <a:r>
              <a:rPr lang="en-US" sz="1200" b="1">
                <a:solidFill>
                  <a:srgbClr val="201F1E"/>
                </a:solidFill>
                <a:latin typeface="Nunito"/>
                <a:ea typeface="Nunito"/>
                <a:cs typeface="Nunito"/>
                <a:sym typeface="Nunito"/>
              </a:rPr>
              <a:t>Week Two – Securing our things</a:t>
            </a:r>
            <a:endParaRPr sz="1200" b="1">
              <a:solidFill>
                <a:srgbClr val="201F1E"/>
              </a:solidFill>
              <a:latin typeface="Nunito"/>
              <a:ea typeface="Nunito"/>
              <a:cs typeface="Nunito"/>
              <a:sym typeface="Nunito"/>
            </a:endParaRPr>
          </a:p>
          <a:p>
            <a:pPr marL="228600" lvl="0" indent="-177800" algn="l" rtl="0">
              <a:lnSpc>
                <a:spcPct val="100000"/>
              </a:lnSpc>
              <a:spcBef>
                <a:spcPts val="0"/>
              </a:spcBef>
              <a:spcAft>
                <a:spcPts val="0"/>
              </a:spcAft>
              <a:buSzPts val="1200"/>
              <a:buChar char="•"/>
            </a:pPr>
            <a:r>
              <a:rPr lang="en-US" sz="1200">
                <a:solidFill>
                  <a:srgbClr val="201F1E"/>
                </a:solidFill>
                <a:latin typeface="Nunito"/>
                <a:ea typeface="Nunito"/>
                <a:cs typeface="Nunito"/>
                <a:sym typeface="Nunito"/>
              </a:rPr>
              <a:t>Passwords</a:t>
            </a:r>
            <a:endParaRPr sz="1200">
              <a:solidFill>
                <a:srgbClr val="201F1E"/>
              </a:solidFill>
              <a:latin typeface="Nunito"/>
              <a:ea typeface="Nunito"/>
              <a:cs typeface="Nunito"/>
              <a:sym typeface="Nunito"/>
            </a:endParaRPr>
          </a:p>
          <a:p>
            <a:pPr marL="228600" lvl="0" indent="-177800" algn="l" rtl="0">
              <a:lnSpc>
                <a:spcPct val="100000"/>
              </a:lnSpc>
              <a:spcBef>
                <a:spcPts val="0"/>
              </a:spcBef>
              <a:spcAft>
                <a:spcPts val="0"/>
              </a:spcAft>
              <a:buSzPts val="1200"/>
              <a:buChar char="•"/>
            </a:pPr>
            <a:r>
              <a:rPr lang="en-US" sz="1200">
                <a:solidFill>
                  <a:srgbClr val="201F1E"/>
                </a:solidFill>
                <a:latin typeface="Nunito"/>
                <a:ea typeface="Nunito"/>
                <a:cs typeface="Nunito"/>
                <a:sym typeface="Nunito"/>
              </a:rPr>
              <a:t>What things do we have to secure?</a:t>
            </a:r>
            <a:endParaRPr sz="1200">
              <a:solidFill>
                <a:srgbClr val="201F1E"/>
              </a:solidFill>
              <a:latin typeface="Nunito"/>
              <a:ea typeface="Nunito"/>
              <a:cs typeface="Nunito"/>
              <a:sym typeface="Nunito"/>
            </a:endParaRPr>
          </a:p>
          <a:p>
            <a:pPr marL="228600" lvl="0" indent="-177800" algn="l" rtl="0">
              <a:lnSpc>
                <a:spcPct val="100000"/>
              </a:lnSpc>
              <a:spcBef>
                <a:spcPts val="0"/>
              </a:spcBef>
              <a:spcAft>
                <a:spcPts val="0"/>
              </a:spcAft>
              <a:buSzPts val="1200"/>
              <a:buChar char="•"/>
            </a:pPr>
            <a:r>
              <a:rPr lang="en-US" sz="1200">
                <a:solidFill>
                  <a:srgbClr val="201F1E"/>
                </a:solidFill>
                <a:latin typeface="Nunito"/>
                <a:ea typeface="Nunito"/>
                <a:cs typeface="Nunito"/>
                <a:sym typeface="Nunito"/>
              </a:rPr>
              <a:t>Hardware, software, etc</a:t>
            </a:r>
            <a:endParaRPr sz="1200">
              <a:solidFill>
                <a:srgbClr val="201F1E"/>
              </a:solidFill>
              <a:latin typeface="Nunito"/>
              <a:ea typeface="Nunito"/>
              <a:cs typeface="Nunito"/>
              <a:sym typeface="Nunito"/>
            </a:endParaRPr>
          </a:p>
          <a:p>
            <a:pPr marL="228600" lvl="0" indent="-177800" algn="l" rtl="0">
              <a:lnSpc>
                <a:spcPct val="100000"/>
              </a:lnSpc>
              <a:spcBef>
                <a:spcPts val="0"/>
              </a:spcBef>
              <a:spcAft>
                <a:spcPts val="0"/>
              </a:spcAft>
              <a:buSzPts val="1200"/>
              <a:buChar char="•"/>
            </a:pPr>
            <a:r>
              <a:rPr lang="en-US" sz="1200">
                <a:solidFill>
                  <a:srgbClr val="201F1E"/>
                </a:solidFill>
                <a:latin typeface="Nunito"/>
                <a:ea typeface="Nunito"/>
                <a:cs typeface="Nunito"/>
                <a:sym typeface="Nunito"/>
              </a:rPr>
              <a:t>How do things actually get infected? How can we spot it?</a:t>
            </a:r>
            <a:endParaRPr sz="1200">
              <a:solidFill>
                <a:srgbClr val="201F1E"/>
              </a:solidFill>
              <a:latin typeface="Nunito"/>
              <a:ea typeface="Nunito"/>
              <a:cs typeface="Nunito"/>
              <a:sym typeface="Nunito"/>
            </a:endParaRPr>
          </a:p>
          <a:p>
            <a:pPr marL="228600" lvl="0" indent="-177800" algn="l" rtl="0">
              <a:lnSpc>
                <a:spcPct val="100000"/>
              </a:lnSpc>
              <a:spcBef>
                <a:spcPts val="0"/>
              </a:spcBef>
              <a:spcAft>
                <a:spcPts val="0"/>
              </a:spcAft>
              <a:buSzPts val="1200"/>
              <a:buChar char="•"/>
            </a:pPr>
            <a:r>
              <a:rPr lang="en-US" sz="1200">
                <a:solidFill>
                  <a:srgbClr val="201F1E"/>
                </a:solidFill>
                <a:latin typeface="Nunito"/>
                <a:ea typeface="Nunito"/>
                <a:cs typeface="Nunito"/>
                <a:sym typeface="Nunito"/>
              </a:rPr>
              <a:t>Email, phishing, browsers, VPNs, Tor, desktop, mobile, everything else.</a:t>
            </a:r>
            <a:endParaRPr sz="1200" u="sng"/>
          </a:p>
        </p:txBody>
      </p:sp>
      <p:sp>
        <p:nvSpPr>
          <p:cNvPr id="3660" name="Google Shape;3660;p417"/>
          <p:cNvSpPr txBox="1">
            <a:spLocks noGrp="1"/>
          </p:cNvSpPr>
          <p:nvPr>
            <p:ph type="body" idx="2"/>
          </p:nvPr>
        </p:nvSpPr>
        <p:spPr>
          <a:xfrm>
            <a:off x="4740025" y="1088108"/>
            <a:ext cx="3999900" cy="455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200">
                <a:solidFill>
                  <a:srgbClr val="201F1E"/>
                </a:solidFill>
                <a:latin typeface="Nunito"/>
                <a:ea typeface="Nunito"/>
                <a:cs typeface="Nunito"/>
                <a:sym typeface="Nunito"/>
              </a:rPr>
              <a:t>Week Three - Making Your Library Defensible &amp; Resilient</a:t>
            </a:r>
            <a:endParaRPr sz="1200">
              <a:solidFill>
                <a:srgbClr val="201F1E"/>
              </a:solidFill>
              <a:latin typeface="Nunito"/>
              <a:ea typeface="Nunito"/>
              <a:cs typeface="Nunito"/>
              <a:sym typeface="Nunito"/>
            </a:endParaRPr>
          </a:p>
          <a:p>
            <a:pPr marL="228600" lvl="0" indent="-177800" algn="l" rtl="0">
              <a:lnSpc>
                <a:spcPct val="100000"/>
              </a:lnSpc>
              <a:spcBef>
                <a:spcPts val="0"/>
              </a:spcBef>
              <a:spcAft>
                <a:spcPts val="0"/>
              </a:spcAft>
              <a:buSzPts val="1200"/>
              <a:buChar char="•"/>
            </a:pPr>
            <a:r>
              <a:rPr lang="en-US" sz="1200">
                <a:solidFill>
                  <a:srgbClr val="201F1E"/>
                </a:solidFill>
                <a:latin typeface="Nunito"/>
                <a:ea typeface="Nunito"/>
                <a:cs typeface="Nunito"/>
                <a:sym typeface="Nunito"/>
              </a:rPr>
              <a:t>What and why of things around the library</a:t>
            </a:r>
            <a:endParaRPr sz="1200">
              <a:solidFill>
                <a:srgbClr val="201F1E"/>
              </a:solidFill>
              <a:latin typeface="Nunito"/>
              <a:ea typeface="Nunito"/>
              <a:cs typeface="Nunito"/>
              <a:sym typeface="Nunito"/>
            </a:endParaRPr>
          </a:p>
          <a:p>
            <a:pPr marL="228600" lvl="0" indent="-177800" algn="l" rtl="0">
              <a:lnSpc>
                <a:spcPct val="100000"/>
              </a:lnSpc>
              <a:spcBef>
                <a:spcPts val="0"/>
              </a:spcBef>
              <a:spcAft>
                <a:spcPts val="0"/>
              </a:spcAft>
              <a:buSzPts val="1200"/>
              <a:buChar char="•"/>
            </a:pPr>
            <a:r>
              <a:rPr lang="en-US" sz="1200">
                <a:solidFill>
                  <a:srgbClr val="201F1E"/>
                </a:solidFill>
                <a:latin typeface="Nunito"/>
                <a:ea typeface="Nunito"/>
                <a:cs typeface="Nunito"/>
                <a:sym typeface="Nunito"/>
              </a:rPr>
              <a:t>Hardware, networks, ransomware</a:t>
            </a:r>
            <a:endParaRPr sz="1200">
              <a:solidFill>
                <a:srgbClr val="201F1E"/>
              </a:solidFill>
              <a:latin typeface="Nunito"/>
              <a:ea typeface="Nunito"/>
              <a:cs typeface="Nunito"/>
              <a:sym typeface="Nunito"/>
            </a:endParaRPr>
          </a:p>
          <a:p>
            <a:pPr marL="228600" lvl="0" indent="0" algn="l" rtl="0">
              <a:lnSpc>
                <a:spcPct val="100000"/>
              </a:lnSpc>
              <a:spcBef>
                <a:spcPts val="0"/>
              </a:spcBef>
              <a:spcAft>
                <a:spcPts val="0"/>
              </a:spcAft>
              <a:buNone/>
            </a:pPr>
            <a:endParaRPr sz="1600">
              <a:solidFill>
                <a:srgbClr val="111111"/>
              </a:solidFill>
              <a:latin typeface="Nunito"/>
              <a:ea typeface="Nunito"/>
              <a:cs typeface="Nunito"/>
              <a:sym typeface="Nunito"/>
            </a:endParaRPr>
          </a:p>
          <a:p>
            <a:pPr marL="228600" lvl="0" indent="0" algn="l" rtl="0">
              <a:lnSpc>
                <a:spcPct val="100000"/>
              </a:lnSpc>
              <a:spcBef>
                <a:spcPts val="0"/>
              </a:spcBef>
              <a:spcAft>
                <a:spcPts val="0"/>
              </a:spcAft>
              <a:buNone/>
            </a:pPr>
            <a:endParaRPr sz="1600">
              <a:solidFill>
                <a:srgbClr val="111111"/>
              </a:solidFill>
              <a:latin typeface="Nunito"/>
              <a:ea typeface="Nunito"/>
              <a:cs typeface="Nunito"/>
              <a:sym typeface="Nunito"/>
            </a:endParaRPr>
          </a:p>
          <a:p>
            <a:pPr marL="228600" lvl="0" indent="0" algn="l" rtl="0">
              <a:lnSpc>
                <a:spcPct val="100000"/>
              </a:lnSpc>
              <a:spcBef>
                <a:spcPts val="0"/>
              </a:spcBef>
              <a:spcAft>
                <a:spcPts val="0"/>
              </a:spcAft>
              <a:buNone/>
            </a:pPr>
            <a:endParaRPr sz="1600">
              <a:solidFill>
                <a:srgbClr val="111111"/>
              </a:solidFill>
              <a:latin typeface="Nunito"/>
              <a:ea typeface="Nunito"/>
              <a:cs typeface="Nunito"/>
              <a:sym typeface="Nunito"/>
            </a:endParaRPr>
          </a:p>
          <a:p>
            <a:pPr marL="0" lvl="0" indent="0" algn="l" rtl="0">
              <a:lnSpc>
                <a:spcPct val="100000"/>
              </a:lnSpc>
              <a:spcBef>
                <a:spcPts val="0"/>
              </a:spcBef>
              <a:spcAft>
                <a:spcPts val="0"/>
              </a:spcAft>
              <a:buNone/>
            </a:pPr>
            <a:r>
              <a:rPr lang="en-US" sz="2400" b="1">
                <a:solidFill>
                  <a:srgbClr val="201F1E"/>
                </a:solidFill>
                <a:latin typeface="Nunito"/>
                <a:ea typeface="Nunito"/>
                <a:cs typeface="Nunito"/>
                <a:sym typeface="Nunito"/>
              </a:rPr>
              <a:t>Week Four – Wrapping It All Up</a:t>
            </a:r>
            <a:endParaRPr sz="2400" b="1">
              <a:solidFill>
                <a:srgbClr val="201F1E"/>
              </a:solidFill>
              <a:latin typeface="Nunito"/>
              <a:ea typeface="Nunito"/>
              <a:cs typeface="Nunito"/>
              <a:sym typeface="Nunito"/>
            </a:endParaRPr>
          </a:p>
          <a:p>
            <a:pPr marL="228600" lvl="0" indent="-254000" algn="l" rtl="0">
              <a:lnSpc>
                <a:spcPct val="100000"/>
              </a:lnSpc>
              <a:spcBef>
                <a:spcPts val="0"/>
              </a:spcBef>
              <a:spcAft>
                <a:spcPts val="0"/>
              </a:spcAft>
              <a:buSzPts val="2400"/>
              <a:buChar char="•"/>
            </a:pPr>
            <a:r>
              <a:rPr lang="en-US" sz="2400" b="1">
                <a:solidFill>
                  <a:srgbClr val="201F1E"/>
                </a:solidFill>
                <a:latin typeface="Nunito"/>
                <a:ea typeface="Nunito"/>
                <a:cs typeface="Nunito"/>
                <a:sym typeface="Nunito"/>
              </a:rPr>
              <a:t>Training, planning, vendors</a:t>
            </a:r>
            <a:endParaRPr sz="2400" b="1">
              <a:solidFill>
                <a:srgbClr val="201F1E"/>
              </a:solidFill>
              <a:latin typeface="Nunito"/>
              <a:ea typeface="Nunito"/>
              <a:cs typeface="Nunito"/>
              <a:sym typeface="Nunito"/>
            </a:endParaRPr>
          </a:p>
          <a:p>
            <a:pPr marL="228600" lvl="0" indent="-254000" algn="l" rtl="0">
              <a:lnSpc>
                <a:spcPct val="100000"/>
              </a:lnSpc>
              <a:spcBef>
                <a:spcPts val="0"/>
              </a:spcBef>
              <a:spcAft>
                <a:spcPts val="0"/>
              </a:spcAft>
              <a:buSzPts val="2400"/>
              <a:buChar char="•"/>
            </a:pPr>
            <a:r>
              <a:rPr lang="en-US" sz="2400" b="1">
                <a:solidFill>
                  <a:srgbClr val="201F1E"/>
                </a:solidFill>
                <a:latin typeface="Nunito"/>
                <a:ea typeface="Nunito"/>
                <a:cs typeface="Nunito"/>
                <a:sym typeface="Nunito"/>
              </a:rPr>
              <a:t>Websites</a:t>
            </a:r>
            <a:endParaRPr sz="2400" b="1">
              <a:solidFill>
                <a:srgbClr val="201F1E"/>
              </a:solidFill>
              <a:latin typeface="Nunito"/>
              <a:ea typeface="Nunito"/>
              <a:cs typeface="Nunito"/>
              <a:sym typeface="Nunito"/>
            </a:endParaRPr>
          </a:p>
          <a:p>
            <a:pPr marL="228600" lvl="0" indent="-254000" algn="l" rtl="0">
              <a:lnSpc>
                <a:spcPct val="100000"/>
              </a:lnSpc>
              <a:spcBef>
                <a:spcPts val="0"/>
              </a:spcBef>
              <a:spcAft>
                <a:spcPts val="0"/>
              </a:spcAft>
              <a:buSzPts val="2400"/>
              <a:buChar char="•"/>
            </a:pPr>
            <a:r>
              <a:rPr lang="en-US" sz="2400" b="1">
                <a:solidFill>
                  <a:srgbClr val="201F1E"/>
                </a:solidFill>
                <a:latin typeface="Nunito"/>
                <a:ea typeface="Nunito"/>
                <a:cs typeface="Nunito"/>
                <a:sym typeface="Nunito"/>
              </a:rPr>
              <a:t>Checklists and specific steps to take next.</a:t>
            </a:r>
            <a:endParaRPr sz="2400" b="1" u="sng"/>
          </a:p>
          <a:p>
            <a:pPr marL="228600" lvl="0" indent="-50800" algn="l" rtl="0">
              <a:lnSpc>
                <a:spcPct val="100000"/>
              </a:lnSpc>
              <a:spcBef>
                <a:spcPts val="1000"/>
              </a:spcBef>
              <a:spcAft>
                <a:spcPts val="0"/>
              </a:spcAft>
              <a:buClr>
                <a:srgbClr val="20232E"/>
              </a:buClr>
              <a:buSzPts val="2800"/>
              <a:buNone/>
            </a:pPr>
            <a:endParaRPr sz="1600" u="sng"/>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01"/>
        <p:cNvGrpSpPr/>
        <p:nvPr/>
      </p:nvGrpSpPr>
      <p:grpSpPr>
        <a:xfrm>
          <a:off x="0" y="0"/>
          <a:ext cx="0" cy="0"/>
          <a:chOff x="0" y="0"/>
          <a:chExt cx="0" cy="0"/>
        </a:xfrm>
      </p:grpSpPr>
      <p:sp>
        <p:nvSpPr>
          <p:cNvPr id="3902" name="Google Shape;3902;p453"/>
          <p:cNvSpPr txBox="1"/>
          <p:nvPr/>
        </p:nvSpPr>
        <p:spPr>
          <a:xfrm>
            <a:off x="2549700" y="6565500"/>
            <a:ext cx="40446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700" dirty="0"/>
              <a:t>https://</a:t>
            </a:r>
            <a:r>
              <a:rPr lang="en-US" sz="700" dirty="0" err="1"/>
              <a:t>securityintelligence.com</a:t>
            </a:r>
            <a:r>
              <a:rPr lang="en-US" sz="700" dirty="0"/>
              <a:t>/articles/offboarding-checklist-safely-closing-doors/</a:t>
            </a:r>
            <a:endParaRPr sz="700" dirty="0"/>
          </a:p>
        </p:txBody>
      </p:sp>
      <p:sp>
        <p:nvSpPr>
          <p:cNvPr id="3903" name="Google Shape;3903;p453"/>
          <p:cNvSpPr txBox="1"/>
          <p:nvPr/>
        </p:nvSpPr>
        <p:spPr>
          <a:xfrm>
            <a:off x="0" y="0"/>
            <a:ext cx="9111600" cy="6196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0"/>
              </a:spcAft>
              <a:buNone/>
            </a:pPr>
            <a:r>
              <a:rPr lang="en-US" sz="1200" b="1">
                <a:solidFill>
                  <a:srgbClr val="2B2B2B"/>
                </a:solidFill>
                <a:latin typeface="Verdana"/>
                <a:ea typeface="Verdana"/>
                <a:cs typeface="Verdana"/>
                <a:sym typeface="Verdana"/>
              </a:rPr>
              <a:t>Create an Employee Offboarding Process</a:t>
            </a:r>
            <a:endParaRPr sz="1200" b="1">
              <a:solidFill>
                <a:srgbClr val="2B2B2B"/>
              </a:solidFill>
              <a:latin typeface="Verdana"/>
              <a:ea typeface="Verdana"/>
              <a:cs typeface="Verdana"/>
              <a:sym typeface="Verdana"/>
            </a:endParaRPr>
          </a:p>
          <a:p>
            <a:pPr marL="0" lvl="0" indent="0" algn="l" rtl="0">
              <a:lnSpc>
                <a:spcPct val="115000"/>
              </a:lnSpc>
              <a:spcBef>
                <a:spcPts val="900"/>
              </a:spcBef>
              <a:spcAft>
                <a:spcPts val="0"/>
              </a:spcAft>
              <a:buNone/>
            </a:pPr>
            <a:r>
              <a:rPr lang="en-US" sz="1200">
                <a:solidFill>
                  <a:srgbClr val="2B2B2B"/>
                </a:solidFill>
                <a:latin typeface="Verdana"/>
                <a:ea typeface="Verdana"/>
                <a:cs typeface="Verdana"/>
                <a:sym typeface="Verdana"/>
              </a:rPr>
              <a:t>Your organization’s HR department likely has an offboarding process. That process should include IT and security personnel from the very beginning. Their role in the offboarding process should begin as soon as notice is given or as plans are in place to terminate an employee. IT and security should work together to create a checklist of their offboarding responsibilities, which should include the following:</a:t>
            </a:r>
            <a:endParaRPr sz="1200">
              <a:solidFill>
                <a:srgbClr val="2B2B2B"/>
              </a:solidFill>
              <a:latin typeface="Verdana"/>
              <a:ea typeface="Verdana"/>
              <a:cs typeface="Verdana"/>
              <a:sym typeface="Verdana"/>
            </a:endParaRPr>
          </a:p>
          <a:p>
            <a:pPr marL="0" lvl="0" indent="0" algn="l" rtl="0">
              <a:lnSpc>
                <a:spcPct val="115000"/>
              </a:lnSpc>
              <a:spcBef>
                <a:spcPts val="900"/>
              </a:spcBef>
              <a:spcAft>
                <a:spcPts val="0"/>
              </a:spcAft>
              <a:buNone/>
            </a:pPr>
            <a:r>
              <a:rPr lang="en-US" sz="1200">
                <a:solidFill>
                  <a:srgbClr val="2B2B2B"/>
                </a:solidFill>
                <a:latin typeface="Verdana"/>
                <a:ea typeface="Verdana"/>
                <a:cs typeface="Verdana"/>
                <a:sym typeface="Verdana"/>
              </a:rPr>
              <a:t>1. Create an inventory of the employee’s digital life in the company. There should be a record of every company device in the employee’s possession, accounts they have access to and any admin permissions and responsibilities. The more that is known about the employee’s digital footprint, the easier it will be to delete it.</a:t>
            </a:r>
            <a:endParaRPr sz="1200">
              <a:solidFill>
                <a:srgbClr val="2B2B2B"/>
              </a:solidFill>
              <a:latin typeface="Verdana"/>
              <a:ea typeface="Verdana"/>
              <a:cs typeface="Verdana"/>
              <a:sym typeface="Verdana"/>
            </a:endParaRPr>
          </a:p>
          <a:p>
            <a:pPr marL="0" lvl="0" indent="0" algn="l" rtl="0">
              <a:lnSpc>
                <a:spcPct val="115000"/>
              </a:lnSpc>
              <a:spcBef>
                <a:spcPts val="900"/>
              </a:spcBef>
              <a:spcAft>
                <a:spcPts val="0"/>
              </a:spcAft>
              <a:buNone/>
            </a:pPr>
            <a:r>
              <a:rPr lang="en-US" sz="1200">
                <a:solidFill>
                  <a:srgbClr val="2B2B2B"/>
                </a:solidFill>
                <a:latin typeface="Verdana"/>
                <a:ea typeface="Verdana"/>
                <a:cs typeface="Verdana"/>
                <a:sym typeface="Verdana"/>
              </a:rPr>
              <a:t>2. Set deadlines. Working with the employee’s manager, IT can set up specific times to delete access to accounts or have devices returned. At this point, the employee should only be able to access the data they are currently using to finish up projects. Also, begin to revoke software licenses for the outgoing user.</a:t>
            </a:r>
            <a:endParaRPr sz="1200">
              <a:solidFill>
                <a:srgbClr val="2B2B2B"/>
              </a:solidFill>
              <a:latin typeface="Verdana"/>
              <a:ea typeface="Verdana"/>
              <a:cs typeface="Verdana"/>
              <a:sym typeface="Verdana"/>
            </a:endParaRPr>
          </a:p>
          <a:p>
            <a:pPr marL="0" lvl="0" indent="0" algn="l" rtl="0">
              <a:lnSpc>
                <a:spcPct val="115000"/>
              </a:lnSpc>
              <a:spcBef>
                <a:spcPts val="900"/>
              </a:spcBef>
              <a:spcAft>
                <a:spcPts val="0"/>
              </a:spcAft>
              <a:buNone/>
            </a:pPr>
            <a:r>
              <a:rPr lang="en-US" sz="1200">
                <a:solidFill>
                  <a:srgbClr val="2B2B2B"/>
                </a:solidFill>
                <a:latin typeface="Verdana"/>
                <a:ea typeface="Verdana"/>
                <a:cs typeface="Verdana"/>
                <a:sym typeface="Verdana"/>
              </a:rPr>
              <a:t>3. Audit what users do. Security should keep watch over network activity to ensure the employee isn’t downloading a high volume of files or moving them to personal clouds.</a:t>
            </a:r>
            <a:endParaRPr sz="1200">
              <a:solidFill>
                <a:srgbClr val="2B2B2B"/>
              </a:solidFill>
              <a:latin typeface="Verdana"/>
              <a:ea typeface="Verdana"/>
              <a:cs typeface="Verdana"/>
              <a:sym typeface="Verdana"/>
            </a:endParaRPr>
          </a:p>
          <a:p>
            <a:pPr marL="0" lvl="0" indent="0" algn="l" rtl="0">
              <a:lnSpc>
                <a:spcPct val="115000"/>
              </a:lnSpc>
              <a:spcBef>
                <a:spcPts val="900"/>
              </a:spcBef>
              <a:spcAft>
                <a:spcPts val="0"/>
              </a:spcAft>
              <a:buNone/>
            </a:pPr>
            <a:r>
              <a:rPr lang="en-US" sz="1200">
                <a:solidFill>
                  <a:srgbClr val="2B2B2B"/>
                </a:solidFill>
                <a:latin typeface="Verdana"/>
                <a:ea typeface="Verdana"/>
                <a:cs typeface="Verdana"/>
                <a:sym typeface="Verdana"/>
              </a:rPr>
              <a:t>4. Deploy a data management solution that can easily silo employee data that must be retained.</a:t>
            </a:r>
            <a:endParaRPr sz="1200">
              <a:solidFill>
                <a:srgbClr val="2B2B2B"/>
              </a:solidFill>
              <a:latin typeface="Verdana"/>
              <a:ea typeface="Verdana"/>
              <a:cs typeface="Verdana"/>
              <a:sym typeface="Verdana"/>
            </a:endParaRPr>
          </a:p>
          <a:p>
            <a:pPr marL="0" lvl="0" indent="0" algn="l" rtl="0">
              <a:lnSpc>
                <a:spcPct val="115000"/>
              </a:lnSpc>
              <a:spcBef>
                <a:spcPts val="900"/>
              </a:spcBef>
              <a:spcAft>
                <a:spcPts val="0"/>
              </a:spcAft>
              <a:buNone/>
            </a:pPr>
            <a:r>
              <a:rPr lang="en-US" sz="1200">
                <a:solidFill>
                  <a:srgbClr val="2B2B2B"/>
                </a:solidFill>
                <a:latin typeface="Verdana"/>
                <a:ea typeface="Verdana"/>
                <a:cs typeface="Verdana"/>
                <a:sym typeface="Verdana"/>
              </a:rPr>
              <a:t>5. Delete the employee’s access before they leave the building for the last time. Whether it is during the exit interview or the goodbye party, access to email, software, cloud services, apps and other digital properties should be removed.</a:t>
            </a:r>
            <a:endParaRPr sz="1200">
              <a:solidFill>
                <a:srgbClr val="2B2B2B"/>
              </a:solidFill>
              <a:latin typeface="Verdana"/>
              <a:ea typeface="Verdana"/>
              <a:cs typeface="Verdana"/>
              <a:sym typeface="Verdana"/>
            </a:endParaRPr>
          </a:p>
          <a:p>
            <a:pPr marL="0" lvl="0" indent="0" algn="l" rtl="0">
              <a:lnSpc>
                <a:spcPct val="115000"/>
              </a:lnSpc>
              <a:spcBef>
                <a:spcPts val="900"/>
              </a:spcBef>
              <a:spcAft>
                <a:spcPts val="0"/>
              </a:spcAft>
              <a:buNone/>
            </a:pPr>
            <a:r>
              <a:rPr lang="en-US" sz="1200">
                <a:solidFill>
                  <a:srgbClr val="2B2B2B"/>
                </a:solidFill>
                <a:latin typeface="Verdana"/>
                <a:ea typeface="Verdana"/>
                <a:cs typeface="Verdana"/>
                <a:sym typeface="Verdana"/>
              </a:rPr>
              <a:t>6. Create a thorough list of digital devices to make sure everything has been recovered.</a:t>
            </a:r>
            <a:endParaRPr sz="1200">
              <a:solidFill>
                <a:srgbClr val="2B2B2B"/>
              </a:solidFill>
              <a:latin typeface="Verdana"/>
              <a:ea typeface="Verdana"/>
              <a:cs typeface="Verdana"/>
              <a:sym typeface="Verdana"/>
            </a:endParaRPr>
          </a:p>
          <a:p>
            <a:pPr marL="0" lvl="0" indent="0" algn="l" rtl="0">
              <a:lnSpc>
                <a:spcPct val="115000"/>
              </a:lnSpc>
              <a:spcBef>
                <a:spcPts val="900"/>
              </a:spcBef>
              <a:spcAft>
                <a:spcPts val="0"/>
              </a:spcAft>
              <a:buNone/>
            </a:pPr>
            <a:r>
              <a:rPr lang="en-US" sz="1200">
                <a:solidFill>
                  <a:srgbClr val="2B2B2B"/>
                </a:solidFill>
                <a:latin typeface="Verdana"/>
                <a:ea typeface="Verdana"/>
                <a:cs typeface="Verdana"/>
                <a:sym typeface="Verdana"/>
              </a:rPr>
              <a:t>7. Shut access to any apps on personal devices.</a:t>
            </a:r>
            <a:endParaRPr sz="1200">
              <a:solidFill>
                <a:srgbClr val="2B2B2B"/>
              </a:solidFill>
              <a:latin typeface="Verdana"/>
              <a:ea typeface="Verdana"/>
              <a:cs typeface="Verdana"/>
              <a:sym typeface="Verdana"/>
            </a:endParaRPr>
          </a:p>
          <a:p>
            <a:pPr marL="0" lvl="0" indent="0" algn="l" rtl="0">
              <a:lnSpc>
                <a:spcPct val="115000"/>
              </a:lnSpc>
              <a:spcBef>
                <a:spcPts val="900"/>
              </a:spcBef>
              <a:spcAft>
                <a:spcPts val="0"/>
              </a:spcAft>
              <a:buNone/>
            </a:pPr>
            <a:r>
              <a:rPr lang="en-US" sz="1200">
                <a:solidFill>
                  <a:srgbClr val="2B2B2B"/>
                </a:solidFill>
                <a:latin typeface="Verdana"/>
                <a:ea typeface="Verdana"/>
                <a:cs typeface="Verdana"/>
                <a:sym typeface="Verdana"/>
              </a:rPr>
              <a:t>8. Change passwords and set up forwarding for email and voicemail. </a:t>
            </a:r>
            <a:endParaRPr sz="1200">
              <a:solidFill>
                <a:srgbClr val="2B2B2B"/>
              </a:solidFill>
              <a:latin typeface="Verdana"/>
              <a:ea typeface="Verdana"/>
              <a:cs typeface="Verdana"/>
              <a:sym typeface="Verdana"/>
            </a:endParaRPr>
          </a:p>
          <a:p>
            <a:pPr marL="0" lvl="0" indent="0" algn="l" rtl="0">
              <a:lnSpc>
                <a:spcPct val="115000"/>
              </a:lnSpc>
              <a:spcBef>
                <a:spcPts val="900"/>
              </a:spcBef>
              <a:spcAft>
                <a:spcPts val="900"/>
              </a:spcAft>
              <a:buNone/>
            </a:pPr>
            <a:r>
              <a:rPr lang="en-US" sz="1200">
                <a:solidFill>
                  <a:srgbClr val="2B2B2B"/>
                </a:solidFill>
                <a:latin typeface="Verdana"/>
                <a:ea typeface="Verdana"/>
                <a:cs typeface="Verdana"/>
                <a:sym typeface="Verdana"/>
              </a:rPr>
              <a:t>9. Use a </a:t>
            </a:r>
            <a:r>
              <a:rPr lang="en-US" sz="1200" u="sng">
                <a:solidFill>
                  <a:schemeClr val="hlink"/>
                </a:solidFill>
                <a:latin typeface="Verdana"/>
                <a:ea typeface="Verdana"/>
                <a:cs typeface="Verdana"/>
                <a:sym typeface="Verdana"/>
                <a:hlinkClick r:id="rId3"/>
              </a:rPr>
              <a:t>zero trust model</a:t>
            </a:r>
            <a:r>
              <a:rPr lang="en-US" sz="1200">
                <a:solidFill>
                  <a:srgbClr val="2B2B2B"/>
                </a:solidFill>
                <a:latin typeface="Verdana"/>
                <a:ea typeface="Verdana"/>
                <a:cs typeface="Verdana"/>
                <a:sym typeface="Verdana"/>
              </a:rPr>
              <a:t> for security. Once the person leaves, security should consider a zero trust model (if it isn’t used already) as part of the offboarding process. They should also assume that any attempt to log in is a potential threat that means action is required.</a:t>
            </a:r>
            <a:endParaRPr sz="1200">
              <a:solidFill>
                <a:srgbClr val="2B2B2B"/>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08"/>
        <p:cNvGrpSpPr/>
        <p:nvPr/>
      </p:nvGrpSpPr>
      <p:grpSpPr>
        <a:xfrm>
          <a:off x="0" y="0"/>
          <a:ext cx="0" cy="0"/>
          <a:chOff x="0" y="0"/>
          <a:chExt cx="0" cy="0"/>
        </a:xfrm>
      </p:grpSpPr>
      <p:sp>
        <p:nvSpPr>
          <p:cNvPr id="3909" name="Google Shape;3909;p454"/>
          <p:cNvSpPr txBox="1"/>
          <p:nvPr/>
        </p:nvSpPr>
        <p:spPr>
          <a:xfrm>
            <a:off x="0" y="0"/>
            <a:ext cx="9029400" cy="6777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3600" dirty="0">
              <a:solidFill>
                <a:schemeClr val="dk1"/>
              </a:solidFill>
              <a:highlight>
                <a:schemeClr val="lt1"/>
              </a:highlight>
              <a:latin typeface="Roboto"/>
              <a:ea typeface="Roboto"/>
              <a:cs typeface="Roboto"/>
              <a:sym typeface="Roboto"/>
            </a:endParaRPr>
          </a:p>
          <a:p>
            <a:pPr marL="0" lvl="0" indent="0" algn="ctr" rtl="0">
              <a:lnSpc>
                <a:spcPct val="115000"/>
              </a:lnSpc>
              <a:spcBef>
                <a:spcPts val="0"/>
              </a:spcBef>
              <a:spcAft>
                <a:spcPts val="0"/>
              </a:spcAft>
              <a:buNone/>
            </a:pPr>
            <a:endParaRPr sz="3600" dirty="0">
              <a:solidFill>
                <a:schemeClr val="dk1"/>
              </a:solidFill>
              <a:highlight>
                <a:schemeClr val="lt1"/>
              </a:highlight>
              <a:latin typeface="Roboto"/>
              <a:ea typeface="Roboto"/>
              <a:cs typeface="Roboto"/>
              <a:sym typeface="Roboto"/>
            </a:endParaRPr>
          </a:p>
          <a:p>
            <a:pPr marL="0" lvl="0" indent="0" algn="ctr" rtl="0">
              <a:lnSpc>
                <a:spcPct val="115000"/>
              </a:lnSpc>
              <a:spcBef>
                <a:spcPts val="0"/>
              </a:spcBef>
              <a:spcAft>
                <a:spcPts val="0"/>
              </a:spcAft>
              <a:buNone/>
            </a:pPr>
            <a:endParaRPr sz="3600" dirty="0">
              <a:solidFill>
                <a:schemeClr val="dk1"/>
              </a:solidFill>
              <a:highlight>
                <a:schemeClr val="lt1"/>
              </a:highlight>
              <a:latin typeface="Roboto"/>
              <a:ea typeface="Roboto"/>
              <a:cs typeface="Roboto"/>
              <a:sym typeface="Roboto"/>
            </a:endParaRPr>
          </a:p>
          <a:p>
            <a:pPr marL="0" lvl="0" indent="0" algn="ctr" rtl="0">
              <a:lnSpc>
                <a:spcPct val="115000"/>
              </a:lnSpc>
              <a:spcBef>
                <a:spcPts val="0"/>
              </a:spcBef>
              <a:spcAft>
                <a:spcPts val="0"/>
              </a:spcAft>
              <a:buNone/>
            </a:pPr>
            <a:endParaRPr sz="3600" dirty="0">
              <a:solidFill>
                <a:schemeClr val="dk1"/>
              </a:solidFill>
              <a:highlight>
                <a:schemeClr val="lt1"/>
              </a:highlight>
              <a:latin typeface="Roboto"/>
              <a:ea typeface="Roboto"/>
              <a:cs typeface="Roboto"/>
              <a:sym typeface="Roboto"/>
            </a:endParaRPr>
          </a:p>
          <a:p>
            <a:pPr marL="0" lvl="0" indent="0" algn="ctr" rtl="0">
              <a:lnSpc>
                <a:spcPct val="115000"/>
              </a:lnSpc>
              <a:spcBef>
                <a:spcPts val="0"/>
              </a:spcBef>
              <a:spcAft>
                <a:spcPts val="0"/>
              </a:spcAft>
              <a:buNone/>
            </a:pPr>
            <a:r>
              <a:rPr lang="en-US" sz="3600" b="1" dirty="0">
                <a:solidFill>
                  <a:schemeClr val="dk1"/>
                </a:solidFill>
                <a:highlight>
                  <a:schemeClr val="lt1"/>
                </a:highlight>
                <a:latin typeface="Roboto"/>
                <a:ea typeface="Roboto"/>
                <a:cs typeface="Roboto"/>
                <a:sym typeface="Roboto"/>
              </a:rPr>
              <a:t>Treat security like a special collection</a:t>
            </a:r>
            <a:endParaRPr sz="3600" b="1" dirty="0">
              <a:solidFill>
                <a:schemeClr val="dk1"/>
              </a:solidFill>
              <a:highlight>
                <a:schemeClr val="lt1"/>
              </a:highlight>
              <a:latin typeface="Roboto"/>
              <a:ea typeface="Roboto"/>
              <a:cs typeface="Roboto"/>
              <a:sym typeface="Roboto"/>
            </a:endParaRPr>
          </a:p>
          <a:p>
            <a:pPr marL="0" lvl="0" indent="0" algn="ctr" rtl="0">
              <a:lnSpc>
                <a:spcPct val="115000"/>
              </a:lnSpc>
              <a:spcBef>
                <a:spcPts val="0"/>
              </a:spcBef>
              <a:spcAft>
                <a:spcPts val="0"/>
              </a:spcAft>
              <a:buNone/>
            </a:pPr>
            <a:r>
              <a:rPr lang="en-US" sz="1100" i="1" dirty="0">
                <a:solidFill>
                  <a:schemeClr val="dk1"/>
                </a:solidFill>
                <a:highlight>
                  <a:schemeClr val="lt1"/>
                </a:highlight>
              </a:rPr>
              <a:t>LFI: </a:t>
            </a:r>
            <a:r>
              <a:rPr lang="en-US" sz="1100" i="1" dirty="0">
                <a:solidFill>
                  <a:schemeClr val="dk1"/>
                </a:solidFill>
                <a:highlight>
                  <a:srgbClr val="FFFFFF"/>
                </a:highlight>
              </a:rPr>
              <a:t>Privacy &amp; Security in Public Libraries:</a:t>
            </a:r>
            <a:endParaRPr sz="1100" i="1" dirty="0">
              <a:solidFill>
                <a:schemeClr val="dk1"/>
              </a:solidFill>
              <a:highlight>
                <a:schemeClr val="lt1"/>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455"/>
          <p:cNvSpPr/>
          <p:nvPr/>
        </p:nvSpPr>
        <p:spPr>
          <a:xfrm>
            <a:off x="731520" y="274320"/>
            <a:ext cx="7841100" cy="6399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endParaRPr sz="1800" b="0" i="0" u="none" strike="noStrike" cap="none">
              <a:solidFill>
                <a:srgbClr val="702C91"/>
              </a:solidFill>
              <a:latin typeface="Arial"/>
              <a:ea typeface="Arial"/>
              <a:cs typeface="Arial"/>
              <a:sym typeface="Arial"/>
            </a:endParaRPr>
          </a:p>
          <a:p>
            <a:pPr marL="0" marR="0" lvl="0" indent="0" algn="ctr" rtl="0">
              <a:lnSpc>
                <a:spcPct val="100000"/>
              </a:lnSpc>
              <a:spcBef>
                <a:spcPts val="0"/>
              </a:spcBef>
              <a:spcAft>
                <a:spcPts val="0"/>
              </a:spcAft>
              <a:buNone/>
            </a:pPr>
            <a:endParaRPr sz="1800" b="0" i="0" u="none" strike="noStrike" cap="none">
              <a:solidFill>
                <a:srgbClr val="702C91"/>
              </a:solidFill>
              <a:latin typeface="Arial"/>
              <a:ea typeface="Arial"/>
              <a:cs typeface="Arial"/>
              <a:sym typeface="Arial"/>
            </a:endParaRPr>
          </a:p>
          <a:p>
            <a:pPr marL="0" marR="0" lvl="0" indent="0" algn="ctr" rtl="0">
              <a:lnSpc>
                <a:spcPct val="100000"/>
              </a:lnSpc>
              <a:spcBef>
                <a:spcPts val="0"/>
              </a:spcBef>
              <a:spcAft>
                <a:spcPts val="0"/>
              </a:spcAft>
              <a:buNone/>
            </a:pPr>
            <a:endParaRPr sz="1800" b="0" i="0" u="none" strike="noStrike" cap="none">
              <a:solidFill>
                <a:srgbClr val="702C91"/>
              </a:solidFill>
              <a:latin typeface="Arial"/>
              <a:ea typeface="Arial"/>
              <a:cs typeface="Arial"/>
              <a:sym typeface="Arial"/>
            </a:endParaRPr>
          </a:p>
          <a:p>
            <a:pPr marL="0" marR="0" lvl="0" indent="0" algn="ctr" rtl="0">
              <a:lnSpc>
                <a:spcPct val="100000"/>
              </a:lnSpc>
              <a:spcBef>
                <a:spcPts val="0"/>
              </a:spcBef>
              <a:spcAft>
                <a:spcPts val="0"/>
              </a:spcAft>
              <a:buNone/>
            </a:pPr>
            <a:endParaRPr sz="5400" b="1">
              <a:solidFill>
                <a:srgbClr val="702C91"/>
              </a:solidFill>
            </a:endParaRPr>
          </a:p>
          <a:p>
            <a:pPr marL="0" marR="0" lvl="0" indent="0" algn="ctr" rtl="0">
              <a:lnSpc>
                <a:spcPct val="100000"/>
              </a:lnSpc>
              <a:spcBef>
                <a:spcPts val="0"/>
              </a:spcBef>
              <a:spcAft>
                <a:spcPts val="0"/>
              </a:spcAft>
              <a:buNone/>
            </a:pPr>
            <a:r>
              <a:rPr lang="en-US" sz="5400" b="1" i="0" u="none" strike="noStrike" cap="none">
                <a:solidFill>
                  <a:srgbClr val="702C91"/>
                </a:solidFill>
                <a:latin typeface="Arial"/>
                <a:ea typeface="Arial"/>
                <a:cs typeface="Arial"/>
                <a:sym typeface="Arial"/>
              </a:rPr>
              <a:t>Securing Your Library’s Website</a:t>
            </a:r>
            <a:endParaRPr sz="5400" b="0" i="0" u="none" strike="noStrike" cap="none">
              <a:solidFill>
                <a:srgbClr val="702C9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18"/>
        <p:cNvGrpSpPr/>
        <p:nvPr/>
      </p:nvGrpSpPr>
      <p:grpSpPr>
        <a:xfrm>
          <a:off x="0" y="0"/>
          <a:ext cx="0" cy="0"/>
          <a:chOff x="0" y="0"/>
          <a:chExt cx="0" cy="0"/>
        </a:xfrm>
      </p:grpSpPr>
      <p:sp>
        <p:nvSpPr>
          <p:cNvPr id="3919" name="Google Shape;3919;p456"/>
          <p:cNvSpPr/>
          <p:nvPr/>
        </p:nvSpPr>
        <p:spPr>
          <a:xfrm>
            <a:off x="457200" y="274680"/>
            <a:ext cx="8207400" cy="112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56"/>
          <p:cNvSpPr/>
          <p:nvPr/>
        </p:nvSpPr>
        <p:spPr>
          <a:xfrm>
            <a:off x="457200" y="1600200"/>
            <a:ext cx="8207400" cy="450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21" name="Google Shape;3921;p456"/>
          <p:cNvPicPr preferRelativeResize="0"/>
          <p:nvPr/>
        </p:nvPicPr>
        <p:blipFill rotWithShape="1">
          <a:blip r:embed="rId3">
            <a:alphaModFix/>
          </a:blip>
          <a:srcRect/>
          <a:stretch/>
        </p:blipFill>
        <p:spPr>
          <a:xfrm>
            <a:off x="19080" y="30600"/>
            <a:ext cx="8984519" cy="6576481"/>
          </a:xfrm>
          <a:prstGeom prst="rect">
            <a:avLst/>
          </a:prstGeom>
          <a:noFill/>
          <a:ln>
            <a:noFill/>
          </a:ln>
        </p:spPr>
      </p:pic>
      <p:sp>
        <p:nvSpPr>
          <p:cNvPr id="3922" name="Google Shape;3922;p456"/>
          <p:cNvSpPr/>
          <p:nvPr/>
        </p:nvSpPr>
        <p:spPr>
          <a:xfrm>
            <a:off x="4038480" y="6553080"/>
            <a:ext cx="4740600" cy="1929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800" b="1" i="0" u="none" strike="noStrike" cap="none">
                <a:solidFill>
                  <a:srgbClr val="00CCFF"/>
                </a:solidFill>
                <a:latin typeface="Arial"/>
                <a:ea typeface="Arial"/>
                <a:cs typeface="Arial"/>
                <a:sym typeface="Arial"/>
              </a:rPr>
              <a:t>http://krebsonsecurity.com/2012/10/the-scrap-value-of-a-hacked-pc-revisited/</a:t>
            </a:r>
            <a:endParaRPr sz="800" b="0" i="0" u="none" strike="noStrike" cap="none">
              <a:latin typeface="Arial"/>
              <a:ea typeface="Arial"/>
              <a:cs typeface="Arial"/>
              <a:sym typeface="Arial"/>
            </a:endParaRPr>
          </a:p>
        </p:txBody>
      </p:sp>
      <p:sp>
        <p:nvSpPr>
          <p:cNvPr id="3923" name="Google Shape;3923;p456"/>
          <p:cNvSpPr/>
          <p:nvPr/>
        </p:nvSpPr>
        <p:spPr>
          <a:xfrm>
            <a:off x="3733920" y="1417680"/>
            <a:ext cx="1349400" cy="541200"/>
          </a:xfrm>
          <a:prstGeom prst="ellipse">
            <a:avLst/>
          </a:prstGeom>
          <a:solidFill>
            <a:srgbClr val="4F81BD"/>
          </a:solidFill>
          <a:ln w="25550" cap="flat" cmpd="sng">
            <a:solidFill>
              <a:srgbClr val="395E8A"/>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800" b="1" i="0" u="none" strike="noStrike" cap="none">
                <a:solidFill>
                  <a:srgbClr val="FFFFFF"/>
                </a:solidFill>
                <a:latin typeface="Arial"/>
                <a:ea typeface="Arial"/>
                <a:cs typeface="Arial"/>
                <a:sym typeface="Arial"/>
              </a:rPr>
              <a:t>Server</a:t>
            </a:r>
            <a:endParaRPr sz="1800" b="0" i="0" u="none" strike="noStrike" cap="none">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28"/>
        <p:cNvGrpSpPr/>
        <p:nvPr/>
      </p:nvGrpSpPr>
      <p:grpSpPr>
        <a:xfrm>
          <a:off x="0" y="0"/>
          <a:ext cx="0" cy="0"/>
          <a:chOff x="0" y="0"/>
          <a:chExt cx="0" cy="0"/>
        </a:xfrm>
      </p:grpSpPr>
      <p:sp>
        <p:nvSpPr>
          <p:cNvPr id="3929" name="Google Shape;3929;p457"/>
          <p:cNvSpPr/>
          <p:nvPr/>
        </p:nvSpPr>
        <p:spPr>
          <a:xfrm>
            <a:off x="448920" y="755280"/>
            <a:ext cx="8207400" cy="11208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Servers Are Better!</a:t>
            </a:r>
            <a:endParaRPr sz="4400" b="0" i="0" u="none" strike="noStrike" cap="none">
              <a:latin typeface="Arial"/>
              <a:ea typeface="Arial"/>
              <a:cs typeface="Arial"/>
              <a:sym typeface="Arial"/>
            </a:endParaRPr>
          </a:p>
        </p:txBody>
      </p:sp>
      <p:sp>
        <p:nvSpPr>
          <p:cNvPr id="3930" name="Google Shape;3930;p457"/>
          <p:cNvSpPr/>
          <p:nvPr/>
        </p:nvSpPr>
        <p:spPr>
          <a:xfrm>
            <a:off x="457200" y="1600200"/>
            <a:ext cx="8207400" cy="4503600"/>
          </a:xfrm>
          <a:prstGeom prst="rect">
            <a:avLst/>
          </a:prstGeom>
          <a:noFill/>
          <a:ln>
            <a:noFill/>
          </a:ln>
        </p:spPr>
        <p:txBody>
          <a:bodyPr spcFirstLastPara="1" wrap="square" lIns="90000" tIns="45000" rIns="90000" bIns="45000" anchor="t" anchorCtr="0">
            <a:noAutofit/>
          </a:bodyPr>
          <a:lstStyle/>
          <a:p>
            <a:pPr marL="216000" marR="0" lvl="0" indent="-203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Bigger</a:t>
            </a:r>
            <a:endParaRPr sz="3200" b="0" i="0" u="none" strike="noStrike" cap="none">
              <a:latin typeface="Arial"/>
              <a:ea typeface="Arial"/>
              <a:cs typeface="Arial"/>
              <a:sym typeface="Arial"/>
            </a:endParaRPr>
          </a:p>
          <a:p>
            <a:pPr marL="216000" marR="0" lvl="0" indent="-203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Better</a:t>
            </a:r>
            <a:endParaRPr sz="3200" b="0" i="0" u="none" strike="noStrike" cap="none">
              <a:latin typeface="Arial"/>
              <a:ea typeface="Arial"/>
              <a:cs typeface="Arial"/>
              <a:sym typeface="Arial"/>
            </a:endParaRPr>
          </a:p>
          <a:p>
            <a:pPr marL="216000" marR="0" lvl="0" indent="-203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Faster</a:t>
            </a:r>
            <a:endParaRPr sz="3200" b="0" i="0" u="none" strike="noStrike" cap="none">
              <a:latin typeface="Arial"/>
              <a:ea typeface="Arial"/>
              <a:cs typeface="Arial"/>
              <a:sym typeface="Arial"/>
            </a:endParaRPr>
          </a:p>
          <a:p>
            <a:pPr marL="216000" marR="0" lvl="0" indent="-203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Always On</a:t>
            </a:r>
            <a:endParaRPr sz="3200" b="0" i="0" u="none" strike="noStrike" cap="none">
              <a:latin typeface="Arial"/>
              <a:ea typeface="Arial"/>
              <a:cs typeface="Arial"/>
              <a:sym typeface="Arial"/>
            </a:endParaRPr>
          </a:p>
          <a:p>
            <a:pPr marL="216000" marR="0" lvl="0" indent="-203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Unattended</a:t>
            </a:r>
            <a:endParaRPr sz="3200" b="0" i="0" u="none" strike="noStrike" cap="none">
              <a:latin typeface="Arial"/>
              <a:ea typeface="Arial"/>
              <a:cs typeface="Arial"/>
              <a:sym typeface="Arial"/>
            </a:endParaRPr>
          </a:p>
          <a:p>
            <a:pPr marL="216000" marR="0" lvl="0" indent="-203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Bigger Pipes! </a:t>
            </a:r>
            <a:endParaRPr sz="3200" b="0" i="0" u="none" strike="noStrike" cap="none">
              <a:latin typeface="Arial"/>
              <a:ea typeface="Arial"/>
              <a:cs typeface="Arial"/>
              <a:sym typeface="Arial"/>
            </a:endParaRPr>
          </a:p>
          <a:p>
            <a:pPr marL="216000" marR="0" lvl="0" indent="-203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Full of stuff!!</a:t>
            </a:r>
            <a:endParaRPr sz="3200" b="0" i="0" u="none" strike="noStrike" cap="none">
              <a:latin typeface="Arial"/>
              <a:ea typeface="Arial"/>
              <a:cs typeface="Arial"/>
              <a:sym typeface="Arial"/>
            </a:endParaRPr>
          </a:p>
          <a:p>
            <a:pPr marL="216000" marR="0" lvl="0" indent="-203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People come to visit!!!</a:t>
            </a:r>
            <a:endParaRPr sz="3200" b="0" i="0" u="none" strike="noStrike" cap="none">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34"/>
        <p:cNvGrpSpPr/>
        <p:nvPr/>
      </p:nvGrpSpPr>
      <p:grpSpPr>
        <a:xfrm>
          <a:off x="0" y="0"/>
          <a:ext cx="0" cy="0"/>
          <a:chOff x="0" y="0"/>
          <a:chExt cx="0" cy="0"/>
        </a:xfrm>
      </p:grpSpPr>
      <p:grpSp>
        <p:nvGrpSpPr>
          <p:cNvPr id="3935" name="Google Shape;3935;p458"/>
          <p:cNvGrpSpPr/>
          <p:nvPr/>
        </p:nvGrpSpPr>
        <p:grpSpPr>
          <a:xfrm>
            <a:off x="6476948" y="80030"/>
            <a:ext cx="2624950" cy="5705724"/>
            <a:chOff x="6476948" y="60024"/>
            <a:chExt cx="2624950" cy="4279400"/>
          </a:xfrm>
        </p:grpSpPr>
        <p:sp>
          <p:nvSpPr>
            <p:cNvPr id="3936" name="Google Shape;3936;p458"/>
            <p:cNvSpPr/>
            <p:nvPr/>
          </p:nvSpPr>
          <p:spPr>
            <a:xfrm>
              <a:off x="6476948" y="60024"/>
              <a:ext cx="25925" cy="25925"/>
            </a:xfrm>
            <a:custGeom>
              <a:avLst/>
              <a:gdLst/>
              <a:ahLst/>
              <a:cxnLst/>
              <a:rect l="l" t="t" r="r" b="b"/>
              <a:pathLst>
                <a:path w="1037" h="1037" extrusionOk="0">
                  <a:moveTo>
                    <a:pt x="519" y="1"/>
                  </a:moveTo>
                  <a:cubicBezTo>
                    <a:pt x="223" y="1"/>
                    <a:pt x="1" y="223"/>
                    <a:pt x="1" y="519"/>
                  </a:cubicBezTo>
                  <a:cubicBezTo>
                    <a:pt x="1" y="814"/>
                    <a:pt x="223" y="1036"/>
                    <a:pt x="519" y="1036"/>
                  </a:cubicBezTo>
                  <a:cubicBezTo>
                    <a:pt x="777" y="1036"/>
                    <a:pt x="1036" y="814"/>
                    <a:pt x="1036" y="519"/>
                  </a:cubicBezTo>
                  <a:cubicBezTo>
                    <a:pt x="1036" y="223"/>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458"/>
            <p:cNvSpPr/>
            <p:nvPr/>
          </p:nvSpPr>
          <p:spPr>
            <a:xfrm>
              <a:off x="6712648" y="60024"/>
              <a:ext cx="25900" cy="25925"/>
            </a:xfrm>
            <a:custGeom>
              <a:avLst/>
              <a:gdLst/>
              <a:ahLst/>
              <a:cxnLst/>
              <a:rect l="l" t="t" r="r" b="b"/>
              <a:pathLst>
                <a:path w="1036" h="1037" extrusionOk="0">
                  <a:moveTo>
                    <a:pt x="518" y="1"/>
                  </a:moveTo>
                  <a:cubicBezTo>
                    <a:pt x="259" y="1"/>
                    <a:pt x="0" y="223"/>
                    <a:pt x="0" y="519"/>
                  </a:cubicBezTo>
                  <a:cubicBezTo>
                    <a:pt x="0" y="814"/>
                    <a:pt x="259" y="1036"/>
                    <a:pt x="518" y="1036"/>
                  </a:cubicBezTo>
                  <a:cubicBezTo>
                    <a:pt x="814" y="1036"/>
                    <a:pt x="1036" y="814"/>
                    <a:pt x="1036" y="519"/>
                  </a:cubicBezTo>
                  <a:cubicBezTo>
                    <a:pt x="1036" y="223"/>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458"/>
            <p:cNvSpPr/>
            <p:nvPr/>
          </p:nvSpPr>
          <p:spPr>
            <a:xfrm>
              <a:off x="6949248" y="60024"/>
              <a:ext cx="25925" cy="25925"/>
            </a:xfrm>
            <a:custGeom>
              <a:avLst/>
              <a:gdLst/>
              <a:ahLst/>
              <a:cxnLst/>
              <a:rect l="l" t="t" r="r" b="b"/>
              <a:pathLst>
                <a:path w="1037" h="1037" extrusionOk="0">
                  <a:moveTo>
                    <a:pt x="519" y="1"/>
                  </a:moveTo>
                  <a:cubicBezTo>
                    <a:pt x="223" y="1"/>
                    <a:pt x="1" y="223"/>
                    <a:pt x="1" y="519"/>
                  </a:cubicBezTo>
                  <a:cubicBezTo>
                    <a:pt x="1" y="814"/>
                    <a:pt x="223" y="1036"/>
                    <a:pt x="519" y="1036"/>
                  </a:cubicBezTo>
                  <a:cubicBezTo>
                    <a:pt x="814" y="1036"/>
                    <a:pt x="1036" y="814"/>
                    <a:pt x="1036" y="519"/>
                  </a:cubicBezTo>
                  <a:cubicBezTo>
                    <a:pt x="1036" y="223"/>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458"/>
            <p:cNvSpPr/>
            <p:nvPr/>
          </p:nvSpPr>
          <p:spPr>
            <a:xfrm>
              <a:off x="7185873" y="60024"/>
              <a:ext cx="25900" cy="25925"/>
            </a:xfrm>
            <a:custGeom>
              <a:avLst/>
              <a:gdLst/>
              <a:ahLst/>
              <a:cxnLst/>
              <a:rect l="l" t="t" r="r" b="b"/>
              <a:pathLst>
                <a:path w="1036" h="1037" extrusionOk="0">
                  <a:moveTo>
                    <a:pt x="518" y="1"/>
                  </a:moveTo>
                  <a:cubicBezTo>
                    <a:pt x="222" y="1"/>
                    <a:pt x="0" y="223"/>
                    <a:pt x="0" y="519"/>
                  </a:cubicBezTo>
                  <a:cubicBezTo>
                    <a:pt x="0" y="814"/>
                    <a:pt x="222" y="1036"/>
                    <a:pt x="518" y="1036"/>
                  </a:cubicBezTo>
                  <a:cubicBezTo>
                    <a:pt x="777" y="1036"/>
                    <a:pt x="1036" y="814"/>
                    <a:pt x="1036" y="519"/>
                  </a:cubicBezTo>
                  <a:cubicBezTo>
                    <a:pt x="1036" y="223"/>
                    <a:pt x="777"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458"/>
            <p:cNvSpPr/>
            <p:nvPr/>
          </p:nvSpPr>
          <p:spPr>
            <a:xfrm>
              <a:off x="7421548" y="60024"/>
              <a:ext cx="25925" cy="25925"/>
            </a:xfrm>
            <a:custGeom>
              <a:avLst/>
              <a:gdLst/>
              <a:ahLst/>
              <a:cxnLst/>
              <a:rect l="l" t="t" r="r" b="b"/>
              <a:pathLst>
                <a:path w="1037" h="1037" extrusionOk="0">
                  <a:moveTo>
                    <a:pt x="519" y="1"/>
                  </a:moveTo>
                  <a:cubicBezTo>
                    <a:pt x="260" y="1"/>
                    <a:pt x="1" y="223"/>
                    <a:pt x="1" y="519"/>
                  </a:cubicBezTo>
                  <a:cubicBezTo>
                    <a:pt x="1" y="814"/>
                    <a:pt x="260" y="1036"/>
                    <a:pt x="519" y="1036"/>
                  </a:cubicBezTo>
                  <a:cubicBezTo>
                    <a:pt x="814" y="1036"/>
                    <a:pt x="1036" y="814"/>
                    <a:pt x="1036" y="519"/>
                  </a:cubicBezTo>
                  <a:cubicBezTo>
                    <a:pt x="1036" y="223"/>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458"/>
            <p:cNvSpPr/>
            <p:nvPr/>
          </p:nvSpPr>
          <p:spPr>
            <a:xfrm>
              <a:off x="7658173" y="60024"/>
              <a:ext cx="25900" cy="25925"/>
            </a:xfrm>
            <a:custGeom>
              <a:avLst/>
              <a:gdLst/>
              <a:ahLst/>
              <a:cxnLst/>
              <a:rect l="l" t="t" r="r" b="b"/>
              <a:pathLst>
                <a:path w="1036" h="1037" extrusionOk="0">
                  <a:moveTo>
                    <a:pt x="518" y="1"/>
                  </a:moveTo>
                  <a:cubicBezTo>
                    <a:pt x="222" y="1"/>
                    <a:pt x="0" y="223"/>
                    <a:pt x="0" y="519"/>
                  </a:cubicBezTo>
                  <a:cubicBezTo>
                    <a:pt x="0" y="814"/>
                    <a:pt x="222" y="1036"/>
                    <a:pt x="518" y="1036"/>
                  </a:cubicBezTo>
                  <a:cubicBezTo>
                    <a:pt x="814" y="1036"/>
                    <a:pt x="1036" y="814"/>
                    <a:pt x="1036" y="519"/>
                  </a:cubicBezTo>
                  <a:cubicBezTo>
                    <a:pt x="1036" y="223"/>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458"/>
            <p:cNvSpPr/>
            <p:nvPr/>
          </p:nvSpPr>
          <p:spPr>
            <a:xfrm>
              <a:off x="7894773" y="60024"/>
              <a:ext cx="25925" cy="25925"/>
            </a:xfrm>
            <a:custGeom>
              <a:avLst/>
              <a:gdLst/>
              <a:ahLst/>
              <a:cxnLst/>
              <a:rect l="l" t="t" r="r" b="b"/>
              <a:pathLst>
                <a:path w="1037" h="1037" extrusionOk="0">
                  <a:moveTo>
                    <a:pt x="519" y="1"/>
                  </a:moveTo>
                  <a:cubicBezTo>
                    <a:pt x="223" y="1"/>
                    <a:pt x="1" y="223"/>
                    <a:pt x="1" y="519"/>
                  </a:cubicBezTo>
                  <a:cubicBezTo>
                    <a:pt x="1" y="814"/>
                    <a:pt x="223" y="1036"/>
                    <a:pt x="519" y="1036"/>
                  </a:cubicBezTo>
                  <a:cubicBezTo>
                    <a:pt x="777" y="1036"/>
                    <a:pt x="1036" y="814"/>
                    <a:pt x="1036" y="519"/>
                  </a:cubicBezTo>
                  <a:cubicBezTo>
                    <a:pt x="1036" y="223"/>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458"/>
            <p:cNvSpPr/>
            <p:nvPr/>
          </p:nvSpPr>
          <p:spPr>
            <a:xfrm>
              <a:off x="8130473" y="60024"/>
              <a:ext cx="25900" cy="25925"/>
            </a:xfrm>
            <a:custGeom>
              <a:avLst/>
              <a:gdLst/>
              <a:ahLst/>
              <a:cxnLst/>
              <a:rect l="l" t="t" r="r" b="b"/>
              <a:pathLst>
                <a:path w="1036" h="1037" extrusionOk="0">
                  <a:moveTo>
                    <a:pt x="518" y="1"/>
                  </a:moveTo>
                  <a:cubicBezTo>
                    <a:pt x="259" y="1"/>
                    <a:pt x="1" y="223"/>
                    <a:pt x="1" y="519"/>
                  </a:cubicBezTo>
                  <a:cubicBezTo>
                    <a:pt x="1" y="814"/>
                    <a:pt x="259" y="1036"/>
                    <a:pt x="518" y="1036"/>
                  </a:cubicBezTo>
                  <a:cubicBezTo>
                    <a:pt x="814" y="1036"/>
                    <a:pt x="1036" y="814"/>
                    <a:pt x="1036" y="519"/>
                  </a:cubicBezTo>
                  <a:cubicBezTo>
                    <a:pt x="1036" y="223"/>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458"/>
            <p:cNvSpPr/>
            <p:nvPr/>
          </p:nvSpPr>
          <p:spPr>
            <a:xfrm>
              <a:off x="8367098" y="60024"/>
              <a:ext cx="25900" cy="25925"/>
            </a:xfrm>
            <a:custGeom>
              <a:avLst/>
              <a:gdLst/>
              <a:ahLst/>
              <a:cxnLst/>
              <a:rect l="l" t="t" r="r" b="b"/>
              <a:pathLst>
                <a:path w="1036" h="1037" extrusionOk="0">
                  <a:moveTo>
                    <a:pt x="518" y="1"/>
                  </a:moveTo>
                  <a:cubicBezTo>
                    <a:pt x="222" y="1"/>
                    <a:pt x="0" y="223"/>
                    <a:pt x="0" y="519"/>
                  </a:cubicBezTo>
                  <a:cubicBezTo>
                    <a:pt x="0" y="814"/>
                    <a:pt x="222" y="1036"/>
                    <a:pt x="518" y="1036"/>
                  </a:cubicBezTo>
                  <a:cubicBezTo>
                    <a:pt x="813" y="1036"/>
                    <a:pt x="1035" y="814"/>
                    <a:pt x="1035" y="519"/>
                  </a:cubicBezTo>
                  <a:cubicBezTo>
                    <a:pt x="1035" y="223"/>
                    <a:pt x="813"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458"/>
            <p:cNvSpPr/>
            <p:nvPr/>
          </p:nvSpPr>
          <p:spPr>
            <a:xfrm>
              <a:off x="8603698" y="60024"/>
              <a:ext cx="25900" cy="25925"/>
            </a:xfrm>
            <a:custGeom>
              <a:avLst/>
              <a:gdLst/>
              <a:ahLst/>
              <a:cxnLst/>
              <a:rect l="l" t="t" r="r" b="b"/>
              <a:pathLst>
                <a:path w="1036" h="1037" extrusionOk="0">
                  <a:moveTo>
                    <a:pt x="518" y="1"/>
                  </a:moveTo>
                  <a:cubicBezTo>
                    <a:pt x="222" y="1"/>
                    <a:pt x="1" y="223"/>
                    <a:pt x="1" y="519"/>
                  </a:cubicBezTo>
                  <a:cubicBezTo>
                    <a:pt x="1" y="814"/>
                    <a:pt x="222" y="1036"/>
                    <a:pt x="518" y="1036"/>
                  </a:cubicBezTo>
                  <a:cubicBezTo>
                    <a:pt x="814" y="1036"/>
                    <a:pt x="1036" y="814"/>
                    <a:pt x="1036" y="519"/>
                  </a:cubicBezTo>
                  <a:cubicBezTo>
                    <a:pt x="1036" y="223"/>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458"/>
            <p:cNvSpPr/>
            <p:nvPr/>
          </p:nvSpPr>
          <p:spPr>
            <a:xfrm>
              <a:off x="6476948" y="296649"/>
              <a:ext cx="25925" cy="25900"/>
            </a:xfrm>
            <a:custGeom>
              <a:avLst/>
              <a:gdLst/>
              <a:ahLst/>
              <a:cxnLst/>
              <a:rect l="l" t="t" r="r" b="b"/>
              <a:pathLst>
                <a:path w="1037" h="1036" extrusionOk="0">
                  <a:moveTo>
                    <a:pt x="519" y="0"/>
                  </a:moveTo>
                  <a:cubicBezTo>
                    <a:pt x="223" y="0"/>
                    <a:pt x="1" y="222"/>
                    <a:pt x="1" y="518"/>
                  </a:cubicBezTo>
                  <a:cubicBezTo>
                    <a:pt x="1" y="777"/>
                    <a:pt x="223" y="1036"/>
                    <a:pt x="519" y="1036"/>
                  </a:cubicBezTo>
                  <a:cubicBezTo>
                    <a:pt x="777" y="1036"/>
                    <a:pt x="1036" y="777"/>
                    <a:pt x="1036" y="518"/>
                  </a:cubicBezTo>
                  <a:cubicBezTo>
                    <a:pt x="1036" y="222"/>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458"/>
            <p:cNvSpPr/>
            <p:nvPr/>
          </p:nvSpPr>
          <p:spPr>
            <a:xfrm>
              <a:off x="6712648" y="296649"/>
              <a:ext cx="25900" cy="25900"/>
            </a:xfrm>
            <a:custGeom>
              <a:avLst/>
              <a:gdLst/>
              <a:ahLst/>
              <a:cxnLst/>
              <a:rect l="l" t="t" r="r" b="b"/>
              <a:pathLst>
                <a:path w="1036" h="1036" extrusionOk="0">
                  <a:moveTo>
                    <a:pt x="518" y="0"/>
                  </a:moveTo>
                  <a:cubicBezTo>
                    <a:pt x="259" y="0"/>
                    <a:pt x="0" y="222"/>
                    <a:pt x="0" y="518"/>
                  </a:cubicBezTo>
                  <a:cubicBezTo>
                    <a:pt x="0" y="777"/>
                    <a:pt x="259" y="1036"/>
                    <a:pt x="518" y="1036"/>
                  </a:cubicBezTo>
                  <a:cubicBezTo>
                    <a:pt x="814" y="1036"/>
                    <a:pt x="1036" y="777"/>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58"/>
            <p:cNvSpPr/>
            <p:nvPr/>
          </p:nvSpPr>
          <p:spPr>
            <a:xfrm>
              <a:off x="6949248" y="296649"/>
              <a:ext cx="25925" cy="25900"/>
            </a:xfrm>
            <a:custGeom>
              <a:avLst/>
              <a:gdLst/>
              <a:ahLst/>
              <a:cxnLst/>
              <a:rect l="l" t="t" r="r" b="b"/>
              <a:pathLst>
                <a:path w="1037" h="1036" extrusionOk="0">
                  <a:moveTo>
                    <a:pt x="519" y="0"/>
                  </a:moveTo>
                  <a:cubicBezTo>
                    <a:pt x="223" y="0"/>
                    <a:pt x="1" y="222"/>
                    <a:pt x="1" y="518"/>
                  </a:cubicBezTo>
                  <a:cubicBezTo>
                    <a:pt x="1" y="777"/>
                    <a:pt x="223" y="1036"/>
                    <a:pt x="519" y="1036"/>
                  </a:cubicBezTo>
                  <a:cubicBezTo>
                    <a:pt x="814" y="1036"/>
                    <a:pt x="1036" y="777"/>
                    <a:pt x="1036" y="518"/>
                  </a:cubicBezTo>
                  <a:cubicBezTo>
                    <a:pt x="1036" y="222"/>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58"/>
            <p:cNvSpPr/>
            <p:nvPr/>
          </p:nvSpPr>
          <p:spPr>
            <a:xfrm>
              <a:off x="7185873" y="296649"/>
              <a:ext cx="25900" cy="25900"/>
            </a:xfrm>
            <a:custGeom>
              <a:avLst/>
              <a:gdLst/>
              <a:ahLst/>
              <a:cxnLst/>
              <a:rect l="l" t="t" r="r" b="b"/>
              <a:pathLst>
                <a:path w="1036" h="1036" extrusionOk="0">
                  <a:moveTo>
                    <a:pt x="518" y="0"/>
                  </a:moveTo>
                  <a:cubicBezTo>
                    <a:pt x="222" y="0"/>
                    <a:pt x="0" y="222"/>
                    <a:pt x="0" y="518"/>
                  </a:cubicBezTo>
                  <a:cubicBezTo>
                    <a:pt x="0" y="777"/>
                    <a:pt x="222" y="1036"/>
                    <a:pt x="518" y="1036"/>
                  </a:cubicBezTo>
                  <a:cubicBezTo>
                    <a:pt x="777" y="1036"/>
                    <a:pt x="1036" y="777"/>
                    <a:pt x="1036" y="518"/>
                  </a:cubicBezTo>
                  <a:cubicBezTo>
                    <a:pt x="1036" y="222"/>
                    <a:pt x="777"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58"/>
            <p:cNvSpPr/>
            <p:nvPr/>
          </p:nvSpPr>
          <p:spPr>
            <a:xfrm>
              <a:off x="7421548" y="296649"/>
              <a:ext cx="25925" cy="25900"/>
            </a:xfrm>
            <a:custGeom>
              <a:avLst/>
              <a:gdLst/>
              <a:ahLst/>
              <a:cxnLst/>
              <a:rect l="l" t="t" r="r" b="b"/>
              <a:pathLst>
                <a:path w="1037" h="1036" extrusionOk="0">
                  <a:moveTo>
                    <a:pt x="519" y="0"/>
                  </a:moveTo>
                  <a:cubicBezTo>
                    <a:pt x="260" y="0"/>
                    <a:pt x="1" y="222"/>
                    <a:pt x="1" y="518"/>
                  </a:cubicBezTo>
                  <a:cubicBezTo>
                    <a:pt x="1" y="777"/>
                    <a:pt x="260" y="1036"/>
                    <a:pt x="519" y="1036"/>
                  </a:cubicBezTo>
                  <a:cubicBezTo>
                    <a:pt x="814" y="1036"/>
                    <a:pt x="1036" y="777"/>
                    <a:pt x="1036" y="518"/>
                  </a:cubicBezTo>
                  <a:cubicBezTo>
                    <a:pt x="1036" y="222"/>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58"/>
            <p:cNvSpPr/>
            <p:nvPr/>
          </p:nvSpPr>
          <p:spPr>
            <a:xfrm>
              <a:off x="7658173" y="296649"/>
              <a:ext cx="25900" cy="25900"/>
            </a:xfrm>
            <a:custGeom>
              <a:avLst/>
              <a:gdLst/>
              <a:ahLst/>
              <a:cxnLst/>
              <a:rect l="l" t="t" r="r" b="b"/>
              <a:pathLst>
                <a:path w="1036" h="1036" extrusionOk="0">
                  <a:moveTo>
                    <a:pt x="518" y="0"/>
                  </a:moveTo>
                  <a:cubicBezTo>
                    <a:pt x="222" y="0"/>
                    <a:pt x="0" y="222"/>
                    <a:pt x="0" y="518"/>
                  </a:cubicBezTo>
                  <a:cubicBezTo>
                    <a:pt x="0" y="777"/>
                    <a:pt x="222" y="1036"/>
                    <a:pt x="518" y="1036"/>
                  </a:cubicBezTo>
                  <a:cubicBezTo>
                    <a:pt x="814" y="1036"/>
                    <a:pt x="1036" y="777"/>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58"/>
            <p:cNvSpPr/>
            <p:nvPr/>
          </p:nvSpPr>
          <p:spPr>
            <a:xfrm>
              <a:off x="7894773" y="296649"/>
              <a:ext cx="25925" cy="25900"/>
            </a:xfrm>
            <a:custGeom>
              <a:avLst/>
              <a:gdLst/>
              <a:ahLst/>
              <a:cxnLst/>
              <a:rect l="l" t="t" r="r" b="b"/>
              <a:pathLst>
                <a:path w="1037" h="1036" extrusionOk="0">
                  <a:moveTo>
                    <a:pt x="519" y="0"/>
                  </a:moveTo>
                  <a:cubicBezTo>
                    <a:pt x="223" y="0"/>
                    <a:pt x="1" y="222"/>
                    <a:pt x="1" y="518"/>
                  </a:cubicBezTo>
                  <a:cubicBezTo>
                    <a:pt x="1" y="777"/>
                    <a:pt x="223" y="1036"/>
                    <a:pt x="519" y="1036"/>
                  </a:cubicBezTo>
                  <a:cubicBezTo>
                    <a:pt x="777" y="1036"/>
                    <a:pt x="1036" y="777"/>
                    <a:pt x="1036" y="518"/>
                  </a:cubicBezTo>
                  <a:cubicBezTo>
                    <a:pt x="1036" y="222"/>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58"/>
            <p:cNvSpPr/>
            <p:nvPr/>
          </p:nvSpPr>
          <p:spPr>
            <a:xfrm>
              <a:off x="8130473" y="296649"/>
              <a:ext cx="25900" cy="25900"/>
            </a:xfrm>
            <a:custGeom>
              <a:avLst/>
              <a:gdLst/>
              <a:ahLst/>
              <a:cxnLst/>
              <a:rect l="l" t="t" r="r" b="b"/>
              <a:pathLst>
                <a:path w="1036" h="1036" extrusionOk="0">
                  <a:moveTo>
                    <a:pt x="518" y="0"/>
                  </a:moveTo>
                  <a:cubicBezTo>
                    <a:pt x="259" y="0"/>
                    <a:pt x="1" y="222"/>
                    <a:pt x="1" y="518"/>
                  </a:cubicBezTo>
                  <a:cubicBezTo>
                    <a:pt x="1" y="777"/>
                    <a:pt x="259" y="1036"/>
                    <a:pt x="518" y="1036"/>
                  </a:cubicBezTo>
                  <a:cubicBezTo>
                    <a:pt x="814" y="1036"/>
                    <a:pt x="1036" y="777"/>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58"/>
            <p:cNvSpPr/>
            <p:nvPr/>
          </p:nvSpPr>
          <p:spPr>
            <a:xfrm>
              <a:off x="8367098" y="296649"/>
              <a:ext cx="25900" cy="25900"/>
            </a:xfrm>
            <a:custGeom>
              <a:avLst/>
              <a:gdLst/>
              <a:ahLst/>
              <a:cxnLst/>
              <a:rect l="l" t="t" r="r" b="b"/>
              <a:pathLst>
                <a:path w="1036" h="1036" extrusionOk="0">
                  <a:moveTo>
                    <a:pt x="518" y="0"/>
                  </a:moveTo>
                  <a:cubicBezTo>
                    <a:pt x="222" y="0"/>
                    <a:pt x="0" y="222"/>
                    <a:pt x="0" y="518"/>
                  </a:cubicBezTo>
                  <a:cubicBezTo>
                    <a:pt x="0" y="777"/>
                    <a:pt x="222" y="1036"/>
                    <a:pt x="518" y="1036"/>
                  </a:cubicBezTo>
                  <a:cubicBezTo>
                    <a:pt x="813" y="1036"/>
                    <a:pt x="1035" y="777"/>
                    <a:pt x="1035" y="518"/>
                  </a:cubicBezTo>
                  <a:cubicBezTo>
                    <a:pt x="1035" y="222"/>
                    <a:pt x="813"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58"/>
            <p:cNvSpPr/>
            <p:nvPr/>
          </p:nvSpPr>
          <p:spPr>
            <a:xfrm>
              <a:off x="8603698" y="296649"/>
              <a:ext cx="25900" cy="25900"/>
            </a:xfrm>
            <a:custGeom>
              <a:avLst/>
              <a:gdLst/>
              <a:ahLst/>
              <a:cxnLst/>
              <a:rect l="l" t="t" r="r" b="b"/>
              <a:pathLst>
                <a:path w="1036" h="1036" extrusionOk="0">
                  <a:moveTo>
                    <a:pt x="518" y="0"/>
                  </a:moveTo>
                  <a:cubicBezTo>
                    <a:pt x="222" y="0"/>
                    <a:pt x="1" y="222"/>
                    <a:pt x="1" y="518"/>
                  </a:cubicBezTo>
                  <a:cubicBezTo>
                    <a:pt x="1" y="777"/>
                    <a:pt x="222" y="1036"/>
                    <a:pt x="518" y="1036"/>
                  </a:cubicBezTo>
                  <a:cubicBezTo>
                    <a:pt x="814" y="1036"/>
                    <a:pt x="1036" y="777"/>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58"/>
            <p:cNvSpPr/>
            <p:nvPr/>
          </p:nvSpPr>
          <p:spPr>
            <a:xfrm>
              <a:off x="6476948" y="532324"/>
              <a:ext cx="25925" cy="25925"/>
            </a:xfrm>
            <a:custGeom>
              <a:avLst/>
              <a:gdLst/>
              <a:ahLst/>
              <a:cxnLst/>
              <a:rect l="l" t="t" r="r" b="b"/>
              <a:pathLst>
                <a:path w="1037" h="1037" extrusionOk="0">
                  <a:moveTo>
                    <a:pt x="519" y="1"/>
                  </a:moveTo>
                  <a:cubicBezTo>
                    <a:pt x="223" y="1"/>
                    <a:pt x="1" y="260"/>
                    <a:pt x="1" y="519"/>
                  </a:cubicBezTo>
                  <a:cubicBezTo>
                    <a:pt x="1" y="814"/>
                    <a:pt x="223" y="1036"/>
                    <a:pt x="519" y="1036"/>
                  </a:cubicBezTo>
                  <a:cubicBezTo>
                    <a:pt x="777" y="1036"/>
                    <a:pt x="1036" y="814"/>
                    <a:pt x="1036" y="519"/>
                  </a:cubicBezTo>
                  <a:cubicBezTo>
                    <a:pt x="1036" y="260"/>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58"/>
            <p:cNvSpPr/>
            <p:nvPr/>
          </p:nvSpPr>
          <p:spPr>
            <a:xfrm>
              <a:off x="6712648" y="532324"/>
              <a:ext cx="25900" cy="25925"/>
            </a:xfrm>
            <a:custGeom>
              <a:avLst/>
              <a:gdLst/>
              <a:ahLst/>
              <a:cxnLst/>
              <a:rect l="l" t="t" r="r" b="b"/>
              <a:pathLst>
                <a:path w="1036" h="1037" extrusionOk="0">
                  <a:moveTo>
                    <a:pt x="518" y="1"/>
                  </a:moveTo>
                  <a:cubicBezTo>
                    <a:pt x="259" y="1"/>
                    <a:pt x="0" y="260"/>
                    <a:pt x="0" y="519"/>
                  </a:cubicBezTo>
                  <a:cubicBezTo>
                    <a:pt x="0" y="814"/>
                    <a:pt x="259" y="1036"/>
                    <a:pt x="518" y="1036"/>
                  </a:cubicBezTo>
                  <a:cubicBezTo>
                    <a:pt x="814" y="1036"/>
                    <a:pt x="1036" y="814"/>
                    <a:pt x="1036" y="519"/>
                  </a:cubicBezTo>
                  <a:cubicBezTo>
                    <a:pt x="1036" y="260"/>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458"/>
            <p:cNvSpPr/>
            <p:nvPr/>
          </p:nvSpPr>
          <p:spPr>
            <a:xfrm>
              <a:off x="6949248" y="532324"/>
              <a:ext cx="25925" cy="25925"/>
            </a:xfrm>
            <a:custGeom>
              <a:avLst/>
              <a:gdLst/>
              <a:ahLst/>
              <a:cxnLst/>
              <a:rect l="l" t="t" r="r" b="b"/>
              <a:pathLst>
                <a:path w="1037" h="1037" extrusionOk="0">
                  <a:moveTo>
                    <a:pt x="519" y="1"/>
                  </a:moveTo>
                  <a:cubicBezTo>
                    <a:pt x="223" y="1"/>
                    <a:pt x="1" y="260"/>
                    <a:pt x="1" y="519"/>
                  </a:cubicBezTo>
                  <a:cubicBezTo>
                    <a:pt x="1" y="814"/>
                    <a:pt x="223" y="1036"/>
                    <a:pt x="519" y="1036"/>
                  </a:cubicBezTo>
                  <a:cubicBezTo>
                    <a:pt x="814" y="1036"/>
                    <a:pt x="1036" y="814"/>
                    <a:pt x="1036" y="519"/>
                  </a:cubicBezTo>
                  <a:cubicBezTo>
                    <a:pt x="1036" y="260"/>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458"/>
            <p:cNvSpPr/>
            <p:nvPr/>
          </p:nvSpPr>
          <p:spPr>
            <a:xfrm>
              <a:off x="7185873" y="532324"/>
              <a:ext cx="25900" cy="25925"/>
            </a:xfrm>
            <a:custGeom>
              <a:avLst/>
              <a:gdLst/>
              <a:ahLst/>
              <a:cxnLst/>
              <a:rect l="l" t="t" r="r" b="b"/>
              <a:pathLst>
                <a:path w="1036" h="1037" extrusionOk="0">
                  <a:moveTo>
                    <a:pt x="518" y="1"/>
                  </a:moveTo>
                  <a:cubicBezTo>
                    <a:pt x="222" y="1"/>
                    <a:pt x="0" y="260"/>
                    <a:pt x="0" y="519"/>
                  </a:cubicBezTo>
                  <a:cubicBezTo>
                    <a:pt x="0" y="814"/>
                    <a:pt x="222" y="1036"/>
                    <a:pt x="518" y="1036"/>
                  </a:cubicBezTo>
                  <a:cubicBezTo>
                    <a:pt x="777" y="1036"/>
                    <a:pt x="1036" y="814"/>
                    <a:pt x="1036" y="519"/>
                  </a:cubicBezTo>
                  <a:cubicBezTo>
                    <a:pt x="1036" y="260"/>
                    <a:pt x="777"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458"/>
            <p:cNvSpPr/>
            <p:nvPr/>
          </p:nvSpPr>
          <p:spPr>
            <a:xfrm>
              <a:off x="7421548" y="532324"/>
              <a:ext cx="25925" cy="25925"/>
            </a:xfrm>
            <a:custGeom>
              <a:avLst/>
              <a:gdLst/>
              <a:ahLst/>
              <a:cxnLst/>
              <a:rect l="l" t="t" r="r" b="b"/>
              <a:pathLst>
                <a:path w="1037" h="1037" extrusionOk="0">
                  <a:moveTo>
                    <a:pt x="519" y="1"/>
                  </a:moveTo>
                  <a:cubicBezTo>
                    <a:pt x="260" y="1"/>
                    <a:pt x="1" y="260"/>
                    <a:pt x="1" y="519"/>
                  </a:cubicBezTo>
                  <a:cubicBezTo>
                    <a:pt x="1" y="814"/>
                    <a:pt x="260" y="1036"/>
                    <a:pt x="519" y="1036"/>
                  </a:cubicBezTo>
                  <a:cubicBezTo>
                    <a:pt x="814" y="1036"/>
                    <a:pt x="1036" y="814"/>
                    <a:pt x="1036" y="519"/>
                  </a:cubicBezTo>
                  <a:cubicBezTo>
                    <a:pt x="1036" y="260"/>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58"/>
            <p:cNvSpPr/>
            <p:nvPr/>
          </p:nvSpPr>
          <p:spPr>
            <a:xfrm>
              <a:off x="7658173" y="532324"/>
              <a:ext cx="25900" cy="25925"/>
            </a:xfrm>
            <a:custGeom>
              <a:avLst/>
              <a:gdLst/>
              <a:ahLst/>
              <a:cxnLst/>
              <a:rect l="l" t="t" r="r" b="b"/>
              <a:pathLst>
                <a:path w="1036" h="1037" extrusionOk="0">
                  <a:moveTo>
                    <a:pt x="518" y="1"/>
                  </a:moveTo>
                  <a:cubicBezTo>
                    <a:pt x="222" y="1"/>
                    <a:pt x="0" y="260"/>
                    <a:pt x="0" y="519"/>
                  </a:cubicBezTo>
                  <a:cubicBezTo>
                    <a:pt x="0" y="814"/>
                    <a:pt x="222" y="1036"/>
                    <a:pt x="518" y="1036"/>
                  </a:cubicBezTo>
                  <a:cubicBezTo>
                    <a:pt x="814" y="1036"/>
                    <a:pt x="1036" y="814"/>
                    <a:pt x="1036" y="519"/>
                  </a:cubicBezTo>
                  <a:cubicBezTo>
                    <a:pt x="1036" y="260"/>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58"/>
            <p:cNvSpPr/>
            <p:nvPr/>
          </p:nvSpPr>
          <p:spPr>
            <a:xfrm>
              <a:off x="7894773" y="532324"/>
              <a:ext cx="25925" cy="25925"/>
            </a:xfrm>
            <a:custGeom>
              <a:avLst/>
              <a:gdLst/>
              <a:ahLst/>
              <a:cxnLst/>
              <a:rect l="l" t="t" r="r" b="b"/>
              <a:pathLst>
                <a:path w="1037" h="1037" extrusionOk="0">
                  <a:moveTo>
                    <a:pt x="519" y="1"/>
                  </a:moveTo>
                  <a:cubicBezTo>
                    <a:pt x="223" y="1"/>
                    <a:pt x="1" y="260"/>
                    <a:pt x="1" y="519"/>
                  </a:cubicBezTo>
                  <a:cubicBezTo>
                    <a:pt x="1" y="814"/>
                    <a:pt x="223" y="1036"/>
                    <a:pt x="519" y="1036"/>
                  </a:cubicBezTo>
                  <a:cubicBezTo>
                    <a:pt x="777" y="1036"/>
                    <a:pt x="1036" y="814"/>
                    <a:pt x="1036" y="519"/>
                  </a:cubicBezTo>
                  <a:cubicBezTo>
                    <a:pt x="1036" y="260"/>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58"/>
            <p:cNvSpPr/>
            <p:nvPr/>
          </p:nvSpPr>
          <p:spPr>
            <a:xfrm>
              <a:off x="8130473" y="532324"/>
              <a:ext cx="25900" cy="25925"/>
            </a:xfrm>
            <a:custGeom>
              <a:avLst/>
              <a:gdLst/>
              <a:ahLst/>
              <a:cxnLst/>
              <a:rect l="l" t="t" r="r" b="b"/>
              <a:pathLst>
                <a:path w="1036" h="1037" extrusionOk="0">
                  <a:moveTo>
                    <a:pt x="518" y="1"/>
                  </a:moveTo>
                  <a:cubicBezTo>
                    <a:pt x="259" y="1"/>
                    <a:pt x="1" y="260"/>
                    <a:pt x="1" y="519"/>
                  </a:cubicBezTo>
                  <a:cubicBezTo>
                    <a:pt x="1" y="814"/>
                    <a:pt x="259" y="1036"/>
                    <a:pt x="518" y="1036"/>
                  </a:cubicBezTo>
                  <a:cubicBezTo>
                    <a:pt x="814" y="1036"/>
                    <a:pt x="1036" y="814"/>
                    <a:pt x="1036" y="519"/>
                  </a:cubicBezTo>
                  <a:cubicBezTo>
                    <a:pt x="1036" y="260"/>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58"/>
            <p:cNvSpPr/>
            <p:nvPr/>
          </p:nvSpPr>
          <p:spPr>
            <a:xfrm>
              <a:off x="8367098" y="532324"/>
              <a:ext cx="25900" cy="25925"/>
            </a:xfrm>
            <a:custGeom>
              <a:avLst/>
              <a:gdLst/>
              <a:ahLst/>
              <a:cxnLst/>
              <a:rect l="l" t="t" r="r" b="b"/>
              <a:pathLst>
                <a:path w="1036" h="1037" extrusionOk="0">
                  <a:moveTo>
                    <a:pt x="518" y="1"/>
                  </a:moveTo>
                  <a:cubicBezTo>
                    <a:pt x="222" y="1"/>
                    <a:pt x="0" y="260"/>
                    <a:pt x="0" y="519"/>
                  </a:cubicBezTo>
                  <a:cubicBezTo>
                    <a:pt x="0" y="814"/>
                    <a:pt x="222" y="1036"/>
                    <a:pt x="518" y="1036"/>
                  </a:cubicBezTo>
                  <a:cubicBezTo>
                    <a:pt x="813" y="1036"/>
                    <a:pt x="1035" y="814"/>
                    <a:pt x="1035" y="519"/>
                  </a:cubicBezTo>
                  <a:cubicBezTo>
                    <a:pt x="1035" y="260"/>
                    <a:pt x="813"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58"/>
            <p:cNvSpPr/>
            <p:nvPr/>
          </p:nvSpPr>
          <p:spPr>
            <a:xfrm>
              <a:off x="8603698" y="532324"/>
              <a:ext cx="25900" cy="25925"/>
            </a:xfrm>
            <a:custGeom>
              <a:avLst/>
              <a:gdLst/>
              <a:ahLst/>
              <a:cxnLst/>
              <a:rect l="l" t="t" r="r" b="b"/>
              <a:pathLst>
                <a:path w="1036" h="1037" extrusionOk="0">
                  <a:moveTo>
                    <a:pt x="518" y="1"/>
                  </a:moveTo>
                  <a:cubicBezTo>
                    <a:pt x="222" y="1"/>
                    <a:pt x="1" y="260"/>
                    <a:pt x="1" y="519"/>
                  </a:cubicBezTo>
                  <a:cubicBezTo>
                    <a:pt x="1" y="814"/>
                    <a:pt x="222" y="1036"/>
                    <a:pt x="518" y="1036"/>
                  </a:cubicBezTo>
                  <a:cubicBezTo>
                    <a:pt x="814" y="1036"/>
                    <a:pt x="1036" y="814"/>
                    <a:pt x="1036" y="519"/>
                  </a:cubicBezTo>
                  <a:cubicBezTo>
                    <a:pt x="1036" y="260"/>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58"/>
            <p:cNvSpPr/>
            <p:nvPr/>
          </p:nvSpPr>
          <p:spPr>
            <a:xfrm>
              <a:off x="6476948" y="768949"/>
              <a:ext cx="25925" cy="25900"/>
            </a:xfrm>
            <a:custGeom>
              <a:avLst/>
              <a:gdLst/>
              <a:ahLst/>
              <a:cxnLst/>
              <a:rect l="l" t="t" r="r" b="b"/>
              <a:pathLst>
                <a:path w="1037" h="1036" extrusionOk="0">
                  <a:moveTo>
                    <a:pt x="519" y="0"/>
                  </a:moveTo>
                  <a:cubicBezTo>
                    <a:pt x="223" y="0"/>
                    <a:pt x="1" y="222"/>
                    <a:pt x="1" y="518"/>
                  </a:cubicBezTo>
                  <a:cubicBezTo>
                    <a:pt x="1" y="814"/>
                    <a:pt x="223" y="1036"/>
                    <a:pt x="519" y="1036"/>
                  </a:cubicBezTo>
                  <a:cubicBezTo>
                    <a:pt x="777" y="1036"/>
                    <a:pt x="1036" y="814"/>
                    <a:pt x="1036" y="518"/>
                  </a:cubicBezTo>
                  <a:cubicBezTo>
                    <a:pt x="1036" y="222"/>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58"/>
            <p:cNvSpPr/>
            <p:nvPr/>
          </p:nvSpPr>
          <p:spPr>
            <a:xfrm>
              <a:off x="6712648" y="768949"/>
              <a:ext cx="25900" cy="25900"/>
            </a:xfrm>
            <a:custGeom>
              <a:avLst/>
              <a:gdLst/>
              <a:ahLst/>
              <a:cxnLst/>
              <a:rect l="l" t="t" r="r" b="b"/>
              <a:pathLst>
                <a:path w="1036" h="1036" extrusionOk="0">
                  <a:moveTo>
                    <a:pt x="518" y="0"/>
                  </a:moveTo>
                  <a:cubicBezTo>
                    <a:pt x="259" y="0"/>
                    <a:pt x="0" y="222"/>
                    <a:pt x="0" y="518"/>
                  </a:cubicBezTo>
                  <a:cubicBezTo>
                    <a:pt x="0" y="814"/>
                    <a:pt x="259" y="1036"/>
                    <a:pt x="518" y="1036"/>
                  </a:cubicBezTo>
                  <a:cubicBezTo>
                    <a:pt x="814" y="1036"/>
                    <a:pt x="1036" y="814"/>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58"/>
            <p:cNvSpPr/>
            <p:nvPr/>
          </p:nvSpPr>
          <p:spPr>
            <a:xfrm>
              <a:off x="6949248" y="768949"/>
              <a:ext cx="25925" cy="25900"/>
            </a:xfrm>
            <a:custGeom>
              <a:avLst/>
              <a:gdLst/>
              <a:ahLst/>
              <a:cxnLst/>
              <a:rect l="l" t="t" r="r" b="b"/>
              <a:pathLst>
                <a:path w="1037" h="1036" extrusionOk="0">
                  <a:moveTo>
                    <a:pt x="519" y="0"/>
                  </a:moveTo>
                  <a:cubicBezTo>
                    <a:pt x="223" y="0"/>
                    <a:pt x="1" y="222"/>
                    <a:pt x="1" y="518"/>
                  </a:cubicBezTo>
                  <a:cubicBezTo>
                    <a:pt x="1" y="814"/>
                    <a:pt x="223" y="1036"/>
                    <a:pt x="519" y="1036"/>
                  </a:cubicBezTo>
                  <a:cubicBezTo>
                    <a:pt x="814" y="1036"/>
                    <a:pt x="1036" y="814"/>
                    <a:pt x="1036" y="518"/>
                  </a:cubicBezTo>
                  <a:cubicBezTo>
                    <a:pt x="1036" y="222"/>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58"/>
            <p:cNvSpPr/>
            <p:nvPr/>
          </p:nvSpPr>
          <p:spPr>
            <a:xfrm>
              <a:off x="7185873" y="768949"/>
              <a:ext cx="25900" cy="25900"/>
            </a:xfrm>
            <a:custGeom>
              <a:avLst/>
              <a:gdLst/>
              <a:ahLst/>
              <a:cxnLst/>
              <a:rect l="l" t="t" r="r" b="b"/>
              <a:pathLst>
                <a:path w="1036" h="1036" extrusionOk="0">
                  <a:moveTo>
                    <a:pt x="518" y="0"/>
                  </a:moveTo>
                  <a:cubicBezTo>
                    <a:pt x="222" y="0"/>
                    <a:pt x="0" y="222"/>
                    <a:pt x="0" y="518"/>
                  </a:cubicBezTo>
                  <a:cubicBezTo>
                    <a:pt x="0" y="814"/>
                    <a:pt x="222" y="1036"/>
                    <a:pt x="518" y="1036"/>
                  </a:cubicBezTo>
                  <a:cubicBezTo>
                    <a:pt x="777" y="1036"/>
                    <a:pt x="1036" y="814"/>
                    <a:pt x="1036" y="518"/>
                  </a:cubicBezTo>
                  <a:cubicBezTo>
                    <a:pt x="1036" y="222"/>
                    <a:pt x="777"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458"/>
            <p:cNvSpPr/>
            <p:nvPr/>
          </p:nvSpPr>
          <p:spPr>
            <a:xfrm>
              <a:off x="7421548" y="768949"/>
              <a:ext cx="25925" cy="25900"/>
            </a:xfrm>
            <a:custGeom>
              <a:avLst/>
              <a:gdLst/>
              <a:ahLst/>
              <a:cxnLst/>
              <a:rect l="l" t="t" r="r" b="b"/>
              <a:pathLst>
                <a:path w="1037" h="1036" extrusionOk="0">
                  <a:moveTo>
                    <a:pt x="519" y="0"/>
                  </a:moveTo>
                  <a:cubicBezTo>
                    <a:pt x="260" y="0"/>
                    <a:pt x="1" y="222"/>
                    <a:pt x="1" y="518"/>
                  </a:cubicBezTo>
                  <a:cubicBezTo>
                    <a:pt x="1" y="814"/>
                    <a:pt x="260" y="1036"/>
                    <a:pt x="519" y="1036"/>
                  </a:cubicBezTo>
                  <a:cubicBezTo>
                    <a:pt x="814" y="1036"/>
                    <a:pt x="1036" y="814"/>
                    <a:pt x="1036" y="518"/>
                  </a:cubicBezTo>
                  <a:cubicBezTo>
                    <a:pt x="1036" y="222"/>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458"/>
            <p:cNvSpPr/>
            <p:nvPr/>
          </p:nvSpPr>
          <p:spPr>
            <a:xfrm>
              <a:off x="7658173" y="768949"/>
              <a:ext cx="25900" cy="25900"/>
            </a:xfrm>
            <a:custGeom>
              <a:avLst/>
              <a:gdLst/>
              <a:ahLst/>
              <a:cxnLst/>
              <a:rect l="l" t="t" r="r" b="b"/>
              <a:pathLst>
                <a:path w="1036" h="1036" extrusionOk="0">
                  <a:moveTo>
                    <a:pt x="518" y="0"/>
                  </a:moveTo>
                  <a:cubicBezTo>
                    <a:pt x="222" y="0"/>
                    <a:pt x="0" y="222"/>
                    <a:pt x="0" y="518"/>
                  </a:cubicBezTo>
                  <a:cubicBezTo>
                    <a:pt x="0" y="814"/>
                    <a:pt x="222" y="1036"/>
                    <a:pt x="518" y="1036"/>
                  </a:cubicBezTo>
                  <a:cubicBezTo>
                    <a:pt x="814" y="1036"/>
                    <a:pt x="1036" y="814"/>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58"/>
            <p:cNvSpPr/>
            <p:nvPr/>
          </p:nvSpPr>
          <p:spPr>
            <a:xfrm>
              <a:off x="7894773" y="768949"/>
              <a:ext cx="25925" cy="25900"/>
            </a:xfrm>
            <a:custGeom>
              <a:avLst/>
              <a:gdLst/>
              <a:ahLst/>
              <a:cxnLst/>
              <a:rect l="l" t="t" r="r" b="b"/>
              <a:pathLst>
                <a:path w="1037" h="1036" extrusionOk="0">
                  <a:moveTo>
                    <a:pt x="519" y="0"/>
                  </a:moveTo>
                  <a:cubicBezTo>
                    <a:pt x="223" y="0"/>
                    <a:pt x="1" y="222"/>
                    <a:pt x="1" y="518"/>
                  </a:cubicBezTo>
                  <a:cubicBezTo>
                    <a:pt x="1" y="814"/>
                    <a:pt x="223" y="1036"/>
                    <a:pt x="519" y="1036"/>
                  </a:cubicBezTo>
                  <a:cubicBezTo>
                    <a:pt x="777" y="1036"/>
                    <a:pt x="1036" y="814"/>
                    <a:pt x="1036" y="518"/>
                  </a:cubicBezTo>
                  <a:cubicBezTo>
                    <a:pt x="1036" y="222"/>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58"/>
            <p:cNvSpPr/>
            <p:nvPr/>
          </p:nvSpPr>
          <p:spPr>
            <a:xfrm>
              <a:off x="8130473" y="768949"/>
              <a:ext cx="25900" cy="25900"/>
            </a:xfrm>
            <a:custGeom>
              <a:avLst/>
              <a:gdLst/>
              <a:ahLst/>
              <a:cxnLst/>
              <a:rect l="l" t="t" r="r" b="b"/>
              <a:pathLst>
                <a:path w="1036" h="1036" extrusionOk="0">
                  <a:moveTo>
                    <a:pt x="518" y="0"/>
                  </a:moveTo>
                  <a:cubicBezTo>
                    <a:pt x="259" y="0"/>
                    <a:pt x="1" y="222"/>
                    <a:pt x="1" y="518"/>
                  </a:cubicBezTo>
                  <a:cubicBezTo>
                    <a:pt x="1" y="814"/>
                    <a:pt x="259" y="1036"/>
                    <a:pt x="518" y="1036"/>
                  </a:cubicBezTo>
                  <a:cubicBezTo>
                    <a:pt x="814" y="1036"/>
                    <a:pt x="1036" y="814"/>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58"/>
            <p:cNvSpPr/>
            <p:nvPr/>
          </p:nvSpPr>
          <p:spPr>
            <a:xfrm>
              <a:off x="8367098" y="768949"/>
              <a:ext cx="25900" cy="25900"/>
            </a:xfrm>
            <a:custGeom>
              <a:avLst/>
              <a:gdLst/>
              <a:ahLst/>
              <a:cxnLst/>
              <a:rect l="l" t="t" r="r" b="b"/>
              <a:pathLst>
                <a:path w="1036" h="1036" extrusionOk="0">
                  <a:moveTo>
                    <a:pt x="518" y="0"/>
                  </a:moveTo>
                  <a:cubicBezTo>
                    <a:pt x="222" y="0"/>
                    <a:pt x="0" y="222"/>
                    <a:pt x="0" y="518"/>
                  </a:cubicBezTo>
                  <a:cubicBezTo>
                    <a:pt x="0" y="814"/>
                    <a:pt x="222" y="1036"/>
                    <a:pt x="518" y="1036"/>
                  </a:cubicBezTo>
                  <a:cubicBezTo>
                    <a:pt x="813" y="1036"/>
                    <a:pt x="1035" y="814"/>
                    <a:pt x="1035" y="518"/>
                  </a:cubicBezTo>
                  <a:cubicBezTo>
                    <a:pt x="1035" y="222"/>
                    <a:pt x="813"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58"/>
            <p:cNvSpPr/>
            <p:nvPr/>
          </p:nvSpPr>
          <p:spPr>
            <a:xfrm>
              <a:off x="8603698" y="768949"/>
              <a:ext cx="25900" cy="25900"/>
            </a:xfrm>
            <a:custGeom>
              <a:avLst/>
              <a:gdLst/>
              <a:ahLst/>
              <a:cxnLst/>
              <a:rect l="l" t="t" r="r" b="b"/>
              <a:pathLst>
                <a:path w="1036" h="1036" extrusionOk="0">
                  <a:moveTo>
                    <a:pt x="518" y="0"/>
                  </a:moveTo>
                  <a:cubicBezTo>
                    <a:pt x="222" y="0"/>
                    <a:pt x="1" y="222"/>
                    <a:pt x="1" y="518"/>
                  </a:cubicBezTo>
                  <a:cubicBezTo>
                    <a:pt x="1" y="814"/>
                    <a:pt x="222" y="1036"/>
                    <a:pt x="518" y="1036"/>
                  </a:cubicBezTo>
                  <a:cubicBezTo>
                    <a:pt x="814" y="1036"/>
                    <a:pt x="1036" y="814"/>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58"/>
            <p:cNvSpPr/>
            <p:nvPr/>
          </p:nvSpPr>
          <p:spPr>
            <a:xfrm>
              <a:off x="6476948" y="1005549"/>
              <a:ext cx="25925" cy="25925"/>
            </a:xfrm>
            <a:custGeom>
              <a:avLst/>
              <a:gdLst/>
              <a:ahLst/>
              <a:cxnLst/>
              <a:rect l="l" t="t" r="r" b="b"/>
              <a:pathLst>
                <a:path w="1037" h="1037" extrusionOk="0">
                  <a:moveTo>
                    <a:pt x="519" y="1"/>
                  </a:moveTo>
                  <a:cubicBezTo>
                    <a:pt x="223" y="1"/>
                    <a:pt x="1" y="223"/>
                    <a:pt x="1" y="519"/>
                  </a:cubicBezTo>
                  <a:cubicBezTo>
                    <a:pt x="1" y="777"/>
                    <a:pt x="223" y="1036"/>
                    <a:pt x="519" y="1036"/>
                  </a:cubicBezTo>
                  <a:cubicBezTo>
                    <a:pt x="777" y="1036"/>
                    <a:pt x="1036" y="777"/>
                    <a:pt x="1036" y="519"/>
                  </a:cubicBezTo>
                  <a:cubicBezTo>
                    <a:pt x="1036" y="223"/>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58"/>
            <p:cNvSpPr/>
            <p:nvPr/>
          </p:nvSpPr>
          <p:spPr>
            <a:xfrm>
              <a:off x="6712648" y="1005549"/>
              <a:ext cx="25900" cy="25925"/>
            </a:xfrm>
            <a:custGeom>
              <a:avLst/>
              <a:gdLst/>
              <a:ahLst/>
              <a:cxnLst/>
              <a:rect l="l" t="t" r="r" b="b"/>
              <a:pathLst>
                <a:path w="1036" h="1037" extrusionOk="0">
                  <a:moveTo>
                    <a:pt x="518" y="1"/>
                  </a:moveTo>
                  <a:cubicBezTo>
                    <a:pt x="259" y="1"/>
                    <a:pt x="0" y="223"/>
                    <a:pt x="0" y="519"/>
                  </a:cubicBezTo>
                  <a:cubicBezTo>
                    <a:pt x="0" y="777"/>
                    <a:pt x="259" y="1036"/>
                    <a:pt x="518" y="1036"/>
                  </a:cubicBezTo>
                  <a:cubicBezTo>
                    <a:pt x="814" y="1036"/>
                    <a:pt x="1036" y="777"/>
                    <a:pt x="1036" y="519"/>
                  </a:cubicBezTo>
                  <a:cubicBezTo>
                    <a:pt x="1036" y="223"/>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58"/>
            <p:cNvSpPr/>
            <p:nvPr/>
          </p:nvSpPr>
          <p:spPr>
            <a:xfrm>
              <a:off x="6949248" y="1005549"/>
              <a:ext cx="25925" cy="25925"/>
            </a:xfrm>
            <a:custGeom>
              <a:avLst/>
              <a:gdLst/>
              <a:ahLst/>
              <a:cxnLst/>
              <a:rect l="l" t="t" r="r" b="b"/>
              <a:pathLst>
                <a:path w="1037" h="1037" extrusionOk="0">
                  <a:moveTo>
                    <a:pt x="519" y="1"/>
                  </a:moveTo>
                  <a:cubicBezTo>
                    <a:pt x="223" y="1"/>
                    <a:pt x="1" y="223"/>
                    <a:pt x="1" y="519"/>
                  </a:cubicBezTo>
                  <a:cubicBezTo>
                    <a:pt x="1" y="777"/>
                    <a:pt x="223" y="1036"/>
                    <a:pt x="519" y="1036"/>
                  </a:cubicBezTo>
                  <a:cubicBezTo>
                    <a:pt x="814" y="1036"/>
                    <a:pt x="1036" y="777"/>
                    <a:pt x="1036" y="519"/>
                  </a:cubicBezTo>
                  <a:cubicBezTo>
                    <a:pt x="1036" y="223"/>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58"/>
            <p:cNvSpPr/>
            <p:nvPr/>
          </p:nvSpPr>
          <p:spPr>
            <a:xfrm>
              <a:off x="7185873" y="1005549"/>
              <a:ext cx="25900" cy="25925"/>
            </a:xfrm>
            <a:custGeom>
              <a:avLst/>
              <a:gdLst/>
              <a:ahLst/>
              <a:cxnLst/>
              <a:rect l="l" t="t" r="r" b="b"/>
              <a:pathLst>
                <a:path w="1036" h="1037" extrusionOk="0">
                  <a:moveTo>
                    <a:pt x="518" y="1"/>
                  </a:moveTo>
                  <a:cubicBezTo>
                    <a:pt x="222" y="1"/>
                    <a:pt x="0" y="223"/>
                    <a:pt x="0" y="519"/>
                  </a:cubicBezTo>
                  <a:cubicBezTo>
                    <a:pt x="0" y="777"/>
                    <a:pt x="222" y="1036"/>
                    <a:pt x="518" y="1036"/>
                  </a:cubicBezTo>
                  <a:cubicBezTo>
                    <a:pt x="777" y="1036"/>
                    <a:pt x="1036" y="777"/>
                    <a:pt x="1036" y="519"/>
                  </a:cubicBezTo>
                  <a:cubicBezTo>
                    <a:pt x="1036" y="223"/>
                    <a:pt x="777"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58"/>
            <p:cNvSpPr/>
            <p:nvPr/>
          </p:nvSpPr>
          <p:spPr>
            <a:xfrm>
              <a:off x="7421548" y="1005549"/>
              <a:ext cx="25925" cy="25925"/>
            </a:xfrm>
            <a:custGeom>
              <a:avLst/>
              <a:gdLst/>
              <a:ahLst/>
              <a:cxnLst/>
              <a:rect l="l" t="t" r="r" b="b"/>
              <a:pathLst>
                <a:path w="1037" h="1037" extrusionOk="0">
                  <a:moveTo>
                    <a:pt x="519" y="1"/>
                  </a:moveTo>
                  <a:cubicBezTo>
                    <a:pt x="260" y="1"/>
                    <a:pt x="1" y="223"/>
                    <a:pt x="1" y="519"/>
                  </a:cubicBezTo>
                  <a:cubicBezTo>
                    <a:pt x="1" y="777"/>
                    <a:pt x="260" y="1036"/>
                    <a:pt x="519" y="1036"/>
                  </a:cubicBezTo>
                  <a:cubicBezTo>
                    <a:pt x="814" y="1036"/>
                    <a:pt x="1036" y="777"/>
                    <a:pt x="1036" y="519"/>
                  </a:cubicBezTo>
                  <a:cubicBezTo>
                    <a:pt x="1036" y="223"/>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58"/>
            <p:cNvSpPr/>
            <p:nvPr/>
          </p:nvSpPr>
          <p:spPr>
            <a:xfrm>
              <a:off x="7658173" y="1005549"/>
              <a:ext cx="25900" cy="25925"/>
            </a:xfrm>
            <a:custGeom>
              <a:avLst/>
              <a:gdLst/>
              <a:ahLst/>
              <a:cxnLst/>
              <a:rect l="l" t="t" r="r" b="b"/>
              <a:pathLst>
                <a:path w="1036" h="1037" extrusionOk="0">
                  <a:moveTo>
                    <a:pt x="518" y="1"/>
                  </a:moveTo>
                  <a:cubicBezTo>
                    <a:pt x="222" y="1"/>
                    <a:pt x="0" y="223"/>
                    <a:pt x="0" y="519"/>
                  </a:cubicBezTo>
                  <a:cubicBezTo>
                    <a:pt x="0" y="777"/>
                    <a:pt x="222" y="1036"/>
                    <a:pt x="518" y="1036"/>
                  </a:cubicBezTo>
                  <a:cubicBezTo>
                    <a:pt x="814" y="1036"/>
                    <a:pt x="1036" y="777"/>
                    <a:pt x="1036" y="519"/>
                  </a:cubicBezTo>
                  <a:cubicBezTo>
                    <a:pt x="1036" y="223"/>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58"/>
            <p:cNvSpPr/>
            <p:nvPr/>
          </p:nvSpPr>
          <p:spPr>
            <a:xfrm>
              <a:off x="7894773" y="1005549"/>
              <a:ext cx="25925" cy="25925"/>
            </a:xfrm>
            <a:custGeom>
              <a:avLst/>
              <a:gdLst/>
              <a:ahLst/>
              <a:cxnLst/>
              <a:rect l="l" t="t" r="r" b="b"/>
              <a:pathLst>
                <a:path w="1037" h="1037" extrusionOk="0">
                  <a:moveTo>
                    <a:pt x="519" y="1"/>
                  </a:moveTo>
                  <a:cubicBezTo>
                    <a:pt x="223" y="1"/>
                    <a:pt x="1" y="223"/>
                    <a:pt x="1" y="519"/>
                  </a:cubicBezTo>
                  <a:cubicBezTo>
                    <a:pt x="1" y="777"/>
                    <a:pt x="223" y="1036"/>
                    <a:pt x="519" y="1036"/>
                  </a:cubicBezTo>
                  <a:cubicBezTo>
                    <a:pt x="777" y="1036"/>
                    <a:pt x="1036" y="777"/>
                    <a:pt x="1036" y="519"/>
                  </a:cubicBezTo>
                  <a:cubicBezTo>
                    <a:pt x="1036" y="223"/>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58"/>
            <p:cNvSpPr/>
            <p:nvPr/>
          </p:nvSpPr>
          <p:spPr>
            <a:xfrm>
              <a:off x="8130473" y="1005549"/>
              <a:ext cx="25900" cy="25925"/>
            </a:xfrm>
            <a:custGeom>
              <a:avLst/>
              <a:gdLst/>
              <a:ahLst/>
              <a:cxnLst/>
              <a:rect l="l" t="t" r="r" b="b"/>
              <a:pathLst>
                <a:path w="1036" h="1037" extrusionOk="0">
                  <a:moveTo>
                    <a:pt x="518" y="1"/>
                  </a:moveTo>
                  <a:cubicBezTo>
                    <a:pt x="259" y="1"/>
                    <a:pt x="1" y="223"/>
                    <a:pt x="1" y="519"/>
                  </a:cubicBezTo>
                  <a:cubicBezTo>
                    <a:pt x="1" y="777"/>
                    <a:pt x="259" y="1036"/>
                    <a:pt x="518" y="1036"/>
                  </a:cubicBezTo>
                  <a:cubicBezTo>
                    <a:pt x="814" y="1036"/>
                    <a:pt x="1036" y="777"/>
                    <a:pt x="1036" y="519"/>
                  </a:cubicBezTo>
                  <a:cubicBezTo>
                    <a:pt x="1036" y="223"/>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58"/>
            <p:cNvSpPr/>
            <p:nvPr/>
          </p:nvSpPr>
          <p:spPr>
            <a:xfrm>
              <a:off x="8367098" y="1005549"/>
              <a:ext cx="25900" cy="25925"/>
            </a:xfrm>
            <a:custGeom>
              <a:avLst/>
              <a:gdLst/>
              <a:ahLst/>
              <a:cxnLst/>
              <a:rect l="l" t="t" r="r" b="b"/>
              <a:pathLst>
                <a:path w="1036" h="1037" extrusionOk="0">
                  <a:moveTo>
                    <a:pt x="518" y="1"/>
                  </a:moveTo>
                  <a:cubicBezTo>
                    <a:pt x="222" y="1"/>
                    <a:pt x="0" y="223"/>
                    <a:pt x="0" y="519"/>
                  </a:cubicBezTo>
                  <a:cubicBezTo>
                    <a:pt x="0" y="777"/>
                    <a:pt x="222" y="1036"/>
                    <a:pt x="518" y="1036"/>
                  </a:cubicBezTo>
                  <a:cubicBezTo>
                    <a:pt x="813" y="1036"/>
                    <a:pt x="1035" y="777"/>
                    <a:pt x="1035" y="519"/>
                  </a:cubicBezTo>
                  <a:cubicBezTo>
                    <a:pt x="1035" y="223"/>
                    <a:pt x="813"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458"/>
            <p:cNvSpPr/>
            <p:nvPr/>
          </p:nvSpPr>
          <p:spPr>
            <a:xfrm>
              <a:off x="8603698" y="1005549"/>
              <a:ext cx="25900" cy="25925"/>
            </a:xfrm>
            <a:custGeom>
              <a:avLst/>
              <a:gdLst/>
              <a:ahLst/>
              <a:cxnLst/>
              <a:rect l="l" t="t" r="r" b="b"/>
              <a:pathLst>
                <a:path w="1036" h="1037" extrusionOk="0">
                  <a:moveTo>
                    <a:pt x="518" y="1"/>
                  </a:moveTo>
                  <a:cubicBezTo>
                    <a:pt x="222" y="1"/>
                    <a:pt x="1" y="223"/>
                    <a:pt x="1" y="519"/>
                  </a:cubicBezTo>
                  <a:cubicBezTo>
                    <a:pt x="1" y="777"/>
                    <a:pt x="222" y="1036"/>
                    <a:pt x="518" y="1036"/>
                  </a:cubicBezTo>
                  <a:cubicBezTo>
                    <a:pt x="814" y="1036"/>
                    <a:pt x="1036" y="777"/>
                    <a:pt x="1036" y="519"/>
                  </a:cubicBezTo>
                  <a:cubicBezTo>
                    <a:pt x="1036" y="223"/>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458"/>
            <p:cNvSpPr/>
            <p:nvPr/>
          </p:nvSpPr>
          <p:spPr>
            <a:xfrm>
              <a:off x="6476948" y="1241249"/>
              <a:ext cx="25925" cy="25900"/>
            </a:xfrm>
            <a:custGeom>
              <a:avLst/>
              <a:gdLst/>
              <a:ahLst/>
              <a:cxnLst/>
              <a:rect l="l" t="t" r="r" b="b"/>
              <a:pathLst>
                <a:path w="1037" h="1036" extrusionOk="0">
                  <a:moveTo>
                    <a:pt x="519" y="1"/>
                  </a:moveTo>
                  <a:cubicBezTo>
                    <a:pt x="223" y="1"/>
                    <a:pt x="1" y="259"/>
                    <a:pt x="1" y="518"/>
                  </a:cubicBezTo>
                  <a:cubicBezTo>
                    <a:pt x="1" y="814"/>
                    <a:pt x="223" y="1036"/>
                    <a:pt x="519" y="1036"/>
                  </a:cubicBezTo>
                  <a:cubicBezTo>
                    <a:pt x="777" y="1036"/>
                    <a:pt x="1036" y="814"/>
                    <a:pt x="1036" y="518"/>
                  </a:cubicBezTo>
                  <a:cubicBezTo>
                    <a:pt x="1036" y="259"/>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458"/>
            <p:cNvSpPr/>
            <p:nvPr/>
          </p:nvSpPr>
          <p:spPr>
            <a:xfrm>
              <a:off x="6712648" y="1241249"/>
              <a:ext cx="25900" cy="25900"/>
            </a:xfrm>
            <a:custGeom>
              <a:avLst/>
              <a:gdLst/>
              <a:ahLst/>
              <a:cxnLst/>
              <a:rect l="l" t="t" r="r" b="b"/>
              <a:pathLst>
                <a:path w="1036" h="1036" extrusionOk="0">
                  <a:moveTo>
                    <a:pt x="518" y="1"/>
                  </a:moveTo>
                  <a:cubicBezTo>
                    <a:pt x="259" y="1"/>
                    <a:pt x="0" y="259"/>
                    <a:pt x="0" y="518"/>
                  </a:cubicBezTo>
                  <a:cubicBezTo>
                    <a:pt x="0" y="814"/>
                    <a:pt x="259" y="1036"/>
                    <a:pt x="518" y="1036"/>
                  </a:cubicBezTo>
                  <a:cubicBezTo>
                    <a:pt x="814" y="1036"/>
                    <a:pt x="1036" y="814"/>
                    <a:pt x="1036" y="518"/>
                  </a:cubicBezTo>
                  <a:cubicBezTo>
                    <a:pt x="1036" y="259"/>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458"/>
            <p:cNvSpPr/>
            <p:nvPr/>
          </p:nvSpPr>
          <p:spPr>
            <a:xfrm>
              <a:off x="6949248" y="1241249"/>
              <a:ext cx="25925" cy="25900"/>
            </a:xfrm>
            <a:custGeom>
              <a:avLst/>
              <a:gdLst/>
              <a:ahLst/>
              <a:cxnLst/>
              <a:rect l="l" t="t" r="r" b="b"/>
              <a:pathLst>
                <a:path w="1037" h="1036" extrusionOk="0">
                  <a:moveTo>
                    <a:pt x="519" y="1"/>
                  </a:moveTo>
                  <a:cubicBezTo>
                    <a:pt x="223" y="1"/>
                    <a:pt x="1" y="259"/>
                    <a:pt x="1" y="518"/>
                  </a:cubicBezTo>
                  <a:cubicBezTo>
                    <a:pt x="1" y="814"/>
                    <a:pt x="223" y="1036"/>
                    <a:pt x="519" y="1036"/>
                  </a:cubicBezTo>
                  <a:cubicBezTo>
                    <a:pt x="814" y="1036"/>
                    <a:pt x="1036" y="814"/>
                    <a:pt x="1036" y="518"/>
                  </a:cubicBezTo>
                  <a:cubicBezTo>
                    <a:pt x="1036" y="259"/>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458"/>
            <p:cNvSpPr/>
            <p:nvPr/>
          </p:nvSpPr>
          <p:spPr>
            <a:xfrm>
              <a:off x="7185873" y="1241249"/>
              <a:ext cx="25900" cy="25900"/>
            </a:xfrm>
            <a:custGeom>
              <a:avLst/>
              <a:gdLst/>
              <a:ahLst/>
              <a:cxnLst/>
              <a:rect l="l" t="t" r="r" b="b"/>
              <a:pathLst>
                <a:path w="1036" h="1036" extrusionOk="0">
                  <a:moveTo>
                    <a:pt x="518" y="1"/>
                  </a:moveTo>
                  <a:cubicBezTo>
                    <a:pt x="222" y="1"/>
                    <a:pt x="0" y="259"/>
                    <a:pt x="0" y="518"/>
                  </a:cubicBezTo>
                  <a:cubicBezTo>
                    <a:pt x="0" y="814"/>
                    <a:pt x="222" y="1036"/>
                    <a:pt x="518" y="1036"/>
                  </a:cubicBezTo>
                  <a:cubicBezTo>
                    <a:pt x="777" y="1036"/>
                    <a:pt x="1036" y="814"/>
                    <a:pt x="1036" y="518"/>
                  </a:cubicBezTo>
                  <a:cubicBezTo>
                    <a:pt x="1036" y="259"/>
                    <a:pt x="777"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458"/>
            <p:cNvSpPr/>
            <p:nvPr/>
          </p:nvSpPr>
          <p:spPr>
            <a:xfrm>
              <a:off x="7421548" y="1241249"/>
              <a:ext cx="25925" cy="25900"/>
            </a:xfrm>
            <a:custGeom>
              <a:avLst/>
              <a:gdLst/>
              <a:ahLst/>
              <a:cxnLst/>
              <a:rect l="l" t="t" r="r" b="b"/>
              <a:pathLst>
                <a:path w="1037" h="1036" extrusionOk="0">
                  <a:moveTo>
                    <a:pt x="519" y="1"/>
                  </a:moveTo>
                  <a:cubicBezTo>
                    <a:pt x="260" y="1"/>
                    <a:pt x="1" y="259"/>
                    <a:pt x="1" y="518"/>
                  </a:cubicBezTo>
                  <a:cubicBezTo>
                    <a:pt x="1" y="814"/>
                    <a:pt x="260" y="1036"/>
                    <a:pt x="519" y="1036"/>
                  </a:cubicBezTo>
                  <a:cubicBezTo>
                    <a:pt x="814" y="1036"/>
                    <a:pt x="1036" y="814"/>
                    <a:pt x="1036" y="518"/>
                  </a:cubicBezTo>
                  <a:cubicBezTo>
                    <a:pt x="1036" y="259"/>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458"/>
            <p:cNvSpPr/>
            <p:nvPr/>
          </p:nvSpPr>
          <p:spPr>
            <a:xfrm>
              <a:off x="7658173" y="1241249"/>
              <a:ext cx="25900" cy="25900"/>
            </a:xfrm>
            <a:custGeom>
              <a:avLst/>
              <a:gdLst/>
              <a:ahLst/>
              <a:cxnLst/>
              <a:rect l="l" t="t" r="r" b="b"/>
              <a:pathLst>
                <a:path w="1036" h="1036" extrusionOk="0">
                  <a:moveTo>
                    <a:pt x="518" y="1"/>
                  </a:moveTo>
                  <a:cubicBezTo>
                    <a:pt x="222" y="1"/>
                    <a:pt x="0" y="259"/>
                    <a:pt x="0" y="518"/>
                  </a:cubicBezTo>
                  <a:cubicBezTo>
                    <a:pt x="0" y="814"/>
                    <a:pt x="222" y="1036"/>
                    <a:pt x="518" y="1036"/>
                  </a:cubicBezTo>
                  <a:cubicBezTo>
                    <a:pt x="814" y="1036"/>
                    <a:pt x="1036" y="814"/>
                    <a:pt x="1036" y="518"/>
                  </a:cubicBezTo>
                  <a:cubicBezTo>
                    <a:pt x="1036" y="259"/>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58"/>
            <p:cNvSpPr/>
            <p:nvPr/>
          </p:nvSpPr>
          <p:spPr>
            <a:xfrm>
              <a:off x="7894773" y="1241249"/>
              <a:ext cx="25925" cy="25900"/>
            </a:xfrm>
            <a:custGeom>
              <a:avLst/>
              <a:gdLst/>
              <a:ahLst/>
              <a:cxnLst/>
              <a:rect l="l" t="t" r="r" b="b"/>
              <a:pathLst>
                <a:path w="1037" h="1036" extrusionOk="0">
                  <a:moveTo>
                    <a:pt x="519" y="1"/>
                  </a:moveTo>
                  <a:cubicBezTo>
                    <a:pt x="223" y="1"/>
                    <a:pt x="1" y="259"/>
                    <a:pt x="1" y="518"/>
                  </a:cubicBezTo>
                  <a:cubicBezTo>
                    <a:pt x="1" y="814"/>
                    <a:pt x="223" y="1036"/>
                    <a:pt x="519" y="1036"/>
                  </a:cubicBezTo>
                  <a:cubicBezTo>
                    <a:pt x="777" y="1036"/>
                    <a:pt x="1036" y="814"/>
                    <a:pt x="1036" y="518"/>
                  </a:cubicBezTo>
                  <a:cubicBezTo>
                    <a:pt x="1036" y="259"/>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458"/>
            <p:cNvSpPr/>
            <p:nvPr/>
          </p:nvSpPr>
          <p:spPr>
            <a:xfrm>
              <a:off x="8130473" y="1241249"/>
              <a:ext cx="25900" cy="25900"/>
            </a:xfrm>
            <a:custGeom>
              <a:avLst/>
              <a:gdLst/>
              <a:ahLst/>
              <a:cxnLst/>
              <a:rect l="l" t="t" r="r" b="b"/>
              <a:pathLst>
                <a:path w="1036" h="1036" extrusionOk="0">
                  <a:moveTo>
                    <a:pt x="518" y="1"/>
                  </a:moveTo>
                  <a:cubicBezTo>
                    <a:pt x="259" y="1"/>
                    <a:pt x="1" y="259"/>
                    <a:pt x="1" y="518"/>
                  </a:cubicBezTo>
                  <a:cubicBezTo>
                    <a:pt x="1" y="814"/>
                    <a:pt x="259" y="1036"/>
                    <a:pt x="518" y="1036"/>
                  </a:cubicBezTo>
                  <a:cubicBezTo>
                    <a:pt x="814" y="1036"/>
                    <a:pt x="1036" y="814"/>
                    <a:pt x="1036" y="518"/>
                  </a:cubicBezTo>
                  <a:cubicBezTo>
                    <a:pt x="1036" y="259"/>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458"/>
            <p:cNvSpPr/>
            <p:nvPr/>
          </p:nvSpPr>
          <p:spPr>
            <a:xfrm>
              <a:off x="8367098" y="1241249"/>
              <a:ext cx="25900" cy="25900"/>
            </a:xfrm>
            <a:custGeom>
              <a:avLst/>
              <a:gdLst/>
              <a:ahLst/>
              <a:cxnLst/>
              <a:rect l="l" t="t" r="r" b="b"/>
              <a:pathLst>
                <a:path w="1036" h="1036" extrusionOk="0">
                  <a:moveTo>
                    <a:pt x="518" y="1"/>
                  </a:moveTo>
                  <a:cubicBezTo>
                    <a:pt x="222" y="1"/>
                    <a:pt x="0" y="259"/>
                    <a:pt x="0" y="518"/>
                  </a:cubicBezTo>
                  <a:cubicBezTo>
                    <a:pt x="0" y="814"/>
                    <a:pt x="222" y="1036"/>
                    <a:pt x="518" y="1036"/>
                  </a:cubicBezTo>
                  <a:cubicBezTo>
                    <a:pt x="813" y="1036"/>
                    <a:pt x="1035" y="814"/>
                    <a:pt x="1035" y="518"/>
                  </a:cubicBezTo>
                  <a:cubicBezTo>
                    <a:pt x="1035" y="259"/>
                    <a:pt x="813"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458"/>
            <p:cNvSpPr/>
            <p:nvPr/>
          </p:nvSpPr>
          <p:spPr>
            <a:xfrm>
              <a:off x="8603698" y="1241249"/>
              <a:ext cx="25900" cy="25900"/>
            </a:xfrm>
            <a:custGeom>
              <a:avLst/>
              <a:gdLst/>
              <a:ahLst/>
              <a:cxnLst/>
              <a:rect l="l" t="t" r="r" b="b"/>
              <a:pathLst>
                <a:path w="1036" h="1036" extrusionOk="0">
                  <a:moveTo>
                    <a:pt x="518" y="1"/>
                  </a:moveTo>
                  <a:cubicBezTo>
                    <a:pt x="222" y="1"/>
                    <a:pt x="1" y="259"/>
                    <a:pt x="1" y="518"/>
                  </a:cubicBezTo>
                  <a:cubicBezTo>
                    <a:pt x="1" y="814"/>
                    <a:pt x="222" y="1036"/>
                    <a:pt x="518" y="1036"/>
                  </a:cubicBezTo>
                  <a:cubicBezTo>
                    <a:pt x="814" y="1036"/>
                    <a:pt x="1036" y="814"/>
                    <a:pt x="1036" y="518"/>
                  </a:cubicBezTo>
                  <a:cubicBezTo>
                    <a:pt x="1036" y="259"/>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458"/>
            <p:cNvSpPr/>
            <p:nvPr/>
          </p:nvSpPr>
          <p:spPr>
            <a:xfrm>
              <a:off x="6476948" y="1477874"/>
              <a:ext cx="25925" cy="25900"/>
            </a:xfrm>
            <a:custGeom>
              <a:avLst/>
              <a:gdLst/>
              <a:ahLst/>
              <a:cxnLst/>
              <a:rect l="l" t="t" r="r" b="b"/>
              <a:pathLst>
                <a:path w="1037" h="1036" extrusionOk="0">
                  <a:moveTo>
                    <a:pt x="519" y="0"/>
                  </a:moveTo>
                  <a:cubicBezTo>
                    <a:pt x="223" y="0"/>
                    <a:pt x="1" y="222"/>
                    <a:pt x="1" y="518"/>
                  </a:cubicBezTo>
                  <a:cubicBezTo>
                    <a:pt x="1" y="813"/>
                    <a:pt x="223" y="1035"/>
                    <a:pt x="519" y="1035"/>
                  </a:cubicBezTo>
                  <a:cubicBezTo>
                    <a:pt x="777" y="1035"/>
                    <a:pt x="1036" y="813"/>
                    <a:pt x="1036" y="518"/>
                  </a:cubicBezTo>
                  <a:cubicBezTo>
                    <a:pt x="1036" y="222"/>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458"/>
            <p:cNvSpPr/>
            <p:nvPr/>
          </p:nvSpPr>
          <p:spPr>
            <a:xfrm>
              <a:off x="6712648" y="1477874"/>
              <a:ext cx="25900" cy="25900"/>
            </a:xfrm>
            <a:custGeom>
              <a:avLst/>
              <a:gdLst/>
              <a:ahLst/>
              <a:cxnLst/>
              <a:rect l="l" t="t" r="r" b="b"/>
              <a:pathLst>
                <a:path w="1036" h="1036" extrusionOk="0">
                  <a:moveTo>
                    <a:pt x="518" y="0"/>
                  </a:moveTo>
                  <a:cubicBezTo>
                    <a:pt x="259" y="0"/>
                    <a:pt x="0" y="222"/>
                    <a:pt x="0" y="518"/>
                  </a:cubicBezTo>
                  <a:cubicBezTo>
                    <a:pt x="0" y="813"/>
                    <a:pt x="259" y="1035"/>
                    <a:pt x="518" y="1035"/>
                  </a:cubicBezTo>
                  <a:cubicBezTo>
                    <a:pt x="814" y="1035"/>
                    <a:pt x="1036" y="813"/>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458"/>
            <p:cNvSpPr/>
            <p:nvPr/>
          </p:nvSpPr>
          <p:spPr>
            <a:xfrm>
              <a:off x="6949248" y="1477874"/>
              <a:ext cx="25925" cy="25900"/>
            </a:xfrm>
            <a:custGeom>
              <a:avLst/>
              <a:gdLst/>
              <a:ahLst/>
              <a:cxnLst/>
              <a:rect l="l" t="t" r="r" b="b"/>
              <a:pathLst>
                <a:path w="1037" h="1036" extrusionOk="0">
                  <a:moveTo>
                    <a:pt x="519" y="0"/>
                  </a:moveTo>
                  <a:cubicBezTo>
                    <a:pt x="223" y="0"/>
                    <a:pt x="1" y="222"/>
                    <a:pt x="1" y="518"/>
                  </a:cubicBezTo>
                  <a:cubicBezTo>
                    <a:pt x="1" y="813"/>
                    <a:pt x="223" y="1035"/>
                    <a:pt x="519" y="1035"/>
                  </a:cubicBezTo>
                  <a:cubicBezTo>
                    <a:pt x="814" y="1035"/>
                    <a:pt x="1036" y="813"/>
                    <a:pt x="1036" y="518"/>
                  </a:cubicBezTo>
                  <a:cubicBezTo>
                    <a:pt x="1036" y="222"/>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458"/>
            <p:cNvSpPr/>
            <p:nvPr/>
          </p:nvSpPr>
          <p:spPr>
            <a:xfrm>
              <a:off x="7185873" y="1477874"/>
              <a:ext cx="25900" cy="25900"/>
            </a:xfrm>
            <a:custGeom>
              <a:avLst/>
              <a:gdLst/>
              <a:ahLst/>
              <a:cxnLst/>
              <a:rect l="l" t="t" r="r" b="b"/>
              <a:pathLst>
                <a:path w="1036" h="1036" extrusionOk="0">
                  <a:moveTo>
                    <a:pt x="518" y="0"/>
                  </a:moveTo>
                  <a:cubicBezTo>
                    <a:pt x="222" y="0"/>
                    <a:pt x="0" y="222"/>
                    <a:pt x="0" y="518"/>
                  </a:cubicBezTo>
                  <a:cubicBezTo>
                    <a:pt x="0" y="813"/>
                    <a:pt x="222" y="1035"/>
                    <a:pt x="518" y="1035"/>
                  </a:cubicBezTo>
                  <a:cubicBezTo>
                    <a:pt x="777" y="1035"/>
                    <a:pt x="1036" y="813"/>
                    <a:pt x="1036" y="518"/>
                  </a:cubicBezTo>
                  <a:cubicBezTo>
                    <a:pt x="1036" y="222"/>
                    <a:pt x="777"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458"/>
            <p:cNvSpPr/>
            <p:nvPr/>
          </p:nvSpPr>
          <p:spPr>
            <a:xfrm>
              <a:off x="7421548" y="1477874"/>
              <a:ext cx="25925" cy="25900"/>
            </a:xfrm>
            <a:custGeom>
              <a:avLst/>
              <a:gdLst/>
              <a:ahLst/>
              <a:cxnLst/>
              <a:rect l="l" t="t" r="r" b="b"/>
              <a:pathLst>
                <a:path w="1037" h="1036" extrusionOk="0">
                  <a:moveTo>
                    <a:pt x="519" y="0"/>
                  </a:moveTo>
                  <a:cubicBezTo>
                    <a:pt x="260" y="0"/>
                    <a:pt x="1" y="222"/>
                    <a:pt x="1" y="518"/>
                  </a:cubicBezTo>
                  <a:cubicBezTo>
                    <a:pt x="1" y="813"/>
                    <a:pt x="260" y="1035"/>
                    <a:pt x="519" y="1035"/>
                  </a:cubicBezTo>
                  <a:cubicBezTo>
                    <a:pt x="814" y="1035"/>
                    <a:pt x="1036" y="813"/>
                    <a:pt x="1036" y="518"/>
                  </a:cubicBezTo>
                  <a:cubicBezTo>
                    <a:pt x="1036" y="222"/>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58"/>
            <p:cNvSpPr/>
            <p:nvPr/>
          </p:nvSpPr>
          <p:spPr>
            <a:xfrm>
              <a:off x="7658173" y="1477874"/>
              <a:ext cx="25900" cy="25900"/>
            </a:xfrm>
            <a:custGeom>
              <a:avLst/>
              <a:gdLst/>
              <a:ahLst/>
              <a:cxnLst/>
              <a:rect l="l" t="t" r="r" b="b"/>
              <a:pathLst>
                <a:path w="1036" h="1036" extrusionOk="0">
                  <a:moveTo>
                    <a:pt x="518" y="0"/>
                  </a:moveTo>
                  <a:cubicBezTo>
                    <a:pt x="222" y="0"/>
                    <a:pt x="0" y="222"/>
                    <a:pt x="0" y="518"/>
                  </a:cubicBezTo>
                  <a:cubicBezTo>
                    <a:pt x="0" y="813"/>
                    <a:pt x="222" y="1035"/>
                    <a:pt x="518" y="1035"/>
                  </a:cubicBezTo>
                  <a:cubicBezTo>
                    <a:pt x="814" y="1035"/>
                    <a:pt x="1036" y="813"/>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58"/>
            <p:cNvSpPr/>
            <p:nvPr/>
          </p:nvSpPr>
          <p:spPr>
            <a:xfrm>
              <a:off x="7894773" y="1477874"/>
              <a:ext cx="25925" cy="25900"/>
            </a:xfrm>
            <a:custGeom>
              <a:avLst/>
              <a:gdLst/>
              <a:ahLst/>
              <a:cxnLst/>
              <a:rect l="l" t="t" r="r" b="b"/>
              <a:pathLst>
                <a:path w="1037" h="1036" extrusionOk="0">
                  <a:moveTo>
                    <a:pt x="519" y="0"/>
                  </a:moveTo>
                  <a:cubicBezTo>
                    <a:pt x="223" y="0"/>
                    <a:pt x="1" y="222"/>
                    <a:pt x="1" y="518"/>
                  </a:cubicBezTo>
                  <a:cubicBezTo>
                    <a:pt x="1" y="813"/>
                    <a:pt x="223" y="1035"/>
                    <a:pt x="519" y="1035"/>
                  </a:cubicBezTo>
                  <a:cubicBezTo>
                    <a:pt x="777" y="1035"/>
                    <a:pt x="1036" y="813"/>
                    <a:pt x="1036" y="518"/>
                  </a:cubicBezTo>
                  <a:cubicBezTo>
                    <a:pt x="1036" y="222"/>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58"/>
            <p:cNvSpPr/>
            <p:nvPr/>
          </p:nvSpPr>
          <p:spPr>
            <a:xfrm>
              <a:off x="8130473" y="1477874"/>
              <a:ext cx="25900" cy="25900"/>
            </a:xfrm>
            <a:custGeom>
              <a:avLst/>
              <a:gdLst/>
              <a:ahLst/>
              <a:cxnLst/>
              <a:rect l="l" t="t" r="r" b="b"/>
              <a:pathLst>
                <a:path w="1036" h="1036" extrusionOk="0">
                  <a:moveTo>
                    <a:pt x="518" y="0"/>
                  </a:moveTo>
                  <a:cubicBezTo>
                    <a:pt x="259" y="0"/>
                    <a:pt x="1" y="222"/>
                    <a:pt x="1" y="518"/>
                  </a:cubicBezTo>
                  <a:cubicBezTo>
                    <a:pt x="1" y="813"/>
                    <a:pt x="259" y="1035"/>
                    <a:pt x="518" y="1035"/>
                  </a:cubicBezTo>
                  <a:cubicBezTo>
                    <a:pt x="814" y="1035"/>
                    <a:pt x="1036" y="813"/>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58"/>
            <p:cNvSpPr/>
            <p:nvPr/>
          </p:nvSpPr>
          <p:spPr>
            <a:xfrm>
              <a:off x="8367098" y="1477874"/>
              <a:ext cx="25900" cy="25900"/>
            </a:xfrm>
            <a:custGeom>
              <a:avLst/>
              <a:gdLst/>
              <a:ahLst/>
              <a:cxnLst/>
              <a:rect l="l" t="t" r="r" b="b"/>
              <a:pathLst>
                <a:path w="1036" h="1036" extrusionOk="0">
                  <a:moveTo>
                    <a:pt x="518" y="0"/>
                  </a:moveTo>
                  <a:cubicBezTo>
                    <a:pt x="222" y="0"/>
                    <a:pt x="0" y="222"/>
                    <a:pt x="0" y="518"/>
                  </a:cubicBezTo>
                  <a:cubicBezTo>
                    <a:pt x="0" y="813"/>
                    <a:pt x="222" y="1035"/>
                    <a:pt x="518" y="1035"/>
                  </a:cubicBezTo>
                  <a:cubicBezTo>
                    <a:pt x="813" y="1035"/>
                    <a:pt x="1035" y="813"/>
                    <a:pt x="1035" y="518"/>
                  </a:cubicBezTo>
                  <a:cubicBezTo>
                    <a:pt x="1035" y="222"/>
                    <a:pt x="813"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58"/>
            <p:cNvSpPr/>
            <p:nvPr/>
          </p:nvSpPr>
          <p:spPr>
            <a:xfrm>
              <a:off x="8603698" y="1477874"/>
              <a:ext cx="25900" cy="25900"/>
            </a:xfrm>
            <a:custGeom>
              <a:avLst/>
              <a:gdLst/>
              <a:ahLst/>
              <a:cxnLst/>
              <a:rect l="l" t="t" r="r" b="b"/>
              <a:pathLst>
                <a:path w="1036" h="1036" extrusionOk="0">
                  <a:moveTo>
                    <a:pt x="518" y="0"/>
                  </a:moveTo>
                  <a:cubicBezTo>
                    <a:pt x="222" y="0"/>
                    <a:pt x="1" y="222"/>
                    <a:pt x="1" y="518"/>
                  </a:cubicBezTo>
                  <a:cubicBezTo>
                    <a:pt x="1" y="813"/>
                    <a:pt x="222" y="1035"/>
                    <a:pt x="518" y="1035"/>
                  </a:cubicBezTo>
                  <a:cubicBezTo>
                    <a:pt x="814" y="1035"/>
                    <a:pt x="1036" y="813"/>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58"/>
            <p:cNvSpPr/>
            <p:nvPr/>
          </p:nvSpPr>
          <p:spPr>
            <a:xfrm>
              <a:off x="6476948" y="1714474"/>
              <a:ext cx="25925" cy="25900"/>
            </a:xfrm>
            <a:custGeom>
              <a:avLst/>
              <a:gdLst/>
              <a:ahLst/>
              <a:cxnLst/>
              <a:rect l="l" t="t" r="r" b="b"/>
              <a:pathLst>
                <a:path w="1037" h="1036" extrusionOk="0">
                  <a:moveTo>
                    <a:pt x="519" y="1"/>
                  </a:moveTo>
                  <a:cubicBezTo>
                    <a:pt x="223" y="1"/>
                    <a:pt x="1" y="222"/>
                    <a:pt x="1" y="518"/>
                  </a:cubicBezTo>
                  <a:cubicBezTo>
                    <a:pt x="1" y="814"/>
                    <a:pt x="223" y="1036"/>
                    <a:pt x="519" y="1036"/>
                  </a:cubicBezTo>
                  <a:cubicBezTo>
                    <a:pt x="777" y="1036"/>
                    <a:pt x="1036" y="814"/>
                    <a:pt x="1036" y="518"/>
                  </a:cubicBezTo>
                  <a:cubicBezTo>
                    <a:pt x="1036" y="222"/>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58"/>
            <p:cNvSpPr/>
            <p:nvPr/>
          </p:nvSpPr>
          <p:spPr>
            <a:xfrm>
              <a:off x="6712648" y="1714474"/>
              <a:ext cx="25900" cy="25900"/>
            </a:xfrm>
            <a:custGeom>
              <a:avLst/>
              <a:gdLst/>
              <a:ahLst/>
              <a:cxnLst/>
              <a:rect l="l" t="t" r="r" b="b"/>
              <a:pathLst>
                <a:path w="1036" h="1036" extrusionOk="0">
                  <a:moveTo>
                    <a:pt x="518" y="1"/>
                  </a:moveTo>
                  <a:cubicBezTo>
                    <a:pt x="259" y="1"/>
                    <a:pt x="0" y="222"/>
                    <a:pt x="0" y="518"/>
                  </a:cubicBezTo>
                  <a:cubicBezTo>
                    <a:pt x="0" y="814"/>
                    <a:pt x="259" y="1036"/>
                    <a:pt x="518" y="1036"/>
                  </a:cubicBezTo>
                  <a:cubicBezTo>
                    <a:pt x="814" y="1036"/>
                    <a:pt x="1036" y="814"/>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58"/>
            <p:cNvSpPr/>
            <p:nvPr/>
          </p:nvSpPr>
          <p:spPr>
            <a:xfrm>
              <a:off x="6949248" y="1714474"/>
              <a:ext cx="25925" cy="25900"/>
            </a:xfrm>
            <a:custGeom>
              <a:avLst/>
              <a:gdLst/>
              <a:ahLst/>
              <a:cxnLst/>
              <a:rect l="l" t="t" r="r" b="b"/>
              <a:pathLst>
                <a:path w="1037" h="1036" extrusionOk="0">
                  <a:moveTo>
                    <a:pt x="519" y="1"/>
                  </a:moveTo>
                  <a:cubicBezTo>
                    <a:pt x="223" y="1"/>
                    <a:pt x="1" y="222"/>
                    <a:pt x="1" y="518"/>
                  </a:cubicBezTo>
                  <a:cubicBezTo>
                    <a:pt x="1" y="814"/>
                    <a:pt x="223" y="1036"/>
                    <a:pt x="519" y="1036"/>
                  </a:cubicBezTo>
                  <a:cubicBezTo>
                    <a:pt x="814" y="1036"/>
                    <a:pt x="1036" y="814"/>
                    <a:pt x="1036" y="518"/>
                  </a:cubicBezTo>
                  <a:cubicBezTo>
                    <a:pt x="1036" y="222"/>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58"/>
            <p:cNvSpPr/>
            <p:nvPr/>
          </p:nvSpPr>
          <p:spPr>
            <a:xfrm>
              <a:off x="7185873" y="1714474"/>
              <a:ext cx="25900" cy="25900"/>
            </a:xfrm>
            <a:custGeom>
              <a:avLst/>
              <a:gdLst/>
              <a:ahLst/>
              <a:cxnLst/>
              <a:rect l="l" t="t" r="r" b="b"/>
              <a:pathLst>
                <a:path w="1036" h="1036" extrusionOk="0">
                  <a:moveTo>
                    <a:pt x="518" y="1"/>
                  </a:moveTo>
                  <a:cubicBezTo>
                    <a:pt x="222" y="1"/>
                    <a:pt x="0" y="222"/>
                    <a:pt x="0" y="518"/>
                  </a:cubicBezTo>
                  <a:cubicBezTo>
                    <a:pt x="0" y="814"/>
                    <a:pt x="222" y="1036"/>
                    <a:pt x="518" y="1036"/>
                  </a:cubicBezTo>
                  <a:cubicBezTo>
                    <a:pt x="777" y="1036"/>
                    <a:pt x="1036" y="814"/>
                    <a:pt x="1036" y="518"/>
                  </a:cubicBezTo>
                  <a:cubicBezTo>
                    <a:pt x="1036" y="222"/>
                    <a:pt x="777"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58"/>
            <p:cNvSpPr/>
            <p:nvPr/>
          </p:nvSpPr>
          <p:spPr>
            <a:xfrm>
              <a:off x="7421548" y="1714474"/>
              <a:ext cx="25925" cy="25900"/>
            </a:xfrm>
            <a:custGeom>
              <a:avLst/>
              <a:gdLst/>
              <a:ahLst/>
              <a:cxnLst/>
              <a:rect l="l" t="t" r="r" b="b"/>
              <a:pathLst>
                <a:path w="1037" h="1036" extrusionOk="0">
                  <a:moveTo>
                    <a:pt x="519" y="1"/>
                  </a:moveTo>
                  <a:cubicBezTo>
                    <a:pt x="260" y="1"/>
                    <a:pt x="1" y="222"/>
                    <a:pt x="1" y="518"/>
                  </a:cubicBezTo>
                  <a:cubicBezTo>
                    <a:pt x="1" y="814"/>
                    <a:pt x="260" y="1036"/>
                    <a:pt x="519" y="1036"/>
                  </a:cubicBezTo>
                  <a:cubicBezTo>
                    <a:pt x="814" y="1036"/>
                    <a:pt x="1036" y="814"/>
                    <a:pt x="1036" y="518"/>
                  </a:cubicBezTo>
                  <a:cubicBezTo>
                    <a:pt x="1036" y="222"/>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58"/>
            <p:cNvSpPr/>
            <p:nvPr/>
          </p:nvSpPr>
          <p:spPr>
            <a:xfrm>
              <a:off x="7658173" y="1714474"/>
              <a:ext cx="25900" cy="25900"/>
            </a:xfrm>
            <a:custGeom>
              <a:avLst/>
              <a:gdLst/>
              <a:ahLst/>
              <a:cxnLst/>
              <a:rect l="l" t="t" r="r" b="b"/>
              <a:pathLst>
                <a:path w="1036" h="1036" extrusionOk="0">
                  <a:moveTo>
                    <a:pt x="518" y="1"/>
                  </a:moveTo>
                  <a:cubicBezTo>
                    <a:pt x="222" y="1"/>
                    <a:pt x="0" y="222"/>
                    <a:pt x="0" y="518"/>
                  </a:cubicBezTo>
                  <a:cubicBezTo>
                    <a:pt x="0" y="814"/>
                    <a:pt x="222" y="1036"/>
                    <a:pt x="518" y="1036"/>
                  </a:cubicBezTo>
                  <a:cubicBezTo>
                    <a:pt x="814" y="1036"/>
                    <a:pt x="1036" y="814"/>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58"/>
            <p:cNvSpPr/>
            <p:nvPr/>
          </p:nvSpPr>
          <p:spPr>
            <a:xfrm>
              <a:off x="7894773" y="1714474"/>
              <a:ext cx="25925" cy="25900"/>
            </a:xfrm>
            <a:custGeom>
              <a:avLst/>
              <a:gdLst/>
              <a:ahLst/>
              <a:cxnLst/>
              <a:rect l="l" t="t" r="r" b="b"/>
              <a:pathLst>
                <a:path w="1037" h="1036" extrusionOk="0">
                  <a:moveTo>
                    <a:pt x="519" y="1"/>
                  </a:moveTo>
                  <a:cubicBezTo>
                    <a:pt x="223" y="1"/>
                    <a:pt x="1" y="222"/>
                    <a:pt x="1" y="518"/>
                  </a:cubicBezTo>
                  <a:cubicBezTo>
                    <a:pt x="1" y="814"/>
                    <a:pt x="223" y="1036"/>
                    <a:pt x="519" y="1036"/>
                  </a:cubicBezTo>
                  <a:cubicBezTo>
                    <a:pt x="777" y="1036"/>
                    <a:pt x="1036" y="814"/>
                    <a:pt x="1036" y="518"/>
                  </a:cubicBezTo>
                  <a:cubicBezTo>
                    <a:pt x="1036" y="222"/>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58"/>
            <p:cNvSpPr/>
            <p:nvPr/>
          </p:nvSpPr>
          <p:spPr>
            <a:xfrm>
              <a:off x="8130473" y="1714474"/>
              <a:ext cx="25900" cy="25900"/>
            </a:xfrm>
            <a:custGeom>
              <a:avLst/>
              <a:gdLst/>
              <a:ahLst/>
              <a:cxnLst/>
              <a:rect l="l" t="t" r="r" b="b"/>
              <a:pathLst>
                <a:path w="1036" h="1036" extrusionOk="0">
                  <a:moveTo>
                    <a:pt x="518" y="1"/>
                  </a:moveTo>
                  <a:cubicBezTo>
                    <a:pt x="259" y="1"/>
                    <a:pt x="1" y="222"/>
                    <a:pt x="1" y="518"/>
                  </a:cubicBezTo>
                  <a:cubicBezTo>
                    <a:pt x="1" y="814"/>
                    <a:pt x="259" y="1036"/>
                    <a:pt x="518" y="1036"/>
                  </a:cubicBezTo>
                  <a:cubicBezTo>
                    <a:pt x="814" y="1036"/>
                    <a:pt x="1036" y="814"/>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58"/>
            <p:cNvSpPr/>
            <p:nvPr/>
          </p:nvSpPr>
          <p:spPr>
            <a:xfrm>
              <a:off x="8367098" y="1714474"/>
              <a:ext cx="25900" cy="25900"/>
            </a:xfrm>
            <a:custGeom>
              <a:avLst/>
              <a:gdLst/>
              <a:ahLst/>
              <a:cxnLst/>
              <a:rect l="l" t="t" r="r" b="b"/>
              <a:pathLst>
                <a:path w="1036" h="1036" extrusionOk="0">
                  <a:moveTo>
                    <a:pt x="518" y="1"/>
                  </a:moveTo>
                  <a:cubicBezTo>
                    <a:pt x="222" y="1"/>
                    <a:pt x="0" y="222"/>
                    <a:pt x="0" y="518"/>
                  </a:cubicBezTo>
                  <a:cubicBezTo>
                    <a:pt x="0" y="814"/>
                    <a:pt x="222" y="1036"/>
                    <a:pt x="518" y="1036"/>
                  </a:cubicBezTo>
                  <a:cubicBezTo>
                    <a:pt x="813" y="1036"/>
                    <a:pt x="1035" y="814"/>
                    <a:pt x="1035" y="518"/>
                  </a:cubicBezTo>
                  <a:cubicBezTo>
                    <a:pt x="1035" y="222"/>
                    <a:pt x="813"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58"/>
            <p:cNvSpPr/>
            <p:nvPr/>
          </p:nvSpPr>
          <p:spPr>
            <a:xfrm>
              <a:off x="8603698" y="1714474"/>
              <a:ext cx="25900" cy="25900"/>
            </a:xfrm>
            <a:custGeom>
              <a:avLst/>
              <a:gdLst/>
              <a:ahLst/>
              <a:cxnLst/>
              <a:rect l="l" t="t" r="r" b="b"/>
              <a:pathLst>
                <a:path w="1036" h="1036" extrusionOk="0">
                  <a:moveTo>
                    <a:pt x="518" y="1"/>
                  </a:moveTo>
                  <a:cubicBezTo>
                    <a:pt x="222" y="1"/>
                    <a:pt x="1" y="222"/>
                    <a:pt x="1" y="518"/>
                  </a:cubicBezTo>
                  <a:cubicBezTo>
                    <a:pt x="1" y="814"/>
                    <a:pt x="222" y="1036"/>
                    <a:pt x="518" y="1036"/>
                  </a:cubicBezTo>
                  <a:cubicBezTo>
                    <a:pt x="814" y="1036"/>
                    <a:pt x="1036" y="814"/>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58"/>
            <p:cNvSpPr/>
            <p:nvPr/>
          </p:nvSpPr>
          <p:spPr>
            <a:xfrm>
              <a:off x="8839398" y="60024"/>
              <a:ext cx="26825" cy="25925"/>
            </a:xfrm>
            <a:custGeom>
              <a:avLst/>
              <a:gdLst/>
              <a:ahLst/>
              <a:cxnLst/>
              <a:rect l="l" t="t" r="r" b="b"/>
              <a:pathLst>
                <a:path w="1073" h="1037" extrusionOk="0">
                  <a:moveTo>
                    <a:pt x="555" y="1"/>
                  </a:moveTo>
                  <a:cubicBezTo>
                    <a:pt x="259" y="1"/>
                    <a:pt x="0" y="223"/>
                    <a:pt x="0" y="519"/>
                  </a:cubicBezTo>
                  <a:cubicBezTo>
                    <a:pt x="0" y="814"/>
                    <a:pt x="259" y="1036"/>
                    <a:pt x="555" y="1036"/>
                  </a:cubicBezTo>
                  <a:cubicBezTo>
                    <a:pt x="813" y="1036"/>
                    <a:pt x="1072" y="814"/>
                    <a:pt x="1072" y="519"/>
                  </a:cubicBezTo>
                  <a:cubicBezTo>
                    <a:pt x="1072" y="223"/>
                    <a:pt x="813" y="1"/>
                    <a:pt x="555"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58"/>
            <p:cNvSpPr/>
            <p:nvPr/>
          </p:nvSpPr>
          <p:spPr>
            <a:xfrm>
              <a:off x="9075998" y="60024"/>
              <a:ext cx="25900" cy="25925"/>
            </a:xfrm>
            <a:custGeom>
              <a:avLst/>
              <a:gdLst/>
              <a:ahLst/>
              <a:cxnLst/>
              <a:rect l="l" t="t" r="r" b="b"/>
              <a:pathLst>
                <a:path w="1036" h="1037" extrusionOk="0">
                  <a:moveTo>
                    <a:pt x="518" y="1"/>
                  </a:moveTo>
                  <a:cubicBezTo>
                    <a:pt x="222" y="1"/>
                    <a:pt x="1" y="223"/>
                    <a:pt x="1" y="519"/>
                  </a:cubicBezTo>
                  <a:cubicBezTo>
                    <a:pt x="1" y="814"/>
                    <a:pt x="222" y="1036"/>
                    <a:pt x="518" y="1036"/>
                  </a:cubicBezTo>
                  <a:cubicBezTo>
                    <a:pt x="814" y="1036"/>
                    <a:pt x="1036" y="814"/>
                    <a:pt x="1036" y="519"/>
                  </a:cubicBezTo>
                  <a:cubicBezTo>
                    <a:pt x="1036" y="223"/>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58"/>
            <p:cNvSpPr/>
            <p:nvPr/>
          </p:nvSpPr>
          <p:spPr>
            <a:xfrm>
              <a:off x="8839398" y="296649"/>
              <a:ext cx="26825" cy="25900"/>
            </a:xfrm>
            <a:custGeom>
              <a:avLst/>
              <a:gdLst/>
              <a:ahLst/>
              <a:cxnLst/>
              <a:rect l="l" t="t" r="r" b="b"/>
              <a:pathLst>
                <a:path w="1073" h="1036" extrusionOk="0">
                  <a:moveTo>
                    <a:pt x="555" y="0"/>
                  </a:moveTo>
                  <a:cubicBezTo>
                    <a:pt x="259" y="0"/>
                    <a:pt x="0" y="222"/>
                    <a:pt x="0" y="518"/>
                  </a:cubicBezTo>
                  <a:cubicBezTo>
                    <a:pt x="0" y="814"/>
                    <a:pt x="259" y="1036"/>
                    <a:pt x="555" y="1036"/>
                  </a:cubicBezTo>
                  <a:cubicBezTo>
                    <a:pt x="813" y="1036"/>
                    <a:pt x="1072" y="814"/>
                    <a:pt x="1072" y="518"/>
                  </a:cubicBezTo>
                  <a:cubicBezTo>
                    <a:pt x="1072" y="222"/>
                    <a:pt x="813" y="0"/>
                    <a:pt x="555"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58"/>
            <p:cNvSpPr/>
            <p:nvPr/>
          </p:nvSpPr>
          <p:spPr>
            <a:xfrm>
              <a:off x="9075998" y="296649"/>
              <a:ext cx="25900" cy="25900"/>
            </a:xfrm>
            <a:custGeom>
              <a:avLst/>
              <a:gdLst/>
              <a:ahLst/>
              <a:cxnLst/>
              <a:rect l="l" t="t" r="r" b="b"/>
              <a:pathLst>
                <a:path w="1036" h="1036" extrusionOk="0">
                  <a:moveTo>
                    <a:pt x="518" y="0"/>
                  </a:moveTo>
                  <a:cubicBezTo>
                    <a:pt x="222" y="0"/>
                    <a:pt x="1" y="222"/>
                    <a:pt x="1" y="518"/>
                  </a:cubicBezTo>
                  <a:cubicBezTo>
                    <a:pt x="1" y="777"/>
                    <a:pt x="222" y="1036"/>
                    <a:pt x="518" y="1036"/>
                  </a:cubicBezTo>
                  <a:cubicBezTo>
                    <a:pt x="814" y="1036"/>
                    <a:pt x="1036" y="777"/>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58"/>
            <p:cNvSpPr/>
            <p:nvPr/>
          </p:nvSpPr>
          <p:spPr>
            <a:xfrm>
              <a:off x="8839398" y="532324"/>
              <a:ext cx="26825" cy="25925"/>
            </a:xfrm>
            <a:custGeom>
              <a:avLst/>
              <a:gdLst/>
              <a:ahLst/>
              <a:cxnLst/>
              <a:rect l="l" t="t" r="r" b="b"/>
              <a:pathLst>
                <a:path w="1073" h="1037" extrusionOk="0">
                  <a:moveTo>
                    <a:pt x="555" y="1"/>
                  </a:moveTo>
                  <a:cubicBezTo>
                    <a:pt x="259" y="1"/>
                    <a:pt x="0" y="260"/>
                    <a:pt x="0" y="519"/>
                  </a:cubicBezTo>
                  <a:cubicBezTo>
                    <a:pt x="0" y="814"/>
                    <a:pt x="259" y="1036"/>
                    <a:pt x="555" y="1036"/>
                  </a:cubicBezTo>
                  <a:cubicBezTo>
                    <a:pt x="813" y="1036"/>
                    <a:pt x="1072" y="814"/>
                    <a:pt x="1072" y="519"/>
                  </a:cubicBezTo>
                  <a:cubicBezTo>
                    <a:pt x="1072" y="260"/>
                    <a:pt x="813" y="1"/>
                    <a:pt x="555"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58"/>
            <p:cNvSpPr/>
            <p:nvPr/>
          </p:nvSpPr>
          <p:spPr>
            <a:xfrm>
              <a:off x="9075998" y="532324"/>
              <a:ext cx="25900" cy="25925"/>
            </a:xfrm>
            <a:custGeom>
              <a:avLst/>
              <a:gdLst/>
              <a:ahLst/>
              <a:cxnLst/>
              <a:rect l="l" t="t" r="r" b="b"/>
              <a:pathLst>
                <a:path w="1036" h="1037" extrusionOk="0">
                  <a:moveTo>
                    <a:pt x="518" y="1"/>
                  </a:moveTo>
                  <a:cubicBezTo>
                    <a:pt x="222" y="1"/>
                    <a:pt x="1" y="260"/>
                    <a:pt x="1" y="519"/>
                  </a:cubicBezTo>
                  <a:cubicBezTo>
                    <a:pt x="1" y="814"/>
                    <a:pt x="222" y="1036"/>
                    <a:pt x="518" y="1036"/>
                  </a:cubicBezTo>
                  <a:cubicBezTo>
                    <a:pt x="814" y="1036"/>
                    <a:pt x="1036" y="814"/>
                    <a:pt x="1036" y="519"/>
                  </a:cubicBezTo>
                  <a:cubicBezTo>
                    <a:pt x="1036" y="260"/>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58"/>
            <p:cNvSpPr/>
            <p:nvPr/>
          </p:nvSpPr>
          <p:spPr>
            <a:xfrm>
              <a:off x="8839398" y="768949"/>
              <a:ext cx="26825" cy="25900"/>
            </a:xfrm>
            <a:custGeom>
              <a:avLst/>
              <a:gdLst/>
              <a:ahLst/>
              <a:cxnLst/>
              <a:rect l="l" t="t" r="r" b="b"/>
              <a:pathLst>
                <a:path w="1073" h="1036" extrusionOk="0">
                  <a:moveTo>
                    <a:pt x="555" y="0"/>
                  </a:moveTo>
                  <a:cubicBezTo>
                    <a:pt x="259" y="0"/>
                    <a:pt x="0" y="222"/>
                    <a:pt x="0" y="518"/>
                  </a:cubicBezTo>
                  <a:cubicBezTo>
                    <a:pt x="0" y="814"/>
                    <a:pt x="259" y="1036"/>
                    <a:pt x="555" y="1036"/>
                  </a:cubicBezTo>
                  <a:cubicBezTo>
                    <a:pt x="813" y="1036"/>
                    <a:pt x="1072" y="814"/>
                    <a:pt x="1072" y="518"/>
                  </a:cubicBezTo>
                  <a:cubicBezTo>
                    <a:pt x="1072" y="222"/>
                    <a:pt x="813" y="0"/>
                    <a:pt x="555"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58"/>
            <p:cNvSpPr/>
            <p:nvPr/>
          </p:nvSpPr>
          <p:spPr>
            <a:xfrm>
              <a:off x="9075998" y="768949"/>
              <a:ext cx="25900" cy="25900"/>
            </a:xfrm>
            <a:custGeom>
              <a:avLst/>
              <a:gdLst/>
              <a:ahLst/>
              <a:cxnLst/>
              <a:rect l="l" t="t" r="r" b="b"/>
              <a:pathLst>
                <a:path w="1036" h="1036" extrusionOk="0">
                  <a:moveTo>
                    <a:pt x="518" y="0"/>
                  </a:moveTo>
                  <a:cubicBezTo>
                    <a:pt x="222" y="0"/>
                    <a:pt x="1" y="222"/>
                    <a:pt x="1" y="518"/>
                  </a:cubicBezTo>
                  <a:cubicBezTo>
                    <a:pt x="1" y="814"/>
                    <a:pt x="222" y="1036"/>
                    <a:pt x="518" y="1036"/>
                  </a:cubicBezTo>
                  <a:cubicBezTo>
                    <a:pt x="814" y="1036"/>
                    <a:pt x="1036" y="814"/>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58"/>
            <p:cNvSpPr/>
            <p:nvPr/>
          </p:nvSpPr>
          <p:spPr>
            <a:xfrm>
              <a:off x="8839398" y="1005549"/>
              <a:ext cx="26825" cy="25925"/>
            </a:xfrm>
            <a:custGeom>
              <a:avLst/>
              <a:gdLst/>
              <a:ahLst/>
              <a:cxnLst/>
              <a:rect l="l" t="t" r="r" b="b"/>
              <a:pathLst>
                <a:path w="1073" h="1037" extrusionOk="0">
                  <a:moveTo>
                    <a:pt x="555" y="1"/>
                  </a:moveTo>
                  <a:cubicBezTo>
                    <a:pt x="259" y="1"/>
                    <a:pt x="0" y="223"/>
                    <a:pt x="0" y="519"/>
                  </a:cubicBezTo>
                  <a:cubicBezTo>
                    <a:pt x="0" y="814"/>
                    <a:pt x="259" y="1036"/>
                    <a:pt x="555" y="1036"/>
                  </a:cubicBezTo>
                  <a:cubicBezTo>
                    <a:pt x="813" y="1036"/>
                    <a:pt x="1072" y="814"/>
                    <a:pt x="1072" y="519"/>
                  </a:cubicBezTo>
                  <a:cubicBezTo>
                    <a:pt x="1072" y="223"/>
                    <a:pt x="813" y="1"/>
                    <a:pt x="555"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58"/>
            <p:cNvSpPr/>
            <p:nvPr/>
          </p:nvSpPr>
          <p:spPr>
            <a:xfrm>
              <a:off x="9075998" y="1005549"/>
              <a:ext cx="25900" cy="25925"/>
            </a:xfrm>
            <a:custGeom>
              <a:avLst/>
              <a:gdLst/>
              <a:ahLst/>
              <a:cxnLst/>
              <a:rect l="l" t="t" r="r" b="b"/>
              <a:pathLst>
                <a:path w="1036" h="1037" extrusionOk="0">
                  <a:moveTo>
                    <a:pt x="518" y="1"/>
                  </a:moveTo>
                  <a:cubicBezTo>
                    <a:pt x="222" y="1"/>
                    <a:pt x="1" y="223"/>
                    <a:pt x="1" y="519"/>
                  </a:cubicBezTo>
                  <a:cubicBezTo>
                    <a:pt x="1" y="777"/>
                    <a:pt x="222" y="1036"/>
                    <a:pt x="518" y="1036"/>
                  </a:cubicBezTo>
                  <a:cubicBezTo>
                    <a:pt x="814" y="1036"/>
                    <a:pt x="1036" y="777"/>
                    <a:pt x="1036" y="519"/>
                  </a:cubicBezTo>
                  <a:cubicBezTo>
                    <a:pt x="1036" y="223"/>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58"/>
            <p:cNvSpPr/>
            <p:nvPr/>
          </p:nvSpPr>
          <p:spPr>
            <a:xfrm>
              <a:off x="8839398" y="1241249"/>
              <a:ext cx="26825" cy="26825"/>
            </a:xfrm>
            <a:custGeom>
              <a:avLst/>
              <a:gdLst/>
              <a:ahLst/>
              <a:cxnLst/>
              <a:rect l="l" t="t" r="r" b="b"/>
              <a:pathLst>
                <a:path w="1073" h="1073" extrusionOk="0">
                  <a:moveTo>
                    <a:pt x="555" y="1"/>
                  </a:moveTo>
                  <a:cubicBezTo>
                    <a:pt x="259" y="1"/>
                    <a:pt x="0" y="259"/>
                    <a:pt x="0" y="518"/>
                  </a:cubicBezTo>
                  <a:cubicBezTo>
                    <a:pt x="0" y="814"/>
                    <a:pt x="259" y="1073"/>
                    <a:pt x="555" y="1073"/>
                  </a:cubicBezTo>
                  <a:cubicBezTo>
                    <a:pt x="813" y="1073"/>
                    <a:pt x="1072" y="814"/>
                    <a:pt x="1072" y="518"/>
                  </a:cubicBezTo>
                  <a:cubicBezTo>
                    <a:pt x="1072" y="259"/>
                    <a:pt x="813" y="1"/>
                    <a:pt x="555"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58"/>
            <p:cNvSpPr/>
            <p:nvPr/>
          </p:nvSpPr>
          <p:spPr>
            <a:xfrm>
              <a:off x="9075998" y="1241249"/>
              <a:ext cx="25900" cy="25900"/>
            </a:xfrm>
            <a:custGeom>
              <a:avLst/>
              <a:gdLst/>
              <a:ahLst/>
              <a:cxnLst/>
              <a:rect l="l" t="t" r="r" b="b"/>
              <a:pathLst>
                <a:path w="1036" h="1036" extrusionOk="0">
                  <a:moveTo>
                    <a:pt x="518" y="1"/>
                  </a:moveTo>
                  <a:cubicBezTo>
                    <a:pt x="222" y="1"/>
                    <a:pt x="1" y="259"/>
                    <a:pt x="1" y="518"/>
                  </a:cubicBezTo>
                  <a:cubicBezTo>
                    <a:pt x="1" y="814"/>
                    <a:pt x="222" y="1036"/>
                    <a:pt x="518" y="1036"/>
                  </a:cubicBezTo>
                  <a:cubicBezTo>
                    <a:pt x="814" y="1036"/>
                    <a:pt x="1036" y="814"/>
                    <a:pt x="1036" y="518"/>
                  </a:cubicBezTo>
                  <a:cubicBezTo>
                    <a:pt x="1036" y="259"/>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58"/>
            <p:cNvSpPr/>
            <p:nvPr/>
          </p:nvSpPr>
          <p:spPr>
            <a:xfrm>
              <a:off x="8839398" y="1477874"/>
              <a:ext cx="26825" cy="25900"/>
            </a:xfrm>
            <a:custGeom>
              <a:avLst/>
              <a:gdLst/>
              <a:ahLst/>
              <a:cxnLst/>
              <a:rect l="l" t="t" r="r" b="b"/>
              <a:pathLst>
                <a:path w="1073" h="1036" extrusionOk="0">
                  <a:moveTo>
                    <a:pt x="555" y="0"/>
                  </a:moveTo>
                  <a:cubicBezTo>
                    <a:pt x="259" y="0"/>
                    <a:pt x="0" y="222"/>
                    <a:pt x="0" y="518"/>
                  </a:cubicBezTo>
                  <a:cubicBezTo>
                    <a:pt x="0" y="813"/>
                    <a:pt x="259" y="1035"/>
                    <a:pt x="555" y="1035"/>
                  </a:cubicBezTo>
                  <a:cubicBezTo>
                    <a:pt x="813" y="1035"/>
                    <a:pt x="1072" y="813"/>
                    <a:pt x="1072" y="518"/>
                  </a:cubicBezTo>
                  <a:cubicBezTo>
                    <a:pt x="1072" y="222"/>
                    <a:pt x="813" y="0"/>
                    <a:pt x="555"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58"/>
            <p:cNvSpPr/>
            <p:nvPr/>
          </p:nvSpPr>
          <p:spPr>
            <a:xfrm>
              <a:off x="9075998" y="1477874"/>
              <a:ext cx="25900" cy="25900"/>
            </a:xfrm>
            <a:custGeom>
              <a:avLst/>
              <a:gdLst/>
              <a:ahLst/>
              <a:cxnLst/>
              <a:rect l="l" t="t" r="r" b="b"/>
              <a:pathLst>
                <a:path w="1036" h="1036" extrusionOk="0">
                  <a:moveTo>
                    <a:pt x="518" y="0"/>
                  </a:moveTo>
                  <a:cubicBezTo>
                    <a:pt x="222" y="0"/>
                    <a:pt x="1" y="222"/>
                    <a:pt x="1" y="518"/>
                  </a:cubicBezTo>
                  <a:cubicBezTo>
                    <a:pt x="1" y="813"/>
                    <a:pt x="222" y="1035"/>
                    <a:pt x="518" y="1035"/>
                  </a:cubicBezTo>
                  <a:cubicBezTo>
                    <a:pt x="814" y="1035"/>
                    <a:pt x="1036" y="813"/>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58"/>
            <p:cNvSpPr/>
            <p:nvPr/>
          </p:nvSpPr>
          <p:spPr>
            <a:xfrm>
              <a:off x="8839398" y="1714474"/>
              <a:ext cx="26825" cy="25900"/>
            </a:xfrm>
            <a:custGeom>
              <a:avLst/>
              <a:gdLst/>
              <a:ahLst/>
              <a:cxnLst/>
              <a:rect l="l" t="t" r="r" b="b"/>
              <a:pathLst>
                <a:path w="1073" h="1036" extrusionOk="0">
                  <a:moveTo>
                    <a:pt x="555" y="1"/>
                  </a:moveTo>
                  <a:cubicBezTo>
                    <a:pt x="259" y="1"/>
                    <a:pt x="0" y="222"/>
                    <a:pt x="0" y="518"/>
                  </a:cubicBezTo>
                  <a:cubicBezTo>
                    <a:pt x="0" y="814"/>
                    <a:pt x="259" y="1036"/>
                    <a:pt x="555" y="1036"/>
                  </a:cubicBezTo>
                  <a:cubicBezTo>
                    <a:pt x="813" y="1036"/>
                    <a:pt x="1072" y="814"/>
                    <a:pt x="1072" y="518"/>
                  </a:cubicBezTo>
                  <a:cubicBezTo>
                    <a:pt x="1072" y="222"/>
                    <a:pt x="813" y="1"/>
                    <a:pt x="555"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58"/>
            <p:cNvSpPr/>
            <p:nvPr/>
          </p:nvSpPr>
          <p:spPr>
            <a:xfrm>
              <a:off x="9075998" y="1714474"/>
              <a:ext cx="25900" cy="25900"/>
            </a:xfrm>
            <a:custGeom>
              <a:avLst/>
              <a:gdLst/>
              <a:ahLst/>
              <a:cxnLst/>
              <a:rect l="l" t="t" r="r" b="b"/>
              <a:pathLst>
                <a:path w="1036" h="1036" extrusionOk="0">
                  <a:moveTo>
                    <a:pt x="518" y="1"/>
                  </a:moveTo>
                  <a:cubicBezTo>
                    <a:pt x="222" y="1"/>
                    <a:pt x="1" y="222"/>
                    <a:pt x="1" y="518"/>
                  </a:cubicBezTo>
                  <a:cubicBezTo>
                    <a:pt x="1" y="814"/>
                    <a:pt x="222" y="1036"/>
                    <a:pt x="518" y="1036"/>
                  </a:cubicBezTo>
                  <a:cubicBezTo>
                    <a:pt x="814" y="1036"/>
                    <a:pt x="1036" y="814"/>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58"/>
            <p:cNvSpPr/>
            <p:nvPr/>
          </p:nvSpPr>
          <p:spPr>
            <a:xfrm>
              <a:off x="6476948" y="1950174"/>
              <a:ext cx="25925" cy="26825"/>
            </a:xfrm>
            <a:custGeom>
              <a:avLst/>
              <a:gdLst/>
              <a:ahLst/>
              <a:cxnLst/>
              <a:rect l="l" t="t" r="r" b="b"/>
              <a:pathLst>
                <a:path w="1037" h="1073" extrusionOk="0">
                  <a:moveTo>
                    <a:pt x="519" y="0"/>
                  </a:moveTo>
                  <a:cubicBezTo>
                    <a:pt x="223" y="0"/>
                    <a:pt x="1" y="259"/>
                    <a:pt x="1" y="555"/>
                  </a:cubicBezTo>
                  <a:cubicBezTo>
                    <a:pt x="1" y="813"/>
                    <a:pt x="223" y="1072"/>
                    <a:pt x="519" y="1072"/>
                  </a:cubicBezTo>
                  <a:cubicBezTo>
                    <a:pt x="777" y="1072"/>
                    <a:pt x="1036" y="813"/>
                    <a:pt x="1036" y="555"/>
                  </a:cubicBezTo>
                  <a:cubicBezTo>
                    <a:pt x="1036" y="259"/>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58"/>
            <p:cNvSpPr/>
            <p:nvPr/>
          </p:nvSpPr>
          <p:spPr>
            <a:xfrm>
              <a:off x="6712648" y="1950174"/>
              <a:ext cx="25900" cy="26825"/>
            </a:xfrm>
            <a:custGeom>
              <a:avLst/>
              <a:gdLst/>
              <a:ahLst/>
              <a:cxnLst/>
              <a:rect l="l" t="t" r="r" b="b"/>
              <a:pathLst>
                <a:path w="1036" h="1073" extrusionOk="0">
                  <a:moveTo>
                    <a:pt x="518" y="0"/>
                  </a:moveTo>
                  <a:cubicBezTo>
                    <a:pt x="259" y="0"/>
                    <a:pt x="0" y="259"/>
                    <a:pt x="0" y="555"/>
                  </a:cubicBezTo>
                  <a:cubicBezTo>
                    <a:pt x="0" y="813"/>
                    <a:pt x="259" y="1072"/>
                    <a:pt x="518" y="1072"/>
                  </a:cubicBezTo>
                  <a:cubicBezTo>
                    <a:pt x="814" y="1072"/>
                    <a:pt x="1036" y="813"/>
                    <a:pt x="1036" y="555"/>
                  </a:cubicBezTo>
                  <a:cubicBezTo>
                    <a:pt x="1036" y="259"/>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58"/>
            <p:cNvSpPr/>
            <p:nvPr/>
          </p:nvSpPr>
          <p:spPr>
            <a:xfrm>
              <a:off x="6949248" y="1950174"/>
              <a:ext cx="25925" cy="26825"/>
            </a:xfrm>
            <a:custGeom>
              <a:avLst/>
              <a:gdLst/>
              <a:ahLst/>
              <a:cxnLst/>
              <a:rect l="l" t="t" r="r" b="b"/>
              <a:pathLst>
                <a:path w="1037" h="1073" extrusionOk="0">
                  <a:moveTo>
                    <a:pt x="519" y="0"/>
                  </a:moveTo>
                  <a:cubicBezTo>
                    <a:pt x="223" y="0"/>
                    <a:pt x="1" y="259"/>
                    <a:pt x="1" y="555"/>
                  </a:cubicBezTo>
                  <a:cubicBezTo>
                    <a:pt x="1" y="813"/>
                    <a:pt x="223" y="1072"/>
                    <a:pt x="519" y="1072"/>
                  </a:cubicBezTo>
                  <a:cubicBezTo>
                    <a:pt x="814" y="1072"/>
                    <a:pt x="1036" y="813"/>
                    <a:pt x="1036" y="555"/>
                  </a:cubicBezTo>
                  <a:cubicBezTo>
                    <a:pt x="1036" y="259"/>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58"/>
            <p:cNvSpPr/>
            <p:nvPr/>
          </p:nvSpPr>
          <p:spPr>
            <a:xfrm>
              <a:off x="7185873" y="1950174"/>
              <a:ext cx="25900" cy="26825"/>
            </a:xfrm>
            <a:custGeom>
              <a:avLst/>
              <a:gdLst/>
              <a:ahLst/>
              <a:cxnLst/>
              <a:rect l="l" t="t" r="r" b="b"/>
              <a:pathLst>
                <a:path w="1036" h="1073" extrusionOk="0">
                  <a:moveTo>
                    <a:pt x="518" y="0"/>
                  </a:moveTo>
                  <a:cubicBezTo>
                    <a:pt x="222" y="0"/>
                    <a:pt x="0" y="259"/>
                    <a:pt x="0" y="555"/>
                  </a:cubicBezTo>
                  <a:cubicBezTo>
                    <a:pt x="0" y="813"/>
                    <a:pt x="222" y="1072"/>
                    <a:pt x="518" y="1072"/>
                  </a:cubicBezTo>
                  <a:cubicBezTo>
                    <a:pt x="777" y="1072"/>
                    <a:pt x="1036" y="813"/>
                    <a:pt x="1036" y="555"/>
                  </a:cubicBezTo>
                  <a:cubicBezTo>
                    <a:pt x="1036" y="259"/>
                    <a:pt x="777"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58"/>
            <p:cNvSpPr/>
            <p:nvPr/>
          </p:nvSpPr>
          <p:spPr>
            <a:xfrm>
              <a:off x="7421548" y="1950174"/>
              <a:ext cx="25925" cy="26825"/>
            </a:xfrm>
            <a:custGeom>
              <a:avLst/>
              <a:gdLst/>
              <a:ahLst/>
              <a:cxnLst/>
              <a:rect l="l" t="t" r="r" b="b"/>
              <a:pathLst>
                <a:path w="1037" h="1073" extrusionOk="0">
                  <a:moveTo>
                    <a:pt x="519" y="0"/>
                  </a:moveTo>
                  <a:cubicBezTo>
                    <a:pt x="260" y="0"/>
                    <a:pt x="1" y="259"/>
                    <a:pt x="1" y="555"/>
                  </a:cubicBezTo>
                  <a:cubicBezTo>
                    <a:pt x="1" y="813"/>
                    <a:pt x="260" y="1072"/>
                    <a:pt x="519" y="1072"/>
                  </a:cubicBezTo>
                  <a:cubicBezTo>
                    <a:pt x="814" y="1072"/>
                    <a:pt x="1036" y="813"/>
                    <a:pt x="1036" y="555"/>
                  </a:cubicBezTo>
                  <a:cubicBezTo>
                    <a:pt x="1036" y="259"/>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58"/>
            <p:cNvSpPr/>
            <p:nvPr/>
          </p:nvSpPr>
          <p:spPr>
            <a:xfrm>
              <a:off x="7658173" y="1950174"/>
              <a:ext cx="25900" cy="26825"/>
            </a:xfrm>
            <a:custGeom>
              <a:avLst/>
              <a:gdLst/>
              <a:ahLst/>
              <a:cxnLst/>
              <a:rect l="l" t="t" r="r" b="b"/>
              <a:pathLst>
                <a:path w="1036" h="1073" extrusionOk="0">
                  <a:moveTo>
                    <a:pt x="518" y="0"/>
                  </a:moveTo>
                  <a:cubicBezTo>
                    <a:pt x="222" y="0"/>
                    <a:pt x="0" y="259"/>
                    <a:pt x="0" y="555"/>
                  </a:cubicBezTo>
                  <a:cubicBezTo>
                    <a:pt x="0" y="813"/>
                    <a:pt x="222" y="1072"/>
                    <a:pt x="518" y="1072"/>
                  </a:cubicBezTo>
                  <a:cubicBezTo>
                    <a:pt x="814" y="1072"/>
                    <a:pt x="1036" y="813"/>
                    <a:pt x="1036" y="555"/>
                  </a:cubicBezTo>
                  <a:cubicBezTo>
                    <a:pt x="1036" y="259"/>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58"/>
            <p:cNvSpPr/>
            <p:nvPr/>
          </p:nvSpPr>
          <p:spPr>
            <a:xfrm>
              <a:off x="7894773" y="1950174"/>
              <a:ext cx="25925" cy="26825"/>
            </a:xfrm>
            <a:custGeom>
              <a:avLst/>
              <a:gdLst/>
              <a:ahLst/>
              <a:cxnLst/>
              <a:rect l="l" t="t" r="r" b="b"/>
              <a:pathLst>
                <a:path w="1037" h="1073" extrusionOk="0">
                  <a:moveTo>
                    <a:pt x="519" y="0"/>
                  </a:moveTo>
                  <a:cubicBezTo>
                    <a:pt x="223" y="0"/>
                    <a:pt x="1" y="259"/>
                    <a:pt x="1" y="555"/>
                  </a:cubicBezTo>
                  <a:cubicBezTo>
                    <a:pt x="1" y="813"/>
                    <a:pt x="223" y="1072"/>
                    <a:pt x="519" y="1072"/>
                  </a:cubicBezTo>
                  <a:cubicBezTo>
                    <a:pt x="777" y="1072"/>
                    <a:pt x="1036" y="813"/>
                    <a:pt x="1036" y="555"/>
                  </a:cubicBezTo>
                  <a:cubicBezTo>
                    <a:pt x="1036" y="259"/>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58"/>
            <p:cNvSpPr/>
            <p:nvPr/>
          </p:nvSpPr>
          <p:spPr>
            <a:xfrm>
              <a:off x="8130473" y="1950174"/>
              <a:ext cx="25900" cy="26825"/>
            </a:xfrm>
            <a:custGeom>
              <a:avLst/>
              <a:gdLst/>
              <a:ahLst/>
              <a:cxnLst/>
              <a:rect l="l" t="t" r="r" b="b"/>
              <a:pathLst>
                <a:path w="1036" h="1073" extrusionOk="0">
                  <a:moveTo>
                    <a:pt x="518" y="0"/>
                  </a:moveTo>
                  <a:cubicBezTo>
                    <a:pt x="259" y="0"/>
                    <a:pt x="1" y="259"/>
                    <a:pt x="1" y="555"/>
                  </a:cubicBezTo>
                  <a:cubicBezTo>
                    <a:pt x="1" y="813"/>
                    <a:pt x="259" y="1072"/>
                    <a:pt x="518" y="1072"/>
                  </a:cubicBezTo>
                  <a:cubicBezTo>
                    <a:pt x="814" y="1072"/>
                    <a:pt x="1036" y="813"/>
                    <a:pt x="1036" y="555"/>
                  </a:cubicBezTo>
                  <a:cubicBezTo>
                    <a:pt x="1036" y="259"/>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58"/>
            <p:cNvSpPr/>
            <p:nvPr/>
          </p:nvSpPr>
          <p:spPr>
            <a:xfrm>
              <a:off x="8367098" y="1950174"/>
              <a:ext cx="25900" cy="26825"/>
            </a:xfrm>
            <a:custGeom>
              <a:avLst/>
              <a:gdLst/>
              <a:ahLst/>
              <a:cxnLst/>
              <a:rect l="l" t="t" r="r" b="b"/>
              <a:pathLst>
                <a:path w="1036" h="1073" extrusionOk="0">
                  <a:moveTo>
                    <a:pt x="518" y="0"/>
                  </a:moveTo>
                  <a:cubicBezTo>
                    <a:pt x="222" y="0"/>
                    <a:pt x="0" y="259"/>
                    <a:pt x="0" y="555"/>
                  </a:cubicBezTo>
                  <a:cubicBezTo>
                    <a:pt x="0" y="813"/>
                    <a:pt x="222" y="1072"/>
                    <a:pt x="518" y="1072"/>
                  </a:cubicBezTo>
                  <a:cubicBezTo>
                    <a:pt x="813" y="1072"/>
                    <a:pt x="1035" y="813"/>
                    <a:pt x="1035" y="555"/>
                  </a:cubicBezTo>
                  <a:cubicBezTo>
                    <a:pt x="1035" y="259"/>
                    <a:pt x="813"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58"/>
            <p:cNvSpPr/>
            <p:nvPr/>
          </p:nvSpPr>
          <p:spPr>
            <a:xfrm>
              <a:off x="8603698" y="1950174"/>
              <a:ext cx="25900" cy="26825"/>
            </a:xfrm>
            <a:custGeom>
              <a:avLst/>
              <a:gdLst/>
              <a:ahLst/>
              <a:cxnLst/>
              <a:rect l="l" t="t" r="r" b="b"/>
              <a:pathLst>
                <a:path w="1036" h="1073" extrusionOk="0">
                  <a:moveTo>
                    <a:pt x="518" y="0"/>
                  </a:moveTo>
                  <a:cubicBezTo>
                    <a:pt x="222" y="0"/>
                    <a:pt x="1" y="259"/>
                    <a:pt x="1" y="555"/>
                  </a:cubicBezTo>
                  <a:cubicBezTo>
                    <a:pt x="1" y="813"/>
                    <a:pt x="222" y="1072"/>
                    <a:pt x="518" y="1072"/>
                  </a:cubicBezTo>
                  <a:cubicBezTo>
                    <a:pt x="814" y="1072"/>
                    <a:pt x="1036" y="813"/>
                    <a:pt x="1036" y="555"/>
                  </a:cubicBezTo>
                  <a:cubicBezTo>
                    <a:pt x="1036" y="259"/>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58"/>
            <p:cNvSpPr/>
            <p:nvPr/>
          </p:nvSpPr>
          <p:spPr>
            <a:xfrm>
              <a:off x="6476948" y="2186774"/>
              <a:ext cx="25925" cy="25900"/>
            </a:xfrm>
            <a:custGeom>
              <a:avLst/>
              <a:gdLst/>
              <a:ahLst/>
              <a:cxnLst/>
              <a:rect l="l" t="t" r="r" b="b"/>
              <a:pathLst>
                <a:path w="1037" h="1036" extrusionOk="0">
                  <a:moveTo>
                    <a:pt x="519" y="1"/>
                  </a:moveTo>
                  <a:cubicBezTo>
                    <a:pt x="223" y="1"/>
                    <a:pt x="1" y="222"/>
                    <a:pt x="1" y="518"/>
                  </a:cubicBezTo>
                  <a:cubicBezTo>
                    <a:pt x="1" y="814"/>
                    <a:pt x="223" y="1036"/>
                    <a:pt x="519" y="1036"/>
                  </a:cubicBezTo>
                  <a:cubicBezTo>
                    <a:pt x="777" y="1036"/>
                    <a:pt x="1036" y="814"/>
                    <a:pt x="1036" y="518"/>
                  </a:cubicBezTo>
                  <a:cubicBezTo>
                    <a:pt x="1036" y="222"/>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58"/>
            <p:cNvSpPr/>
            <p:nvPr/>
          </p:nvSpPr>
          <p:spPr>
            <a:xfrm>
              <a:off x="6712648" y="2186774"/>
              <a:ext cx="25900" cy="25900"/>
            </a:xfrm>
            <a:custGeom>
              <a:avLst/>
              <a:gdLst/>
              <a:ahLst/>
              <a:cxnLst/>
              <a:rect l="l" t="t" r="r" b="b"/>
              <a:pathLst>
                <a:path w="1036" h="1036" extrusionOk="0">
                  <a:moveTo>
                    <a:pt x="518" y="1"/>
                  </a:moveTo>
                  <a:cubicBezTo>
                    <a:pt x="259" y="1"/>
                    <a:pt x="0" y="222"/>
                    <a:pt x="0" y="518"/>
                  </a:cubicBezTo>
                  <a:cubicBezTo>
                    <a:pt x="0" y="814"/>
                    <a:pt x="259" y="1036"/>
                    <a:pt x="518" y="1036"/>
                  </a:cubicBezTo>
                  <a:cubicBezTo>
                    <a:pt x="814" y="1036"/>
                    <a:pt x="1036" y="814"/>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58"/>
            <p:cNvSpPr/>
            <p:nvPr/>
          </p:nvSpPr>
          <p:spPr>
            <a:xfrm>
              <a:off x="6949248" y="2186774"/>
              <a:ext cx="25925" cy="25900"/>
            </a:xfrm>
            <a:custGeom>
              <a:avLst/>
              <a:gdLst/>
              <a:ahLst/>
              <a:cxnLst/>
              <a:rect l="l" t="t" r="r" b="b"/>
              <a:pathLst>
                <a:path w="1037" h="1036" extrusionOk="0">
                  <a:moveTo>
                    <a:pt x="519" y="1"/>
                  </a:moveTo>
                  <a:cubicBezTo>
                    <a:pt x="223" y="1"/>
                    <a:pt x="1" y="222"/>
                    <a:pt x="1" y="518"/>
                  </a:cubicBezTo>
                  <a:cubicBezTo>
                    <a:pt x="1" y="814"/>
                    <a:pt x="223" y="1036"/>
                    <a:pt x="519" y="1036"/>
                  </a:cubicBezTo>
                  <a:cubicBezTo>
                    <a:pt x="814" y="1036"/>
                    <a:pt x="1036" y="814"/>
                    <a:pt x="1036" y="518"/>
                  </a:cubicBezTo>
                  <a:cubicBezTo>
                    <a:pt x="1036" y="222"/>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58"/>
            <p:cNvSpPr/>
            <p:nvPr/>
          </p:nvSpPr>
          <p:spPr>
            <a:xfrm>
              <a:off x="7185873" y="2186774"/>
              <a:ext cx="25900" cy="25900"/>
            </a:xfrm>
            <a:custGeom>
              <a:avLst/>
              <a:gdLst/>
              <a:ahLst/>
              <a:cxnLst/>
              <a:rect l="l" t="t" r="r" b="b"/>
              <a:pathLst>
                <a:path w="1036" h="1036" extrusionOk="0">
                  <a:moveTo>
                    <a:pt x="518" y="1"/>
                  </a:moveTo>
                  <a:cubicBezTo>
                    <a:pt x="222" y="1"/>
                    <a:pt x="0" y="222"/>
                    <a:pt x="0" y="518"/>
                  </a:cubicBezTo>
                  <a:cubicBezTo>
                    <a:pt x="0" y="814"/>
                    <a:pt x="222" y="1036"/>
                    <a:pt x="518" y="1036"/>
                  </a:cubicBezTo>
                  <a:cubicBezTo>
                    <a:pt x="777" y="1036"/>
                    <a:pt x="1036" y="814"/>
                    <a:pt x="1036" y="518"/>
                  </a:cubicBezTo>
                  <a:cubicBezTo>
                    <a:pt x="1036" y="222"/>
                    <a:pt x="777"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58"/>
            <p:cNvSpPr/>
            <p:nvPr/>
          </p:nvSpPr>
          <p:spPr>
            <a:xfrm>
              <a:off x="7421548" y="2186774"/>
              <a:ext cx="25925" cy="25900"/>
            </a:xfrm>
            <a:custGeom>
              <a:avLst/>
              <a:gdLst/>
              <a:ahLst/>
              <a:cxnLst/>
              <a:rect l="l" t="t" r="r" b="b"/>
              <a:pathLst>
                <a:path w="1037" h="1036" extrusionOk="0">
                  <a:moveTo>
                    <a:pt x="519" y="1"/>
                  </a:moveTo>
                  <a:cubicBezTo>
                    <a:pt x="260" y="1"/>
                    <a:pt x="1" y="222"/>
                    <a:pt x="1" y="518"/>
                  </a:cubicBezTo>
                  <a:cubicBezTo>
                    <a:pt x="1" y="814"/>
                    <a:pt x="260" y="1036"/>
                    <a:pt x="519" y="1036"/>
                  </a:cubicBezTo>
                  <a:cubicBezTo>
                    <a:pt x="814" y="1036"/>
                    <a:pt x="1036" y="814"/>
                    <a:pt x="1036" y="518"/>
                  </a:cubicBezTo>
                  <a:cubicBezTo>
                    <a:pt x="1036" y="222"/>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58"/>
            <p:cNvSpPr/>
            <p:nvPr/>
          </p:nvSpPr>
          <p:spPr>
            <a:xfrm>
              <a:off x="7658173" y="2186774"/>
              <a:ext cx="25900" cy="25900"/>
            </a:xfrm>
            <a:custGeom>
              <a:avLst/>
              <a:gdLst/>
              <a:ahLst/>
              <a:cxnLst/>
              <a:rect l="l" t="t" r="r" b="b"/>
              <a:pathLst>
                <a:path w="1036" h="1036" extrusionOk="0">
                  <a:moveTo>
                    <a:pt x="518" y="1"/>
                  </a:moveTo>
                  <a:cubicBezTo>
                    <a:pt x="222" y="1"/>
                    <a:pt x="0" y="222"/>
                    <a:pt x="0" y="518"/>
                  </a:cubicBezTo>
                  <a:cubicBezTo>
                    <a:pt x="0" y="814"/>
                    <a:pt x="222" y="1036"/>
                    <a:pt x="518" y="1036"/>
                  </a:cubicBezTo>
                  <a:cubicBezTo>
                    <a:pt x="814" y="1036"/>
                    <a:pt x="1036" y="814"/>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58"/>
            <p:cNvSpPr/>
            <p:nvPr/>
          </p:nvSpPr>
          <p:spPr>
            <a:xfrm>
              <a:off x="7894773" y="2186774"/>
              <a:ext cx="25925" cy="25900"/>
            </a:xfrm>
            <a:custGeom>
              <a:avLst/>
              <a:gdLst/>
              <a:ahLst/>
              <a:cxnLst/>
              <a:rect l="l" t="t" r="r" b="b"/>
              <a:pathLst>
                <a:path w="1037" h="1036" extrusionOk="0">
                  <a:moveTo>
                    <a:pt x="519" y="1"/>
                  </a:moveTo>
                  <a:cubicBezTo>
                    <a:pt x="223" y="1"/>
                    <a:pt x="1" y="222"/>
                    <a:pt x="1" y="518"/>
                  </a:cubicBezTo>
                  <a:cubicBezTo>
                    <a:pt x="1" y="814"/>
                    <a:pt x="223" y="1036"/>
                    <a:pt x="519" y="1036"/>
                  </a:cubicBezTo>
                  <a:cubicBezTo>
                    <a:pt x="777" y="1036"/>
                    <a:pt x="1036" y="814"/>
                    <a:pt x="1036" y="518"/>
                  </a:cubicBezTo>
                  <a:cubicBezTo>
                    <a:pt x="1036" y="222"/>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58"/>
            <p:cNvSpPr/>
            <p:nvPr/>
          </p:nvSpPr>
          <p:spPr>
            <a:xfrm>
              <a:off x="8130473" y="2186774"/>
              <a:ext cx="25900" cy="25900"/>
            </a:xfrm>
            <a:custGeom>
              <a:avLst/>
              <a:gdLst/>
              <a:ahLst/>
              <a:cxnLst/>
              <a:rect l="l" t="t" r="r" b="b"/>
              <a:pathLst>
                <a:path w="1036" h="1036" extrusionOk="0">
                  <a:moveTo>
                    <a:pt x="518" y="1"/>
                  </a:moveTo>
                  <a:cubicBezTo>
                    <a:pt x="259" y="1"/>
                    <a:pt x="1" y="222"/>
                    <a:pt x="1" y="518"/>
                  </a:cubicBezTo>
                  <a:cubicBezTo>
                    <a:pt x="1" y="814"/>
                    <a:pt x="259" y="1036"/>
                    <a:pt x="518" y="1036"/>
                  </a:cubicBezTo>
                  <a:cubicBezTo>
                    <a:pt x="814" y="1036"/>
                    <a:pt x="1036" y="814"/>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58"/>
            <p:cNvSpPr/>
            <p:nvPr/>
          </p:nvSpPr>
          <p:spPr>
            <a:xfrm>
              <a:off x="8367098" y="2186774"/>
              <a:ext cx="25900" cy="25900"/>
            </a:xfrm>
            <a:custGeom>
              <a:avLst/>
              <a:gdLst/>
              <a:ahLst/>
              <a:cxnLst/>
              <a:rect l="l" t="t" r="r" b="b"/>
              <a:pathLst>
                <a:path w="1036" h="1036" extrusionOk="0">
                  <a:moveTo>
                    <a:pt x="518" y="1"/>
                  </a:moveTo>
                  <a:cubicBezTo>
                    <a:pt x="222" y="1"/>
                    <a:pt x="0" y="222"/>
                    <a:pt x="0" y="518"/>
                  </a:cubicBezTo>
                  <a:cubicBezTo>
                    <a:pt x="0" y="814"/>
                    <a:pt x="222" y="1036"/>
                    <a:pt x="518" y="1036"/>
                  </a:cubicBezTo>
                  <a:cubicBezTo>
                    <a:pt x="813" y="1036"/>
                    <a:pt x="1035" y="814"/>
                    <a:pt x="1035" y="518"/>
                  </a:cubicBezTo>
                  <a:cubicBezTo>
                    <a:pt x="1035" y="222"/>
                    <a:pt x="813"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58"/>
            <p:cNvSpPr/>
            <p:nvPr/>
          </p:nvSpPr>
          <p:spPr>
            <a:xfrm>
              <a:off x="8603698" y="2186774"/>
              <a:ext cx="25900" cy="25900"/>
            </a:xfrm>
            <a:custGeom>
              <a:avLst/>
              <a:gdLst/>
              <a:ahLst/>
              <a:cxnLst/>
              <a:rect l="l" t="t" r="r" b="b"/>
              <a:pathLst>
                <a:path w="1036" h="1036" extrusionOk="0">
                  <a:moveTo>
                    <a:pt x="518" y="1"/>
                  </a:moveTo>
                  <a:cubicBezTo>
                    <a:pt x="222" y="1"/>
                    <a:pt x="1" y="222"/>
                    <a:pt x="1" y="518"/>
                  </a:cubicBezTo>
                  <a:cubicBezTo>
                    <a:pt x="1" y="814"/>
                    <a:pt x="222" y="1036"/>
                    <a:pt x="518" y="1036"/>
                  </a:cubicBezTo>
                  <a:cubicBezTo>
                    <a:pt x="814" y="1036"/>
                    <a:pt x="1036" y="814"/>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58"/>
            <p:cNvSpPr/>
            <p:nvPr/>
          </p:nvSpPr>
          <p:spPr>
            <a:xfrm>
              <a:off x="6476948" y="2423399"/>
              <a:ext cx="25925" cy="25900"/>
            </a:xfrm>
            <a:custGeom>
              <a:avLst/>
              <a:gdLst/>
              <a:ahLst/>
              <a:cxnLst/>
              <a:rect l="l" t="t" r="r" b="b"/>
              <a:pathLst>
                <a:path w="1037" h="1036" extrusionOk="0">
                  <a:moveTo>
                    <a:pt x="519" y="0"/>
                  </a:moveTo>
                  <a:cubicBezTo>
                    <a:pt x="223" y="0"/>
                    <a:pt x="1" y="222"/>
                    <a:pt x="1" y="518"/>
                  </a:cubicBezTo>
                  <a:cubicBezTo>
                    <a:pt x="1" y="813"/>
                    <a:pt x="223" y="1035"/>
                    <a:pt x="519" y="1035"/>
                  </a:cubicBezTo>
                  <a:cubicBezTo>
                    <a:pt x="777" y="1035"/>
                    <a:pt x="1036" y="813"/>
                    <a:pt x="1036" y="518"/>
                  </a:cubicBezTo>
                  <a:cubicBezTo>
                    <a:pt x="1036" y="222"/>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58"/>
            <p:cNvSpPr/>
            <p:nvPr/>
          </p:nvSpPr>
          <p:spPr>
            <a:xfrm>
              <a:off x="6712648" y="2423399"/>
              <a:ext cx="25900" cy="25900"/>
            </a:xfrm>
            <a:custGeom>
              <a:avLst/>
              <a:gdLst/>
              <a:ahLst/>
              <a:cxnLst/>
              <a:rect l="l" t="t" r="r" b="b"/>
              <a:pathLst>
                <a:path w="1036" h="1036" extrusionOk="0">
                  <a:moveTo>
                    <a:pt x="518" y="0"/>
                  </a:moveTo>
                  <a:cubicBezTo>
                    <a:pt x="259" y="0"/>
                    <a:pt x="0" y="222"/>
                    <a:pt x="0" y="518"/>
                  </a:cubicBezTo>
                  <a:cubicBezTo>
                    <a:pt x="0" y="813"/>
                    <a:pt x="259" y="1035"/>
                    <a:pt x="518" y="1035"/>
                  </a:cubicBezTo>
                  <a:cubicBezTo>
                    <a:pt x="814" y="1035"/>
                    <a:pt x="1036" y="813"/>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58"/>
            <p:cNvSpPr/>
            <p:nvPr/>
          </p:nvSpPr>
          <p:spPr>
            <a:xfrm>
              <a:off x="6949248" y="2423399"/>
              <a:ext cx="25925" cy="25900"/>
            </a:xfrm>
            <a:custGeom>
              <a:avLst/>
              <a:gdLst/>
              <a:ahLst/>
              <a:cxnLst/>
              <a:rect l="l" t="t" r="r" b="b"/>
              <a:pathLst>
                <a:path w="1037" h="1036" extrusionOk="0">
                  <a:moveTo>
                    <a:pt x="519" y="0"/>
                  </a:moveTo>
                  <a:cubicBezTo>
                    <a:pt x="223" y="0"/>
                    <a:pt x="1" y="222"/>
                    <a:pt x="1" y="518"/>
                  </a:cubicBezTo>
                  <a:cubicBezTo>
                    <a:pt x="1" y="813"/>
                    <a:pt x="223" y="1035"/>
                    <a:pt x="519" y="1035"/>
                  </a:cubicBezTo>
                  <a:cubicBezTo>
                    <a:pt x="814" y="1035"/>
                    <a:pt x="1036" y="813"/>
                    <a:pt x="1036" y="518"/>
                  </a:cubicBezTo>
                  <a:cubicBezTo>
                    <a:pt x="1036" y="222"/>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458"/>
            <p:cNvSpPr/>
            <p:nvPr/>
          </p:nvSpPr>
          <p:spPr>
            <a:xfrm>
              <a:off x="7185873" y="2423399"/>
              <a:ext cx="25900" cy="25900"/>
            </a:xfrm>
            <a:custGeom>
              <a:avLst/>
              <a:gdLst/>
              <a:ahLst/>
              <a:cxnLst/>
              <a:rect l="l" t="t" r="r" b="b"/>
              <a:pathLst>
                <a:path w="1036" h="1036" extrusionOk="0">
                  <a:moveTo>
                    <a:pt x="518" y="0"/>
                  </a:moveTo>
                  <a:cubicBezTo>
                    <a:pt x="222" y="0"/>
                    <a:pt x="0" y="222"/>
                    <a:pt x="0" y="518"/>
                  </a:cubicBezTo>
                  <a:cubicBezTo>
                    <a:pt x="0" y="813"/>
                    <a:pt x="222" y="1035"/>
                    <a:pt x="518" y="1035"/>
                  </a:cubicBezTo>
                  <a:cubicBezTo>
                    <a:pt x="777" y="1035"/>
                    <a:pt x="1036" y="813"/>
                    <a:pt x="1036" y="518"/>
                  </a:cubicBezTo>
                  <a:cubicBezTo>
                    <a:pt x="1036" y="222"/>
                    <a:pt x="777"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458"/>
            <p:cNvSpPr/>
            <p:nvPr/>
          </p:nvSpPr>
          <p:spPr>
            <a:xfrm>
              <a:off x="7421548" y="2423399"/>
              <a:ext cx="25925" cy="25900"/>
            </a:xfrm>
            <a:custGeom>
              <a:avLst/>
              <a:gdLst/>
              <a:ahLst/>
              <a:cxnLst/>
              <a:rect l="l" t="t" r="r" b="b"/>
              <a:pathLst>
                <a:path w="1037" h="1036" extrusionOk="0">
                  <a:moveTo>
                    <a:pt x="519" y="0"/>
                  </a:moveTo>
                  <a:cubicBezTo>
                    <a:pt x="260" y="0"/>
                    <a:pt x="1" y="222"/>
                    <a:pt x="1" y="518"/>
                  </a:cubicBezTo>
                  <a:cubicBezTo>
                    <a:pt x="1" y="813"/>
                    <a:pt x="260" y="1035"/>
                    <a:pt x="519" y="1035"/>
                  </a:cubicBezTo>
                  <a:cubicBezTo>
                    <a:pt x="814" y="1035"/>
                    <a:pt x="1036" y="813"/>
                    <a:pt x="1036" y="518"/>
                  </a:cubicBezTo>
                  <a:cubicBezTo>
                    <a:pt x="1036" y="222"/>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458"/>
            <p:cNvSpPr/>
            <p:nvPr/>
          </p:nvSpPr>
          <p:spPr>
            <a:xfrm>
              <a:off x="7658173" y="2423399"/>
              <a:ext cx="25900" cy="25900"/>
            </a:xfrm>
            <a:custGeom>
              <a:avLst/>
              <a:gdLst/>
              <a:ahLst/>
              <a:cxnLst/>
              <a:rect l="l" t="t" r="r" b="b"/>
              <a:pathLst>
                <a:path w="1036" h="1036" extrusionOk="0">
                  <a:moveTo>
                    <a:pt x="518" y="0"/>
                  </a:moveTo>
                  <a:cubicBezTo>
                    <a:pt x="222" y="0"/>
                    <a:pt x="0" y="222"/>
                    <a:pt x="0" y="518"/>
                  </a:cubicBezTo>
                  <a:cubicBezTo>
                    <a:pt x="0" y="813"/>
                    <a:pt x="222" y="1035"/>
                    <a:pt x="518" y="1035"/>
                  </a:cubicBezTo>
                  <a:cubicBezTo>
                    <a:pt x="814" y="1035"/>
                    <a:pt x="1036" y="813"/>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458"/>
            <p:cNvSpPr/>
            <p:nvPr/>
          </p:nvSpPr>
          <p:spPr>
            <a:xfrm>
              <a:off x="7894773" y="2423399"/>
              <a:ext cx="25925" cy="25900"/>
            </a:xfrm>
            <a:custGeom>
              <a:avLst/>
              <a:gdLst/>
              <a:ahLst/>
              <a:cxnLst/>
              <a:rect l="l" t="t" r="r" b="b"/>
              <a:pathLst>
                <a:path w="1037" h="1036" extrusionOk="0">
                  <a:moveTo>
                    <a:pt x="519" y="0"/>
                  </a:moveTo>
                  <a:cubicBezTo>
                    <a:pt x="223" y="0"/>
                    <a:pt x="1" y="222"/>
                    <a:pt x="1" y="518"/>
                  </a:cubicBezTo>
                  <a:cubicBezTo>
                    <a:pt x="1" y="813"/>
                    <a:pt x="223" y="1035"/>
                    <a:pt x="519" y="1035"/>
                  </a:cubicBezTo>
                  <a:cubicBezTo>
                    <a:pt x="777" y="1035"/>
                    <a:pt x="1036" y="813"/>
                    <a:pt x="1036" y="518"/>
                  </a:cubicBezTo>
                  <a:cubicBezTo>
                    <a:pt x="1036" y="222"/>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458"/>
            <p:cNvSpPr/>
            <p:nvPr/>
          </p:nvSpPr>
          <p:spPr>
            <a:xfrm>
              <a:off x="8130473" y="2423399"/>
              <a:ext cx="25900" cy="25900"/>
            </a:xfrm>
            <a:custGeom>
              <a:avLst/>
              <a:gdLst/>
              <a:ahLst/>
              <a:cxnLst/>
              <a:rect l="l" t="t" r="r" b="b"/>
              <a:pathLst>
                <a:path w="1036" h="1036" extrusionOk="0">
                  <a:moveTo>
                    <a:pt x="518" y="0"/>
                  </a:moveTo>
                  <a:cubicBezTo>
                    <a:pt x="259" y="0"/>
                    <a:pt x="1" y="222"/>
                    <a:pt x="1" y="518"/>
                  </a:cubicBezTo>
                  <a:cubicBezTo>
                    <a:pt x="1" y="813"/>
                    <a:pt x="259" y="1035"/>
                    <a:pt x="518" y="1035"/>
                  </a:cubicBezTo>
                  <a:cubicBezTo>
                    <a:pt x="814" y="1035"/>
                    <a:pt x="1036" y="813"/>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458"/>
            <p:cNvSpPr/>
            <p:nvPr/>
          </p:nvSpPr>
          <p:spPr>
            <a:xfrm>
              <a:off x="8367098" y="2423399"/>
              <a:ext cx="25900" cy="25900"/>
            </a:xfrm>
            <a:custGeom>
              <a:avLst/>
              <a:gdLst/>
              <a:ahLst/>
              <a:cxnLst/>
              <a:rect l="l" t="t" r="r" b="b"/>
              <a:pathLst>
                <a:path w="1036" h="1036" extrusionOk="0">
                  <a:moveTo>
                    <a:pt x="518" y="0"/>
                  </a:moveTo>
                  <a:cubicBezTo>
                    <a:pt x="222" y="0"/>
                    <a:pt x="0" y="222"/>
                    <a:pt x="0" y="518"/>
                  </a:cubicBezTo>
                  <a:cubicBezTo>
                    <a:pt x="0" y="813"/>
                    <a:pt x="222" y="1035"/>
                    <a:pt x="518" y="1035"/>
                  </a:cubicBezTo>
                  <a:cubicBezTo>
                    <a:pt x="813" y="1035"/>
                    <a:pt x="1035" y="813"/>
                    <a:pt x="1035" y="518"/>
                  </a:cubicBezTo>
                  <a:cubicBezTo>
                    <a:pt x="1035" y="222"/>
                    <a:pt x="813"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458"/>
            <p:cNvSpPr/>
            <p:nvPr/>
          </p:nvSpPr>
          <p:spPr>
            <a:xfrm>
              <a:off x="8603698" y="2423399"/>
              <a:ext cx="25900" cy="25900"/>
            </a:xfrm>
            <a:custGeom>
              <a:avLst/>
              <a:gdLst/>
              <a:ahLst/>
              <a:cxnLst/>
              <a:rect l="l" t="t" r="r" b="b"/>
              <a:pathLst>
                <a:path w="1036" h="1036" extrusionOk="0">
                  <a:moveTo>
                    <a:pt x="518" y="0"/>
                  </a:moveTo>
                  <a:cubicBezTo>
                    <a:pt x="222" y="0"/>
                    <a:pt x="1" y="222"/>
                    <a:pt x="1" y="518"/>
                  </a:cubicBezTo>
                  <a:cubicBezTo>
                    <a:pt x="1" y="813"/>
                    <a:pt x="222" y="1035"/>
                    <a:pt x="518" y="1035"/>
                  </a:cubicBezTo>
                  <a:cubicBezTo>
                    <a:pt x="814" y="1035"/>
                    <a:pt x="1036" y="813"/>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458"/>
            <p:cNvSpPr/>
            <p:nvPr/>
          </p:nvSpPr>
          <p:spPr>
            <a:xfrm>
              <a:off x="6476948" y="2659074"/>
              <a:ext cx="25925" cy="25900"/>
            </a:xfrm>
            <a:custGeom>
              <a:avLst/>
              <a:gdLst/>
              <a:ahLst/>
              <a:cxnLst/>
              <a:rect l="l" t="t" r="r" b="b"/>
              <a:pathLst>
                <a:path w="1037" h="1036" extrusionOk="0">
                  <a:moveTo>
                    <a:pt x="519" y="1"/>
                  </a:moveTo>
                  <a:cubicBezTo>
                    <a:pt x="223" y="1"/>
                    <a:pt x="1" y="259"/>
                    <a:pt x="1" y="518"/>
                  </a:cubicBezTo>
                  <a:cubicBezTo>
                    <a:pt x="1" y="814"/>
                    <a:pt x="223" y="1036"/>
                    <a:pt x="519" y="1036"/>
                  </a:cubicBezTo>
                  <a:cubicBezTo>
                    <a:pt x="777" y="1036"/>
                    <a:pt x="1036" y="814"/>
                    <a:pt x="1036" y="518"/>
                  </a:cubicBezTo>
                  <a:cubicBezTo>
                    <a:pt x="1036" y="259"/>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458"/>
            <p:cNvSpPr/>
            <p:nvPr/>
          </p:nvSpPr>
          <p:spPr>
            <a:xfrm>
              <a:off x="6712648" y="2659074"/>
              <a:ext cx="25900" cy="25900"/>
            </a:xfrm>
            <a:custGeom>
              <a:avLst/>
              <a:gdLst/>
              <a:ahLst/>
              <a:cxnLst/>
              <a:rect l="l" t="t" r="r" b="b"/>
              <a:pathLst>
                <a:path w="1036" h="1036" extrusionOk="0">
                  <a:moveTo>
                    <a:pt x="518" y="1"/>
                  </a:moveTo>
                  <a:cubicBezTo>
                    <a:pt x="259" y="1"/>
                    <a:pt x="0" y="259"/>
                    <a:pt x="0" y="518"/>
                  </a:cubicBezTo>
                  <a:cubicBezTo>
                    <a:pt x="0" y="814"/>
                    <a:pt x="259" y="1036"/>
                    <a:pt x="518" y="1036"/>
                  </a:cubicBezTo>
                  <a:cubicBezTo>
                    <a:pt x="814" y="1036"/>
                    <a:pt x="1036" y="814"/>
                    <a:pt x="1036" y="518"/>
                  </a:cubicBezTo>
                  <a:cubicBezTo>
                    <a:pt x="1036" y="259"/>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458"/>
            <p:cNvSpPr/>
            <p:nvPr/>
          </p:nvSpPr>
          <p:spPr>
            <a:xfrm>
              <a:off x="6949248" y="2659074"/>
              <a:ext cx="25925" cy="25900"/>
            </a:xfrm>
            <a:custGeom>
              <a:avLst/>
              <a:gdLst/>
              <a:ahLst/>
              <a:cxnLst/>
              <a:rect l="l" t="t" r="r" b="b"/>
              <a:pathLst>
                <a:path w="1037" h="1036" extrusionOk="0">
                  <a:moveTo>
                    <a:pt x="519" y="1"/>
                  </a:moveTo>
                  <a:cubicBezTo>
                    <a:pt x="223" y="1"/>
                    <a:pt x="1" y="259"/>
                    <a:pt x="1" y="518"/>
                  </a:cubicBezTo>
                  <a:cubicBezTo>
                    <a:pt x="1" y="814"/>
                    <a:pt x="223" y="1036"/>
                    <a:pt x="519" y="1036"/>
                  </a:cubicBezTo>
                  <a:cubicBezTo>
                    <a:pt x="814" y="1036"/>
                    <a:pt x="1036" y="814"/>
                    <a:pt x="1036" y="518"/>
                  </a:cubicBezTo>
                  <a:cubicBezTo>
                    <a:pt x="1036" y="259"/>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458"/>
            <p:cNvSpPr/>
            <p:nvPr/>
          </p:nvSpPr>
          <p:spPr>
            <a:xfrm>
              <a:off x="7185873" y="2659074"/>
              <a:ext cx="25900" cy="25900"/>
            </a:xfrm>
            <a:custGeom>
              <a:avLst/>
              <a:gdLst/>
              <a:ahLst/>
              <a:cxnLst/>
              <a:rect l="l" t="t" r="r" b="b"/>
              <a:pathLst>
                <a:path w="1036" h="1036" extrusionOk="0">
                  <a:moveTo>
                    <a:pt x="518" y="1"/>
                  </a:moveTo>
                  <a:cubicBezTo>
                    <a:pt x="222" y="1"/>
                    <a:pt x="0" y="259"/>
                    <a:pt x="0" y="518"/>
                  </a:cubicBezTo>
                  <a:cubicBezTo>
                    <a:pt x="0" y="814"/>
                    <a:pt x="222" y="1036"/>
                    <a:pt x="518" y="1036"/>
                  </a:cubicBezTo>
                  <a:cubicBezTo>
                    <a:pt x="777" y="1036"/>
                    <a:pt x="1036" y="814"/>
                    <a:pt x="1036" y="518"/>
                  </a:cubicBezTo>
                  <a:cubicBezTo>
                    <a:pt x="1036" y="259"/>
                    <a:pt x="777"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458"/>
            <p:cNvSpPr/>
            <p:nvPr/>
          </p:nvSpPr>
          <p:spPr>
            <a:xfrm>
              <a:off x="7421548" y="2659074"/>
              <a:ext cx="25925" cy="25900"/>
            </a:xfrm>
            <a:custGeom>
              <a:avLst/>
              <a:gdLst/>
              <a:ahLst/>
              <a:cxnLst/>
              <a:rect l="l" t="t" r="r" b="b"/>
              <a:pathLst>
                <a:path w="1037" h="1036" extrusionOk="0">
                  <a:moveTo>
                    <a:pt x="519" y="1"/>
                  </a:moveTo>
                  <a:cubicBezTo>
                    <a:pt x="260" y="1"/>
                    <a:pt x="1" y="259"/>
                    <a:pt x="1" y="518"/>
                  </a:cubicBezTo>
                  <a:cubicBezTo>
                    <a:pt x="1" y="814"/>
                    <a:pt x="260" y="1036"/>
                    <a:pt x="519" y="1036"/>
                  </a:cubicBezTo>
                  <a:cubicBezTo>
                    <a:pt x="814" y="1036"/>
                    <a:pt x="1036" y="814"/>
                    <a:pt x="1036" y="518"/>
                  </a:cubicBezTo>
                  <a:cubicBezTo>
                    <a:pt x="1036" y="259"/>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458"/>
            <p:cNvSpPr/>
            <p:nvPr/>
          </p:nvSpPr>
          <p:spPr>
            <a:xfrm>
              <a:off x="7658173" y="2659074"/>
              <a:ext cx="25900" cy="25900"/>
            </a:xfrm>
            <a:custGeom>
              <a:avLst/>
              <a:gdLst/>
              <a:ahLst/>
              <a:cxnLst/>
              <a:rect l="l" t="t" r="r" b="b"/>
              <a:pathLst>
                <a:path w="1036" h="1036" extrusionOk="0">
                  <a:moveTo>
                    <a:pt x="518" y="1"/>
                  </a:moveTo>
                  <a:cubicBezTo>
                    <a:pt x="222" y="1"/>
                    <a:pt x="0" y="259"/>
                    <a:pt x="0" y="518"/>
                  </a:cubicBezTo>
                  <a:cubicBezTo>
                    <a:pt x="0" y="814"/>
                    <a:pt x="222" y="1036"/>
                    <a:pt x="518" y="1036"/>
                  </a:cubicBezTo>
                  <a:cubicBezTo>
                    <a:pt x="814" y="1036"/>
                    <a:pt x="1036" y="814"/>
                    <a:pt x="1036" y="518"/>
                  </a:cubicBezTo>
                  <a:cubicBezTo>
                    <a:pt x="1036" y="259"/>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458"/>
            <p:cNvSpPr/>
            <p:nvPr/>
          </p:nvSpPr>
          <p:spPr>
            <a:xfrm>
              <a:off x="7894773" y="2659074"/>
              <a:ext cx="25925" cy="25900"/>
            </a:xfrm>
            <a:custGeom>
              <a:avLst/>
              <a:gdLst/>
              <a:ahLst/>
              <a:cxnLst/>
              <a:rect l="l" t="t" r="r" b="b"/>
              <a:pathLst>
                <a:path w="1037" h="1036" extrusionOk="0">
                  <a:moveTo>
                    <a:pt x="519" y="1"/>
                  </a:moveTo>
                  <a:cubicBezTo>
                    <a:pt x="223" y="1"/>
                    <a:pt x="1" y="259"/>
                    <a:pt x="1" y="518"/>
                  </a:cubicBezTo>
                  <a:cubicBezTo>
                    <a:pt x="1" y="814"/>
                    <a:pt x="223" y="1036"/>
                    <a:pt x="519" y="1036"/>
                  </a:cubicBezTo>
                  <a:cubicBezTo>
                    <a:pt x="777" y="1036"/>
                    <a:pt x="1036" y="814"/>
                    <a:pt x="1036" y="518"/>
                  </a:cubicBezTo>
                  <a:cubicBezTo>
                    <a:pt x="1036" y="259"/>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458"/>
            <p:cNvSpPr/>
            <p:nvPr/>
          </p:nvSpPr>
          <p:spPr>
            <a:xfrm>
              <a:off x="8130473" y="2659074"/>
              <a:ext cx="25900" cy="25900"/>
            </a:xfrm>
            <a:custGeom>
              <a:avLst/>
              <a:gdLst/>
              <a:ahLst/>
              <a:cxnLst/>
              <a:rect l="l" t="t" r="r" b="b"/>
              <a:pathLst>
                <a:path w="1036" h="1036" extrusionOk="0">
                  <a:moveTo>
                    <a:pt x="518" y="1"/>
                  </a:moveTo>
                  <a:cubicBezTo>
                    <a:pt x="259" y="1"/>
                    <a:pt x="1" y="259"/>
                    <a:pt x="1" y="518"/>
                  </a:cubicBezTo>
                  <a:cubicBezTo>
                    <a:pt x="1" y="814"/>
                    <a:pt x="259" y="1036"/>
                    <a:pt x="518" y="1036"/>
                  </a:cubicBezTo>
                  <a:cubicBezTo>
                    <a:pt x="814" y="1036"/>
                    <a:pt x="1036" y="814"/>
                    <a:pt x="1036" y="518"/>
                  </a:cubicBezTo>
                  <a:cubicBezTo>
                    <a:pt x="1036" y="259"/>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458"/>
            <p:cNvSpPr/>
            <p:nvPr/>
          </p:nvSpPr>
          <p:spPr>
            <a:xfrm>
              <a:off x="8367098" y="2659074"/>
              <a:ext cx="25900" cy="25900"/>
            </a:xfrm>
            <a:custGeom>
              <a:avLst/>
              <a:gdLst/>
              <a:ahLst/>
              <a:cxnLst/>
              <a:rect l="l" t="t" r="r" b="b"/>
              <a:pathLst>
                <a:path w="1036" h="1036" extrusionOk="0">
                  <a:moveTo>
                    <a:pt x="518" y="1"/>
                  </a:moveTo>
                  <a:cubicBezTo>
                    <a:pt x="222" y="1"/>
                    <a:pt x="0" y="259"/>
                    <a:pt x="0" y="518"/>
                  </a:cubicBezTo>
                  <a:cubicBezTo>
                    <a:pt x="0" y="814"/>
                    <a:pt x="222" y="1036"/>
                    <a:pt x="518" y="1036"/>
                  </a:cubicBezTo>
                  <a:cubicBezTo>
                    <a:pt x="813" y="1036"/>
                    <a:pt x="1035" y="814"/>
                    <a:pt x="1035" y="518"/>
                  </a:cubicBezTo>
                  <a:cubicBezTo>
                    <a:pt x="1035" y="259"/>
                    <a:pt x="813"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458"/>
            <p:cNvSpPr/>
            <p:nvPr/>
          </p:nvSpPr>
          <p:spPr>
            <a:xfrm>
              <a:off x="8603698" y="2659074"/>
              <a:ext cx="25900" cy="25900"/>
            </a:xfrm>
            <a:custGeom>
              <a:avLst/>
              <a:gdLst/>
              <a:ahLst/>
              <a:cxnLst/>
              <a:rect l="l" t="t" r="r" b="b"/>
              <a:pathLst>
                <a:path w="1036" h="1036" extrusionOk="0">
                  <a:moveTo>
                    <a:pt x="518" y="1"/>
                  </a:moveTo>
                  <a:cubicBezTo>
                    <a:pt x="222" y="1"/>
                    <a:pt x="1" y="259"/>
                    <a:pt x="1" y="518"/>
                  </a:cubicBezTo>
                  <a:cubicBezTo>
                    <a:pt x="1" y="814"/>
                    <a:pt x="222" y="1036"/>
                    <a:pt x="518" y="1036"/>
                  </a:cubicBezTo>
                  <a:cubicBezTo>
                    <a:pt x="814" y="1036"/>
                    <a:pt x="1036" y="814"/>
                    <a:pt x="1036" y="518"/>
                  </a:cubicBezTo>
                  <a:cubicBezTo>
                    <a:pt x="1036" y="259"/>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458"/>
            <p:cNvSpPr/>
            <p:nvPr/>
          </p:nvSpPr>
          <p:spPr>
            <a:xfrm>
              <a:off x="6476948" y="2895699"/>
              <a:ext cx="25925" cy="25900"/>
            </a:xfrm>
            <a:custGeom>
              <a:avLst/>
              <a:gdLst/>
              <a:ahLst/>
              <a:cxnLst/>
              <a:rect l="l" t="t" r="r" b="b"/>
              <a:pathLst>
                <a:path w="1037" h="1036" extrusionOk="0">
                  <a:moveTo>
                    <a:pt x="519" y="0"/>
                  </a:moveTo>
                  <a:cubicBezTo>
                    <a:pt x="223" y="0"/>
                    <a:pt x="1" y="259"/>
                    <a:pt x="1" y="518"/>
                  </a:cubicBezTo>
                  <a:cubicBezTo>
                    <a:pt x="1" y="813"/>
                    <a:pt x="223" y="1035"/>
                    <a:pt x="519" y="1035"/>
                  </a:cubicBezTo>
                  <a:cubicBezTo>
                    <a:pt x="777" y="1035"/>
                    <a:pt x="1036" y="813"/>
                    <a:pt x="1036" y="518"/>
                  </a:cubicBezTo>
                  <a:cubicBezTo>
                    <a:pt x="1036" y="259"/>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458"/>
            <p:cNvSpPr/>
            <p:nvPr/>
          </p:nvSpPr>
          <p:spPr>
            <a:xfrm>
              <a:off x="6712648" y="2895699"/>
              <a:ext cx="25900" cy="25900"/>
            </a:xfrm>
            <a:custGeom>
              <a:avLst/>
              <a:gdLst/>
              <a:ahLst/>
              <a:cxnLst/>
              <a:rect l="l" t="t" r="r" b="b"/>
              <a:pathLst>
                <a:path w="1036" h="1036" extrusionOk="0">
                  <a:moveTo>
                    <a:pt x="518" y="0"/>
                  </a:moveTo>
                  <a:cubicBezTo>
                    <a:pt x="259" y="0"/>
                    <a:pt x="0" y="259"/>
                    <a:pt x="0" y="518"/>
                  </a:cubicBezTo>
                  <a:cubicBezTo>
                    <a:pt x="0" y="813"/>
                    <a:pt x="259" y="1035"/>
                    <a:pt x="518" y="1035"/>
                  </a:cubicBezTo>
                  <a:cubicBezTo>
                    <a:pt x="814" y="1035"/>
                    <a:pt x="1036" y="813"/>
                    <a:pt x="1036" y="518"/>
                  </a:cubicBezTo>
                  <a:cubicBezTo>
                    <a:pt x="1036" y="259"/>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458"/>
            <p:cNvSpPr/>
            <p:nvPr/>
          </p:nvSpPr>
          <p:spPr>
            <a:xfrm>
              <a:off x="6949248" y="2895699"/>
              <a:ext cx="25925" cy="25900"/>
            </a:xfrm>
            <a:custGeom>
              <a:avLst/>
              <a:gdLst/>
              <a:ahLst/>
              <a:cxnLst/>
              <a:rect l="l" t="t" r="r" b="b"/>
              <a:pathLst>
                <a:path w="1037" h="1036" extrusionOk="0">
                  <a:moveTo>
                    <a:pt x="519" y="0"/>
                  </a:moveTo>
                  <a:cubicBezTo>
                    <a:pt x="223" y="0"/>
                    <a:pt x="1" y="259"/>
                    <a:pt x="1" y="518"/>
                  </a:cubicBezTo>
                  <a:cubicBezTo>
                    <a:pt x="1" y="813"/>
                    <a:pt x="223" y="1035"/>
                    <a:pt x="519" y="1035"/>
                  </a:cubicBezTo>
                  <a:cubicBezTo>
                    <a:pt x="814" y="1035"/>
                    <a:pt x="1036" y="813"/>
                    <a:pt x="1036" y="518"/>
                  </a:cubicBezTo>
                  <a:cubicBezTo>
                    <a:pt x="1036" y="259"/>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458"/>
            <p:cNvSpPr/>
            <p:nvPr/>
          </p:nvSpPr>
          <p:spPr>
            <a:xfrm>
              <a:off x="7185873" y="2895699"/>
              <a:ext cx="25900" cy="25900"/>
            </a:xfrm>
            <a:custGeom>
              <a:avLst/>
              <a:gdLst/>
              <a:ahLst/>
              <a:cxnLst/>
              <a:rect l="l" t="t" r="r" b="b"/>
              <a:pathLst>
                <a:path w="1036" h="1036" extrusionOk="0">
                  <a:moveTo>
                    <a:pt x="518" y="0"/>
                  </a:moveTo>
                  <a:cubicBezTo>
                    <a:pt x="222" y="0"/>
                    <a:pt x="0" y="259"/>
                    <a:pt x="0" y="518"/>
                  </a:cubicBezTo>
                  <a:cubicBezTo>
                    <a:pt x="0" y="813"/>
                    <a:pt x="222" y="1035"/>
                    <a:pt x="518" y="1035"/>
                  </a:cubicBezTo>
                  <a:cubicBezTo>
                    <a:pt x="777" y="1035"/>
                    <a:pt x="1036" y="813"/>
                    <a:pt x="1036" y="518"/>
                  </a:cubicBezTo>
                  <a:cubicBezTo>
                    <a:pt x="1036" y="259"/>
                    <a:pt x="777"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458"/>
            <p:cNvSpPr/>
            <p:nvPr/>
          </p:nvSpPr>
          <p:spPr>
            <a:xfrm>
              <a:off x="7421548" y="2895699"/>
              <a:ext cx="25925" cy="25900"/>
            </a:xfrm>
            <a:custGeom>
              <a:avLst/>
              <a:gdLst/>
              <a:ahLst/>
              <a:cxnLst/>
              <a:rect l="l" t="t" r="r" b="b"/>
              <a:pathLst>
                <a:path w="1037" h="1036" extrusionOk="0">
                  <a:moveTo>
                    <a:pt x="519" y="0"/>
                  </a:moveTo>
                  <a:cubicBezTo>
                    <a:pt x="260" y="0"/>
                    <a:pt x="1" y="259"/>
                    <a:pt x="1" y="518"/>
                  </a:cubicBezTo>
                  <a:cubicBezTo>
                    <a:pt x="1" y="813"/>
                    <a:pt x="260" y="1035"/>
                    <a:pt x="519" y="1035"/>
                  </a:cubicBezTo>
                  <a:cubicBezTo>
                    <a:pt x="814" y="1035"/>
                    <a:pt x="1036" y="813"/>
                    <a:pt x="1036" y="518"/>
                  </a:cubicBezTo>
                  <a:cubicBezTo>
                    <a:pt x="1036" y="259"/>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458"/>
            <p:cNvSpPr/>
            <p:nvPr/>
          </p:nvSpPr>
          <p:spPr>
            <a:xfrm>
              <a:off x="7658173" y="2895699"/>
              <a:ext cx="25900" cy="25900"/>
            </a:xfrm>
            <a:custGeom>
              <a:avLst/>
              <a:gdLst/>
              <a:ahLst/>
              <a:cxnLst/>
              <a:rect l="l" t="t" r="r" b="b"/>
              <a:pathLst>
                <a:path w="1036" h="1036" extrusionOk="0">
                  <a:moveTo>
                    <a:pt x="518" y="0"/>
                  </a:moveTo>
                  <a:cubicBezTo>
                    <a:pt x="222" y="0"/>
                    <a:pt x="0" y="259"/>
                    <a:pt x="0" y="518"/>
                  </a:cubicBezTo>
                  <a:cubicBezTo>
                    <a:pt x="0" y="813"/>
                    <a:pt x="222" y="1035"/>
                    <a:pt x="518" y="1035"/>
                  </a:cubicBezTo>
                  <a:cubicBezTo>
                    <a:pt x="814" y="1035"/>
                    <a:pt x="1036" y="813"/>
                    <a:pt x="1036" y="518"/>
                  </a:cubicBezTo>
                  <a:cubicBezTo>
                    <a:pt x="1036" y="259"/>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458"/>
            <p:cNvSpPr/>
            <p:nvPr/>
          </p:nvSpPr>
          <p:spPr>
            <a:xfrm>
              <a:off x="7894773" y="2895699"/>
              <a:ext cx="25925" cy="25900"/>
            </a:xfrm>
            <a:custGeom>
              <a:avLst/>
              <a:gdLst/>
              <a:ahLst/>
              <a:cxnLst/>
              <a:rect l="l" t="t" r="r" b="b"/>
              <a:pathLst>
                <a:path w="1037" h="1036" extrusionOk="0">
                  <a:moveTo>
                    <a:pt x="519" y="0"/>
                  </a:moveTo>
                  <a:cubicBezTo>
                    <a:pt x="223" y="0"/>
                    <a:pt x="1" y="259"/>
                    <a:pt x="1" y="518"/>
                  </a:cubicBezTo>
                  <a:cubicBezTo>
                    <a:pt x="1" y="813"/>
                    <a:pt x="223" y="1035"/>
                    <a:pt x="519" y="1035"/>
                  </a:cubicBezTo>
                  <a:cubicBezTo>
                    <a:pt x="777" y="1035"/>
                    <a:pt x="1036" y="813"/>
                    <a:pt x="1036" y="518"/>
                  </a:cubicBezTo>
                  <a:cubicBezTo>
                    <a:pt x="1036" y="259"/>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458"/>
            <p:cNvSpPr/>
            <p:nvPr/>
          </p:nvSpPr>
          <p:spPr>
            <a:xfrm>
              <a:off x="8130473" y="2895699"/>
              <a:ext cx="25900" cy="25900"/>
            </a:xfrm>
            <a:custGeom>
              <a:avLst/>
              <a:gdLst/>
              <a:ahLst/>
              <a:cxnLst/>
              <a:rect l="l" t="t" r="r" b="b"/>
              <a:pathLst>
                <a:path w="1036" h="1036" extrusionOk="0">
                  <a:moveTo>
                    <a:pt x="518" y="0"/>
                  </a:moveTo>
                  <a:cubicBezTo>
                    <a:pt x="259" y="0"/>
                    <a:pt x="1" y="259"/>
                    <a:pt x="1" y="518"/>
                  </a:cubicBezTo>
                  <a:cubicBezTo>
                    <a:pt x="1" y="813"/>
                    <a:pt x="259" y="1035"/>
                    <a:pt x="518" y="1035"/>
                  </a:cubicBezTo>
                  <a:cubicBezTo>
                    <a:pt x="814" y="1035"/>
                    <a:pt x="1036" y="813"/>
                    <a:pt x="1036" y="518"/>
                  </a:cubicBezTo>
                  <a:cubicBezTo>
                    <a:pt x="1036" y="259"/>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458"/>
            <p:cNvSpPr/>
            <p:nvPr/>
          </p:nvSpPr>
          <p:spPr>
            <a:xfrm>
              <a:off x="8367098" y="2895699"/>
              <a:ext cx="25900" cy="25900"/>
            </a:xfrm>
            <a:custGeom>
              <a:avLst/>
              <a:gdLst/>
              <a:ahLst/>
              <a:cxnLst/>
              <a:rect l="l" t="t" r="r" b="b"/>
              <a:pathLst>
                <a:path w="1036" h="1036" extrusionOk="0">
                  <a:moveTo>
                    <a:pt x="518" y="0"/>
                  </a:moveTo>
                  <a:cubicBezTo>
                    <a:pt x="222" y="0"/>
                    <a:pt x="0" y="259"/>
                    <a:pt x="0" y="518"/>
                  </a:cubicBezTo>
                  <a:cubicBezTo>
                    <a:pt x="0" y="813"/>
                    <a:pt x="222" y="1035"/>
                    <a:pt x="518" y="1035"/>
                  </a:cubicBezTo>
                  <a:cubicBezTo>
                    <a:pt x="813" y="1035"/>
                    <a:pt x="1035" y="813"/>
                    <a:pt x="1035" y="518"/>
                  </a:cubicBezTo>
                  <a:cubicBezTo>
                    <a:pt x="1035" y="259"/>
                    <a:pt x="813"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458"/>
            <p:cNvSpPr/>
            <p:nvPr/>
          </p:nvSpPr>
          <p:spPr>
            <a:xfrm>
              <a:off x="8603698" y="2895699"/>
              <a:ext cx="25900" cy="25900"/>
            </a:xfrm>
            <a:custGeom>
              <a:avLst/>
              <a:gdLst/>
              <a:ahLst/>
              <a:cxnLst/>
              <a:rect l="l" t="t" r="r" b="b"/>
              <a:pathLst>
                <a:path w="1036" h="1036" extrusionOk="0">
                  <a:moveTo>
                    <a:pt x="518" y="0"/>
                  </a:moveTo>
                  <a:cubicBezTo>
                    <a:pt x="222" y="0"/>
                    <a:pt x="1" y="259"/>
                    <a:pt x="1" y="518"/>
                  </a:cubicBezTo>
                  <a:cubicBezTo>
                    <a:pt x="1" y="813"/>
                    <a:pt x="222" y="1035"/>
                    <a:pt x="518" y="1035"/>
                  </a:cubicBezTo>
                  <a:cubicBezTo>
                    <a:pt x="814" y="1035"/>
                    <a:pt x="1036" y="813"/>
                    <a:pt x="1036" y="518"/>
                  </a:cubicBezTo>
                  <a:cubicBezTo>
                    <a:pt x="1036" y="259"/>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458"/>
            <p:cNvSpPr/>
            <p:nvPr/>
          </p:nvSpPr>
          <p:spPr>
            <a:xfrm>
              <a:off x="6476948" y="3132299"/>
              <a:ext cx="25925" cy="25900"/>
            </a:xfrm>
            <a:custGeom>
              <a:avLst/>
              <a:gdLst/>
              <a:ahLst/>
              <a:cxnLst/>
              <a:rect l="l" t="t" r="r" b="b"/>
              <a:pathLst>
                <a:path w="1037" h="1036" extrusionOk="0">
                  <a:moveTo>
                    <a:pt x="519" y="1"/>
                  </a:moveTo>
                  <a:cubicBezTo>
                    <a:pt x="223" y="1"/>
                    <a:pt x="1" y="222"/>
                    <a:pt x="1" y="518"/>
                  </a:cubicBezTo>
                  <a:cubicBezTo>
                    <a:pt x="1" y="814"/>
                    <a:pt x="223" y="1036"/>
                    <a:pt x="519" y="1036"/>
                  </a:cubicBezTo>
                  <a:cubicBezTo>
                    <a:pt x="777" y="1036"/>
                    <a:pt x="1036" y="814"/>
                    <a:pt x="1036" y="518"/>
                  </a:cubicBezTo>
                  <a:cubicBezTo>
                    <a:pt x="1036" y="222"/>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458"/>
            <p:cNvSpPr/>
            <p:nvPr/>
          </p:nvSpPr>
          <p:spPr>
            <a:xfrm>
              <a:off x="6712648" y="3132299"/>
              <a:ext cx="25900" cy="25900"/>
            </a:xfrm>
            <a:custGeom>
              <a:avLst/>
              <a:gdLst/>
              <a:ahLst/>
              <a:cxnLst/>
              <a:rect l="l" t="t" r="r" b="b"/>
              <a:pathLst>
                <a:path w="1036" h="1036" extrusionOk="0">
                  <a:moveTo>
                    <a:pt x="518" y="1"/>
                  </a:moveTo>
                  <a:cubicBezTo>
                    <a:pt x="259" y="1"/>
                    <a:pt x="0" y="222"/>
                    <a:pt x="0" y="518"/>
                  </a:cubicBezTo>
                  <a:cubicBezTo>
                    <a:pt x="0" y="814"/>
                    <a:pt x="259" y="1036"/>
                    <a:pt x="518" y="1036"/>
                  </a:cubicBezTo>
                  <a:cubicBezTo>
                    <a:pt x="814" y="1036"/>
                    <a:pt x="1036" y="814"/>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458"/>
            <p:cNvSpPr/>
            <p:nvPr/>
          </p:nvSpPr>
          <p:spPr>
            <a:xfrm>
              <a:off x="6949248" y="3132299"/>
              <a:ext cx="25925" cy="25900"/>
            </a:xfrm>
            <a:custGeom>
              <a:avLst/>
              <a:gdLst/>
              <a:ahLst/>
              <a:cxnLst/>
              <a:rect l="l" t="t" r="r" b="b"/>
              <a:pathLst>
                <a:path w="1037" h="1036" extrusionOk="0">
                  <a:moveTo>
                    <a:pt x="519" y="1"/>
                  </a:moveTo>
                  <a:cubicBezTo>
                    <a:pt x="223" y="1"/>
                    <a:pt x="1" y="222"/>
                    <a:pt x="1" y="518"/>
                  </a:cubicBezTo>
                  <a:cubicBezTo>
                    <a:pt x="1" y="814"/>
                    <a:pt x="223" y="1036"/>
                    <a:pt x="519" y="1036"/>
                  </a:cubicBezTo>
                  <a:cubicBezTo>
                    <a:pt x="814" y="1036"/>
                    <a:pt x="1036" y="814"/>
                    <a:pt x="1036" y="518"/>
                  </a:cubicBezTo>
                  <a:cubicBezTo>
                    <a:pt x="1036" y="222"/>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458"/>
            <p:cNvSpPr/>
            <p:nvPr/>
          </p:nvSpPr>
          <p:spPr>
            <a:xfrm>
              <a:off x="7185873" y="3132299"/>
              <a:ext cx="25900" cy="25900"/>
            </a:xfrm>
            <a:custGeom>
              <a:avLst/>
              <a:gdLst/>
              <a:ahLst/>
              <a:cxnLst/>
              <a:rect l="l" t="t" r="r" b="b"/>
              <a:pathLst>
                <a:path w="1036" h="1036" extrusionOk="0">
                  <a:moveTo>
                    <a:pt x="518" y="1"/>
                  </a:moveTo>
                  <a:cubicBezTo>
                    <a:pt x="222" y="1"/>
                    <a:pt x="0" y="222"/>
                    <a:pt x="0" y="518"/>
                  </a:cubicBezTo>
                  <a:cubicBezTo>
                    <a:pt x="0" y="814"/>
                    <a:pt x="222" y="1036"/>
                    <a:pt x="518" y="1036"/>
                  </a:cubicBezTo>
                  <a:cubicBezTo>
                    <a:pt x="777" y="1036"/>
                    <a:pt x="1036" y="814"/>
                    <a:pt x="1036" y="518"/>
                  </a:cubicBezTo>
                  <a:cubicBezTo>
                    <a:pt x="1036" y="222"/>
                    <a:pt x="777"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458"/>
            <p:cNvSpPr/>
            <p:nvPr/>
          </p:nvSpPr>
          <p:spPr>
            <a:xfrm>
              <a:off x="7421548" y="3132299"/>
              <a:ext cx="25925" cy="25900"/>
            </a:xfrm>
            <a:custGeom>
              <a:avLst/>
              <a:gdLst/>
              <a:ahLst/>
              <a:cxnLst/>
              <a:rect l="l" t="t" r="r" b="b"/>
              <a:pathLst>
                <a:path w="1037" h="1036" extrusionOk="0">
                  <a:moveTo>
                    <a:pt x="519" y="1"/>
                  </a:moveTo>
                  <a:cubicBezTo>
                    <a:pt x="260" y="1"/>
                    <a:pt x="1" y="222"/>
                    <a:pt x="1" y="518"/>
                  </a:cubicBezTo>
                  <a:cubicBezTo>
                    <a:pt x="1" y="814"/>
                    <a:pt x="260" y="1036"/>
                    <a:pt x="519" y="1036"/>
                  </a:cubicBezTo>
                  <a:cubicBezTo>
                    <a:pt x="814" y="1036"/>
                    <a:pt x="1036" y="814"/>
                    <a:pt x="1036" y="518"/>
                  </a:cubicBezTo>
                  <a:cubicBezTo>
                    <a:pt x="1036" y="222"/>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458"/>
            <p:cNvSpPr/>
            <p:nvPr/>
          </p:nvSpPr>
          <p:spPr>
            <a:xfrm>
              <a:off x="7658173" y="3132299"/>
              <a:ext cx="25900" cy="25900"/>
            </a:xfrm>
            <a:custGeom>
              <a:avLst/>
              <a:gdLst/>
              <a:ahLst/>
              <a:cxnLst/>
              <a:rect l="l" t="t" r="r" b="b"/>
              <a:pathLst>
                <a:path w="1036" h="1036" extrusionOk="0">
                  <a:moveTo>
                    <a:pt x="518" y="1"/>
                  </a:moveTo>
                  <a:cubicBezTo>
                    <a:pt x="222" y="1"/>
                    <a:pt x="0" y="222"/>
                    <a:pt x="0" y="518"/>
                  </a:cubicBezTo>
                  <a:cubicBezTo>
                    <a:pt x="0" y="814"/>
                    <a:pt x="222" y="1036"/>
                    <a:pt x="518" y="1036"/>
                  </a:cubicBezTo>
                  <a:cubicBezTo>
                    <a:pt x="814" y="1036"/>
                    <a:pt x="1036" y="814"/>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458"/>
            <p:cNvSpPr/>
            <p:nvPr/>
          </p:nvSpPr>
          <p:spPr>
            <a:xfrm>
              <a:off x="7894773" y="3132299"/>
              <a:ext cx="25925" cy="25900"/>
            </a:xfrm>
            <a:custGeom>
              <a:avLst/>
              <a:gdLst/>
              <a:ahLst/>
              <a:cxnLst/>
              <a:rect l="l" t="t" r="r" b="b"/>
              <a:pathLst>
                <a:path w="1037" h="1036" extrusionOk="0">
                  <a:moveTo>
                    <a:pt x="519" y="1"/>
                  </a:moveTo>
                  <a:cubicBezTo>
                    <a:pt x="223" y="1"/>
                    <a:pt x="1" y="222"/>
                    <a:pt x="1" y="518"/>
                  </a:cubicBezTo>
                  <a:cubicBezTo>
                    <a:pt x="1" y="814"/>
                    <a:pt x="223" y="1036"/>
                    <a:pt x="519" y="1036"/>
                  </a:cubicBezTo>
                  <a:cubicBezTo>
                    <a:pt x="777" y="1036"/>
                    <a:pt x="1036" y="814"/>
                    <a:pt x="1036" y="518"/>
                  </a:cubicBezTo>
                  <a:cubicBezTo>
                    <a:pt x="1036" y="222"/>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458"/>
            <p:cNvSpPr/>
            <p:nvPr/>
          </p:nvSpPr>
          <p:spPr>
            <a:xfrm>
              <a:off x="8130473" y="3132299"/>
              <a:ext cx="25900" cy="25900"/>
            </a:xfrm>
            <a:custGeom>
              <a:avLst/>
              <a:gdLst/>
              <a:ahLst/>
              <a:cxnLst/>
              <a:rect l="l" t="t" r="r" b="b"/>
              <a:pathLst>
                <a:path w="1036" h="1036" extrusionOk="0">
                  <a:moveTo>
                    <a:pt x="518" y="1"/>
                  </a:moveTo>
                  <a:cubicBezTo>
                    <a:pt x="259" y="1"/>
                    <a:pt x="1" y="222"/>
                    <a:pt x="1" y="518"/>
                  </a:cubicBezTo>
                  <a:cubicBezTo>
                    <a:pt x="1" y="814"/>
                    <a:pt x="259" y="1036"/>
                    <a:pt x="518" y="1036"/>
                  </a:cubicBezTo>
                  <a:cubicBezTo>
                    <a:pt x="814" y="1036"/>
                    <a:pt x="1036" y="814"/>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458"/>
            <p:cNvSpPr/>
            <p:nvPr/>
          </p:nvSpPr>
          <p:spPr>
            <a:xfrm>
              <a:off x="8367098" y="3132299"/>
              <a:ext cx="25900" cy="25900"/>
            </a:xfrm>
            <a:custGeom>
              <a:avLst/>
              <a:gdLst/>
              <a:ahLst/>
              <a:cxnLst/>
              <a:rect l="l" t="t" r="r" b="b"/>
              <a:pathLst>
                <a:path w="1036" h="1036" extrusionOk="0">
                  <a:moveTo>
                    <a:pt x="518" y="1"/>
                  </a:moveTo>
                  <a:cubicBezTo>
                    <a:pt x="222" y="1"/>
                    <a:pt x="0" y="222"/>
                    <a:pt x="0" y="518"/>
                  </a:cubicBezTo>
                  <a:cubicBezTo>
                    <a:pt x="0" y="814"/>
                    <a:pt x="222" y="1036"/>
                    <a:pt x="518" y="1036"/>
                  </a:cubicBezTo>
                  <a:cubicBezTo>
                    <a:pt x="813" y="1036"/>
                    <a:pt x="1035" y="814"/>
                    <a:pt x="1035" y="518"/>
                  </a:cubicBezTo>
                  <a:cubicBezTo>
                    <a:pt x="1035" y="222"/>
                    <a:pt x="813"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458"/>
            <p:cNvSpPr/>
            <p:nvPr/>
          </p:nvSpPr>
          <p:spPr>
            <a:xfrm>
              <a:off x="8603698" y="3132299"/>
              <a:ext cx="25900" cy="25900"/>
            </a:xfrm>
            <a:custGeom>
              <a:avLst/>
              <a:gdLst/>
              <a:ahLst/>
              <a:cxnLst/>
              <a:rect l="l" t="t" r="r" b="b"/>
              <a:pathLst>
                <a:path w="1036" h="1036" extrusionOk="0">
                  <a:moveTo>
                    <a:pt x="518" y="1"/>
                  </a:moveTo>
                  <a:cubicBezTo>
                    <a:pt x="222" y="1"/>
                    <a:pt x="1" y="222"/>
                    <a:pt x="1" y="518"/>
                  </a:cubicBezTo>
                  <a:cubicBezTo>
                    <a:pt x="1" y="814"/>
                    <a:pt x="222" y="1036"/>
                    <a:pt x="518" y="1036"/>
                  </a:cubicBezTo>
                  <a:cubicBezTo>
                    <a:pt x="814" y="1036"/>
                    <a:pt x="1036" y="814"/>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458"/>
            <p:cNvSpPr/>
            <p:nvPr/>
          </p:nvSpPr>
          <p:spPr>
            <a:xfrm>
              <a:off x="6476948" y="3368924"/>
              <a:ext cx="25925" cy="25900"/>
            </a:xfrm>
            <a:custGeom>
              <a:avLst/>
              <a:gdLst/>
              <a:ahLst/>
              <a:cxnLst/>
              <a:rect l="l" t="t" r="r" b="b"/>
              <a:pathLst>
                <a:path w="1037" h="1036" extrusionOk="0">
                  <a:moveTo>
                    <a:pt x="519" y="0"/>
                  </a:moveTo>
                  <a:cubicBezTo>
                    <a:pt x="223" y="0"/>
                    <a:pt x="1" y="222"/>
                    <a:pt x="1" y="518"/>
                  </a:cubicBezTo>
                  <a:cubicBezTo>
                    <a:pt x="1" y="776"/>
                    <a:pt x="223" y="1035"/>
                    <a:pt x="519" y="1035"/>
                  </a:cubicBezTo>
                  <a:cubicBezTo>
                    <a:pt x="777" y="1035"/>
                    <a:pt x="1036" y="776"/>
                    <a:pt x="1036" y="518"/>
                  </a:cubicBezTo>
                  <a:cubicBezTo>
                    <a:pt x="1036" y="222"/>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458"/>
            <p:cNvSpPr/>
            <p:nvPr/>
          </p:nvSpPr>
          <p:spPr>
            <a:xfrm>
              <a:off x="6712648" y="3368924"/>
              <a:ext cx="25900" cy="25900"/>
            </a:xfrm>
            <a:custGeom>
              <a:avLst/>
              <a:gdLst/>
              <a:ahLst/>
              <a:cxnLst/>
              <a:rect l="l" t="t" r="r" b="b"/>
              <a:pathLst>
                <a:path w="1036" h="1036" extrusionOk="0">
                  <a:moveTo>
                    <a:pt x="518" y="0"/>
                  </a:moveTo>
                  <a:cubicBezTo>
                    <a:pt x="259" y="0"/>
                    <a:pt x="0" y="222"/>
                    <a:pt x="0" y="518"/>
                  </a:cubicBezTo>
                  <a:cubicBezTo>
                    <a:pt x="0" y="776"/>
                    <a:pt x="259" y="1035"/>
                    <a:pt x="518" y="1035"/>
                  </a:cubicBezTo>
                  <a:cubicBezTo>
                    <a:pt x="814" y="1035"/>
                    <a:pt x="1036" y="776"/>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458"/>
            <p:cNvSpPr/>
            <p:nvPr/>
          </p:nvSpPr>
          <p:spPr>
            <a:xfrm>
              <a:off x="6949248" y="3368924"/>
              <a:ext cx="25925" cy="25900"/>
            </a:xfrm>
            <a:custGeom>
              <a:avLst/>
              <a:gdLst/>
              <a:ahLst/>
              <a:cxnLst/>
              <a:rect l="l" t="t" r="r" b="b"/>
              <a:pathLst>
                <a:path w="1037" h="1036" extrusionOk="0">
                  <a:moveTo>
                    <a:pt x="519" y="0"/>
                  </a:moveTo>
                  <a:cubicBezTo>
                    <a:pt x="223" y="0"/>
                    <a:pt x="1" y="222"/>
                    <a:pt x="1" y="518"/>
                  </a:cubicBezTo>
                  <a:cubicBezTo>
                    <a:pt x="1" y="776"/>
                    <a:pt x="223" y="1035"/>
                    <a:pt x="519" y="1035"/>
                  </a:cubicBezTo>
                  <a:cubicBezTo>
                    <a:pt x="814" y="1035"/>
                    <a:pt x="1036" y="776"/>
                    <a:pt x="1036" y="518"/>
                  </a:cubicBezTo>
                  <a:cubicBezTo>
                    <a:pt x="1036" y="222"/>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458"/>
            <p:cNvSpPr/>
            <p:nvPr/>
          </p:nvSpPr>
          <p:spPr>
            <a:xfrm>
              <a:off x="7185873" y="3368924"/>
              <a:ext cx="25900" cy="25900"/>
            </a:xfrm>
            <a:custGeom>
              <a:avLst/>
              <a:gdLst/>
              <a:ahLst/>
              <a:cxnLst/>
              <a:rect l="l" t="t" r="r" b="b"/>
              <a:pathLst>
                <a:path w="1036" h="1036" extrusionOk="0">
                  <a:moveTo>
                    <a:pt x="518" y="0"/>
                  </a:moveTo>
                  <a:cubicBezTo>
                    <a:pt x="222" y="0"/>
                    <a:pt x="0" y="222"/>
                    <a:pt x="0" y="518"/>
                  </a:cubicBezTo>
                  <a:cubicBezTo>
                    <a:pt x="0" y="776"/>
                    <a:pt x="222" y="1035"/>
                    <a:pt x="518" y="1035"/>
                  </a:cubicBezTo>
                  <a:cubicBezTo>
                    <a:pt x="777" y="1035"/>
                    <a:pt x="1036" y="776"/>
                    <a:pt x="1036" y="518"/>
                  </a:cubicBezTo>
                  <a:cubicBezTo>
                    <a:pt x="1036" y="222"/>
                    <a:pt x="777"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458"/>
            <p:cNvSpPr/>
            <p:nvPr/>
          </p:nvSpPr>
          <p:spPr>
            <a:xfrm>
              <a:off x="7421548" y="3368924"/>
              <a:ext cx="25925" cy="25900"/>
            </a:xfrm>
            <a:custGeom>
              <a:avLst/>
              <a:gdLst/>
              <a:ahLst/>
              <a:cxnLst/>
              <a:rect l="l" t="t" r="r" b="b"/>
              <a:pathLst>
                <a:path w="1037" h="1036" extrusionOk="0">
                  <a:moveTo>
                    <a:pt x="519" y="0"/>
                  </a:moveTo>
                  <a:cubicBezTo>
                    <a:pt x="260" y="0"/>
                    <a:pt x="1" y="222"/>
                    <a:pt x="1" y="518"/>
                  </a:cubicBezTo>
                  <a:cubicBezTo>
                    <a:pt x="1" y="776"/>
                    <a:pt x="260" y="1035"/>
                    <a:pt x="519" y="1035"/>
                  </a:cubicBezTo>
                  <a:cubicBezTo>
                    <a:pt x="814" y="1035"/>
                    <a:pt x="1036" y="776"/>
                    <a:pt x="1036" y="518"/>
                  </a:cubicBezTo>
                  <a:cubicBezTo>
                    <a:pt x="1036" y="222"/>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458"/>
            <p:cNvSpPr/>
            <p:nvPr/>
          </p:nvSpPr>
          <p:spPr>
            <a:xfrm>
              <a:off x="7658173" y="3368924"/>
              <a:ext cx="25900" cy="25900"/>
            </a:xfrm>
            <a:custGeom>
              <a:avLst/>
              <a:gdLst/>
              <a:ahLst/>
              <a:cxnLst/>
              <a:rect l="l" t="t" r="r" b="b"/>
              <a:pathLst>
                <a:path w="1036" h="1036" extrusionOk="0">
                  <a:moveTo>
                    <a:pt x="518" y="0"/>
                  </a:moveTo>
                  <a:cubicBezTo>
                    <a:pt x="222" y="0"/>
                    <a:pt x="0" y="222"/>
                    <a:pt x="0" y="518"/>
                  </a:cubicBezTo>
                  <a:cubicBezTo>
                    <a:pt x="0" y="776"/>
                    <a:pt x="222" y="1035"/>
                    <a:pt x="518" y="1035"/>
                  </a:cubicBezTo>
                  <a:cubicBezTo>
                    <a:pt x="814" y="1035"/>
                    <a:pt x="1036" y="776"/>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458"/>
            <p:cNvSpPr/>
            <p:nvPr/>
          </p:nvSpPr>
          <p:spPr>
            <a:xfrm>
              <a:off x="7894773" y="3368924"/>
              <a:ext cx="25925" cy="25900"/>
            </a:xfrm>
            <a:custGeom>
              <a:avLst/>
              <a:gdLst/>
              <a:ahLst/>
              <a:cxnLst/>
              <a:rect l="l" t="t" r="r" b="b"/>
              <a:pathLst>
                <a:path w="1037" h="1036" extrusionOk="0">
                  <a:moveTo>
                    <a:pt x="519" y="0"/>
                  </a:moveTo>
                  <a:cubicBezTo>
                    <a:pt x="223" y="0"/>
                    <a:pt x="1" y="222"/>
                    <a:pt x="1" y="518"/>
                  </a:cubicBezTo>
                  <a:cubicBezTo>
                    <a:pt x="1" y="776"/>
                    <a:pt x="223" y="1035"/>
                    <a:pt x="519" y="1035"/>
                  </a:cubicBezTo>
                  <a:cubicBezTo>
                    <a:pt x="777" y="1035"/>
                    <a:pt x="1036" y="776"/>
                    <a:pt x="1036" y="518"/>
                  </a:cubicBezTo>
                  <a:cubicBezTo>
                    <a:pt x="1036" y="222"/>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458"/>
            <p:cNvSpPr/>
            <p:nvPr/>
          </p:nvSpPr>
          <p:spPr>
            <a:xfrm>
              <a:off x="8130473" y="3368924"/>
              <a:ext cx="25900" cy="25900"/>
            </a:xfrm>
            <a:custGeom>
              <a:avLst/>
              <a:gdLst/>
              <a:ahLst/>
              <a:cxnLst/>
              <a:rect l="l" t="t" r="r" b="b"/>
              <a:pathLst>
                <a:path w="1036" h="1036" extrusionOk="0">
                  <a:moveTo>
                    <a:pt x="518" y="0"/>
                  </a:moveTo>
                  <a:cubicBezTo>
                    <a:pt x="259" y="0"/>
                    <a:pt x="1" y="222"/>
                    <a:pt x="1" y="518"/>
                  </a:cubicBezTo>
                  <a:cubicBezTo>
                    <a:pt x="1" y="776"/>
                    <a:pt x="259" y="1035"/>
                    <a:pt x="518" y="1035"/>
                  </a:cubicBezTo>
                  <a:cubicBezTo>
                    <a:pt x="814" y="1035"/>
                    <a:pt x="1036" y="776"/>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458"/>
            <p:cNvSpPr/>
            <p:nvPr/>
          </p:nvSpPr>
          <p:spPr>
            <a:xfrm>
              <a:off x="8367098" y="3368924"/>
              <a:ext cx="25900" cy="25900"/>
            </a:xfrm>
            <a:custGeom>
              <a:avLst/>
              <a:gdLst/>
              <a:ahLst/>
              <a:cxnLst/>
              <a:rect l="l" t="t" r="r" b="b"/>
              <a:pathLst>
                <a:path w="1036" h="1036" extrusionOk="0">
                  <a:moveTo>
                    <a:pt x="518" y="0"/>
                  </a:moveTo>
                  <a:cubicBezTo>
                    <a:pt x="222" y="0"/>
                    <a:pt x="0" y="222"/>
                    <a:pt x="0" y="518"/>
                  </a:cubicBezTo>
                  <a:cubicBezTo>
                    <a:pt x="0" y="776"/>
                    <a:pt x="222" y="1035"/>
                    <a:pt x="518" y="1035"/>
                  </a:cubicBezTo>
                  <a:cubicBezTo>
                    <a:pt x="813" y="1035"/>
                    <a:pt x="1035" y="776"/>
                    <a:pt x="1035" y="518"/>
                  </a:cubicBezTo>
                  <a:cubicBezTo>
                    <a:pt x="1035" y="222"/>
                    <a:pt x="813"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458"/>
            <p:cNvSpPr/>
            <p:nvPr/>
          </p:nvSpPr>
          <p:spPr>
            <a:xfrm>
              <a:off x="8603698" y="3368924"/>
              <a:ext cx="25900" cy="25900"/>
            </a:xfrm>
            <a:custGeom>
              <a:avLst/>
              <a:gdLst/>
              <a:ahLst/>
              <a:cxnLst/>
              <a:rect l="l" t="t" r="r" b="b"/>
              <a:pathLst>
                <a:path w="1036" h="1036" extrusionOk="0">
                  <a:moveTo>
                    <a:pt x="518" y="0"/>
                  </a:moveTo>
                  <a:cubicBezTo>
                    <a:pt x="222" y="0"/>
                    <a:pt x="1" y="222"/>
                    <a:pt x="1" y="518"/>
                  </a:cubicBezTo>
                  <a:cubicBezTo>
                    <a:pt x="1" y="776"/>
                    <a:pt x="222" y="1035"/>
                    <a:pt x="518" y="1035"/>
                  </a:cubicBezTo>
                  <a:cubicBezTo>
                    <a:pt x="814" y="1035"/>
                    <a:pt x="1036" y="776"/>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458"/>
            <p:cNvSpPr/>
            <p:nvPr/>
          </p:nvSpPr>
          <p:spPr>
            <a:xfrm>
              <a:off x="6476948" y="3604599"/>
              <a:ext cx="25925" cy="25900"/>
            </a:xfrm>
            <a:custGeom>
              <a:avLst/>
              <a:gdLst/>
              <a:ahLst/>
              <a:cxnLst/>
              <a:rect l="l" t="t" r="r" b="b"/>
              <a:pathLst>
                <a:path w="1037" h="1036" extrusionOk="0">
                  <a:moveTo>
                    <a:pt x="519" y="1"/>
                  </a:moveTo>
                  <a:cubicBezTo>
                    <a:pt x="223" y="1"/>
                    <a:pt x="1" y="259"/>
                    <a:pt x="1" y="518"/>
                  </a:cubicBezTo>
                  <a:cubicBezTo>
                    <a:pt x="1" y="814"/>
                    <a:pt x="223" y="1036"/>
                    <a:pt x="519" y="1036"/>
                  </a:cubicBezTo>
                  <a:cubicBezTo>
                    <a:pt x="777" y="1036"/>
                    <a:pt x="1036" y="814"/>
                    <a:pt x="1036" y="518"/>
                  </a:cubicBezTo>
                  <a:cubicBezTo>
                    <a:pt x="1036" y="259"/>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458"/>
            <p:cNvSpPr/>
            <p:nvPr/>
          </p:nvSpPr>
          <p:spPr>
            <a:xfrm>
              <a:off x="6712648" y="3604599"/>
              <a:ext cx="25900" cy="25900"/>
            </a:xfrm>
            <a:custGeom>
              <a:avLst/>
              <a:gdLst/>
              <a:ahLst/>
              <a:cxnLst/>
              <a:rect l="l" t="t" r="r" b="b"/>
              <a:pathLst>
                <a:path w="1036" h="1036" extrusionOk="0">
                  <a:moveTo>
                    <a:pt x="518" y="1"/>
                  </a:moveTo>
                  <a:cubicBezTo>
                    <a:pt x="259" y="1"/>
                    <a:pt x="0" y="259"/>
                    <a:pt x="0" y="518"/>
                  </a:cubicBezTo>
                  <a:cubicBezTo>
                    <a:pt x="0" y="814"/>
                    <a:pt x="259" y="1036"/>
                    <a:pt x="518" y="1036"/>
                  </a:cubicBezTo>
                  <a:cubicBezTo>
                    <a:pt x="814" y="1036"/>
                    <a:pt x="1036" y="814"/>
                    <a:pt x="1036" y="518"/>
                  </a:cubicBezTo>
                  <a:cubicBezTo>
                    <a:pt x="1036" y="259"/>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458"/>
            <p:cNvSpPr/>
            <p:nvPr/>
          </p:nvSpPr>
          <p:spPr>
            <a:xfrm>
              <a:off x="6949248" y="3604599"/>
              <a:ext cx="25925" cy="25900"/>
            </a:xfrm>
            <a:custGeom>
              <a:avLst/>
              <a:gdLst/>
              <a:ahLst/>
              <a:cxnLst/>
              <a:rect l="l" t="t" r="r" b="b"/>
              <a:pathLst>
                <a:path w="1037" h="1036" extrusionOk="0">
                  <a:moveTo>
                    <a:pt x="519" y="1"/>
                  </a:moveTo>
                  <a:cubicBezTo>
                    <a:pt x="223" y="1"/>
                    <a:pt x="1" y="259"/>
                    <a:pt x="1" y="518"/>
                  </a:cubicBezTo>
                  <a:cubicBezTo>
                    <a:pt x="1" y="814"/>
                    <a:pt x="223" y="1036"/>
                    <a:pt x="519" y="1036"/>
                  </a:cubicBezTo>
                  <a:cubicBezTo>
                    <a:pt x="814" y="1036"/>
                    <a:pt x="1036" y="814"/>
                    <a:pt x="1036" y="518"/>
                  </a:cubicBezTo>
                  <a:cubicBezTo>
                    <a:pt x="1036" y="259"/>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458"/>
            <p:cNvSpPr/>
            <p:nvPr/>
          </p:nvSpPr>
          <p:spPr>
            <a:xfrm>
              <a:off x="7185873" y="3604599"/>
              <a:ext cx="25900" cy="25900"/>
            </a:xfrm>
            <a:custGeom>
              <a:avLst/>
              <a:gdLst/>
              <a:ahLst/>
              <a:cxnLst/>
              <a:rect l="l" t="t" r="r" b="b"/>
              <a:pathLst>
                <a:path w="1036" h="1036" extrusionOk="0">
                  <a:moveTo>
                    <a:pt x="518" y="1"/>
                  </a:moveTo>
                  <a:cubicBezTo>
                    <a:pt x="222" y="1"/>
                    <a:pt x="0" y="259"/>
                    <a:pt x="0" y="518"/>
                  </a:cubicBezTo>
                  <a:cubicBezTo>
                    <a:pt x="0" y="814"/>
                    <a:pt x="222" y="1036"/>
                    <a:pt x="518" y="1036"/>
                  </a:cubicBezTo>
                  <a:cubicBezTo>
                    <a:pt x="777" y="1036"/>
                    <a:pt x="1036" y="814"/>
                    <a:pt x="1036" y="518"/>
                  </a:cubicBezTo>
                  <a:cubicBezTo>
                    <a:pt x="1036" y="259"/>
                    <a:pt x="777"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458"/>
            <p:cNvSpPr/>
            <p:nvPr/>
          </p:nvSpPr>
          <p:spPr>
            <a:xfrm>
              <a:off x="7421548" y="3604599"/>
              <a:ext cx="25925" cy="25900"/>
            </a:xfrm>
            <a:custGeom>
              <a:avLst/>
              <a:gdLst/>
              <a:ahLst/>
              <a:cxnLst/>
              <a:rect l="l" t="t" r="r" b="b"/>
              <a:pathLst>
                <a:path w="1037" h="1036" extrusionOk="0">
                  <a:moveTo>
                    <a:pt x="519" y="1"/>
                  </a:moveTo>
                  <a:cubicBezTo>
                    <a:pt x="260" y="1"/>
                    <a:pt x="1" y="259"/>
                    <a:pt x="1" y="518"/>
                  </a:cubicBezTo>
                  <a:cubicBezTo>
                    <a:pt x="1" y="814"/>
                    <a:pt x="260" y="1036"/>
                    <a:pt x="519" y="1036"/>
                  </a:cubicBezTo>
                  <a:cubicBezTo>
                    <a:pt x="814" y="1036"/>
                    <a:pt x="1036" y="814"/>
                    <a:pt x="1036" y="518"/>
                  </a:cubicBezTo>
                  <a:cubicBezTo>
                    <a:pt x="1036" y="259"/>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458"/>
            <p:cNvSpPr/>
            <p:nvPr/>
          </p:nvSpPr>
          <p:spPr>
            <a:xfrm>
              <a:off x="7658173" y="3604599"/>
              <a:ext cx="25900" cy="25900"/>
            </a:xfrm>
            <a:custGeom>
              <a:avLst/>
              <a:gdLst/>
              <a:ahLst/>
              <a:cxnLst/>
              <a:rect l="l" t="t" r="r" b="b"/>
              <a:pathLst>
                <a:path w="1036" h="1036" extrusionOk="0">
                  <a:moveTo>
                    <a:pt x="518" y="1"/>
                  </a:moveTo>
                  <a:cubicBezTo>
                    <a:pt x="222" y="1"/>
                    <a:pt x="0" y="259"/>
                    <a:pt x="0" y="518"/>
                  </a:cubicBezTo>
                  <a:cubicBezTo>
                    <a:pt x="0" y="814"/>
                    <a:pt x="222" y="1036"/>
                    <a:pt x="518" y="1036"/>
                  </a:cubicBezTo>
                  <a:cubicBezTo>
                    <a:pt x="814" y="1036"/>
                    <a:pt x="1036" y="814"/>
                    <a:pt x="1036" y="518"/>
                  </a:cubicBezTo>
                  <a:cubicBezTo>
                    <a:pt x="1036" y="259"/>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458"/>
            <p:cNvSpPr/>
            <p:nvPr/>
          </p:nvSpPr>
          <p:spPr>
            <a:xfrm>
              <a:off x="7894773" y="3604599"/>
              <a:ext cx="25925" cy="25900"/>
            </a:xfrm>
            <a:custGeom>
              <a:avLst/>
              <a:gdLst/>
              <a:ahLst/>
              <a:cxnLst/>
              <a:rect l="l" t="t" r="r" b="b"/>
              <a:pathLst>
                <a:path w="1037" h="1036" extrusionOk="0">
                  <a:moveTo>
                    <a:pt x="519" y="1"/>
                  </a:moveTo>
                  <a:cubicBezTo>
                    <a:pt x="223" y="1"/>
                    <a:pt x="1" y="259"/>
                    <a:pt x="1" y="518"/>
                  </a:cubicBezTo>
                  <a:cubicBezTo>
                    <a:pt x="1" y="814"/>
                    <a:pt x="223" y="1036"/>
                    <a:pt x="519" y="1036"/>
                  </a:cubicBezTo>
                  <a:cubicBezTo>
                    <a:pt x="777" y="1036"/>
                    <a:pt x="1036" y="814"/>
                    <a:pt x="1036" y="518"/>
                  </a:cubicBezTo>
                  <a:cubicBezTo>
                    <a:pt x="1036" y="259"/>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458"/>
            <p:cNvSpPr/>
            <p:nvPr/>
          </p:nvSpPr>
          <p:spPr>
            <a:xfrm>
              <a:off x="8130473" y="3604599"/>
              <a:ext cx="25900" cy="25900"/>
            </a:xfrm>
            <a:custGeom>
              <a:avLst/>
              <a:gdLst/>
              <a:ahLst/>
              <a:cxnLst/>
              <a:rect l="l" t="t" r="r" b="b"/>
              <a:pathLst>
                <a:path w="1036" h="1036" extrusionOk="0">
                  <a:moveTo>
                    <a:pt x="518" y="1"/>
                  </a:moveTo>
                  <a:cubicBezTo>
                    <a:pt x="259" y="1"/>
                    <a:pt x="1" y="259"/>
                    <a:pt x="1" y="518"/>
                  </a:cubicBezTo>
                  <a:cubicBezTo>
                    <a:pt x="1" y="814"/>
                    <a:pt x="259" y="1036"/>
                    <a:pt x="518" y="1036"/>
                  </a:cubicBezTo>
                  <a:cubicBezTo>
                    <a:pt x="814" y="1036"/>
                    <a:pt x="1036" y="814"/>
                    <a:pt x="1036" y="518"/>
                  </a:cubicBezTo>
                  <a:cubicBezTo>
                    <a:pt x="1036" y="259"/>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458"/>
            <p:cNvSpPr/>
            <p:nvPr/>
          </p:nvSpPr>
          <p:spPr>
            <a:xfrm>
              <a:off x="8367098" y="3604599"/>
              <a:ext cx="25900" cy="25900"/>
            </a:xfrm>
            <a:custGeom>
              <a:avLst/>
              <a:gdLst/>
              <a:ahLst/>
              <a:cxnLst/>
              <a:rect l="l" t="t" r="r" b="b"/>
              <a:pathLst>
                <a:path w="1036" h="1036" extrusionOk="0">
                  <a:moveTo>
                    <a:pt x="518" y="1"/>
                  </a:moveTo>
                  <a:cubicBezTo>
                    <a:pt x="222" y="1"/>
                    <a:pt x="0" y="259"/>
                    <a:pt x="0" y="518"/>
                  </a:cubicBezTo>
                  <a:cubicBezTo>
                    <a:pt x="0" y="814"/>
                    <a:pt x="222" y="1036"/>
                    <a:pt x="518" y="1036"/>
                  </a:cubicBezTo>
                  <a:cubicBezTo>
                    <a:pt x="813" y="1036"/>
                    <a:pt x="1035" y="814"/>
                    <a:pt x="1035" y="518"/>
                  </a:cubicBezTo>
                  <a:cubicBezTo>
                    <a:pt x="1035" y="259"/>
                    <a:pt x="813"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58"/>
            <p:cNvSpPr/>
            <p:nvPr/>
          </p:nvSpPr>
          <p:spPr>
            <a:xfrm>
              <a:off x="8603698" y="3604599"/>
              <a:ext cx="25900" cy="25900"/>
            </a:xfrm>
            <a:custGeom>
              <a:avLst/>
              <a:gdLst/>
              <a:ahLst/>
              <a:cxnLst/>
              <a:rect l="l" t="t" r="r" b="b"/>
              <a:pathLst>
                <a:path w="1036" h="1036" extrusionOk="0">
                  <a:moveTo>
                    <a:pt x="518" y="1"/>
                  </a:moveTo>
                  <a:cubicBezTo>
                    <a:pt x="222" y="1"/>
                    <a:pt x="1" y="259"/>
                    <a:pt x="1" y="518"/>
                  </a:cubicBezTo>
                  <a:cubicBezTo>
                    <a:pt x="1" y="814"/>
                    <a:pt x="222" y="1036"/>
                    <a:pt x="518" y="1036"/>
                  </a:cubicBezTo>
                  <a:cubicBezTo>
                    <a:pt x="814" y="1036"/>
                    <a:pt x="1036" y="814"/>
                    <a:pt x="1036" y="518"/>
                  </a:cubicBezTo>
                  <a:cubicBezTo>
                    <a:pt x="1036" y="259"/>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458"/>
            <p:cNvSpPr/>
            <p:nvPr/>
          </p:nvSpPr>
          <p:spPr>
            <a:xfrm>
              <a:off x="6476948" y="3841224"/>
              <a:ext cx="25925" cy="25900"/>
            </a:xfrm>
            <a:custGeom>
              <a:avLst/>
              <a:gdLst/>
              <a:ahLst/>
              <a:cxnLst/>
              <a:rect l="l" t="t" r="r" b="b"/>
              <a:pathLst>
                <a:path w="1037" h="1036" extrusionOk="0">
                  <a:moveTo>
                    <a:pt x="519" y="0"/>
                  </a:moveTo>
                  <a:cubicBezTo>
                    <a:pt x="223" y="0"/>
                    <a:pt x="1" y="222"/>
                    <a:pt x="1" y="518"/>
                  </a:cubicBezTo>
                  <a:cubicBezTo>
                    <a:pt x="1" y="813"/>
                    <a:pt x="223" y="1035"/>
                    <a:pt x="519" y="1035"/>
                  </a:cubicBezTo>
                  <a:cubicBezTo>
                    <a:pt x="777" y="1035"/>
                    <a:pt x="1036" y="813"/>
                    <a:pt x="1036" y="518"/>
                  </a:cubicBezTo>
                  <a:cubicBezTo>
                    <a:pt x="1036" y="222"/>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458"/>
            <p:cNvSpPr/>
            <p:nvPr/>
          </p:nvSpPr>
          <p:spPr>
            <a:xfrm>
              <a:off x="6712648" y="3841224"/>
              <a:ext cx="25900" cy="25900"/>
            </a:xfrm>
            <a:custGeom>
              <a:avLst/>
              <a:gdLst/>
              <a:ahLst/>
              <a:cxnLst/>
              <a:rect l="l" t="t" r="r" b="b"/>
              <a:pathLst>
                <a:path w="1036" h="1036" extrusionOk="0">
                  <a:moveTo>
                    <a:pt x="518" y="0"/>
                  </a:moveTo>
                  <a:cubicBezTo>
                    <a:pt x="259" y="0"/>
                    <a:pt x="0" y="222"/>
                    <a:pt x="0" y="518"/>
                  </a:cubicBezTo>
                  <a:cubicBezTo>
                    <a:pt x="0" y="813"/>
                    <a:pt x="259" y="1035"/>
                    <a:pt x="518" y="1035"/>
                  </a:cubicBezTo>
                  <a:cubicBezTo>
                    <a:pt x="814" y="1035"/>
                    <a:pt x="1036" y="813"/>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458"/>
            <p:cNvSpPr/>
            <p:nvPr/>
          </p:nvSpPr>
          <p:spPr>
            <a:xfrm>
              <a:off x="6949248" y="3841224"/>
              <a:ext cx="25925" cy="25900"/>
            </a:xfrm>
            <a:custGeom>
              <a:avLst/>
              <a:gdLst/>
              <a:ahLst/>
              <a:cxnLst/>
              <a:rect l="l" t="t" r="r" b="b"/>
              <a:pathLst>
                <a:path w="1037" h="1036" extrusionOk="0">
                  <a:moveTo>
                    <a:pt x="519" y="0"/>
                  </a:moveTo>
                  <a:cubicBezTo>
                    <a:pt x="223" y="0"/>
                    <a:pt x="1" y="222"/>
                    <a:pt x="1" y="518"/>
                  </a:cubicBezTo>
                  <a:cubicBezTo>
                    <a:pt x="1" y="813"/>
                    <a:pt x="223" y="1035"/>
                    <a:pt x="519" y="1035"/>
                  </a:cubicBezTo>
                  <a:cubicBezTo>
                    <a:pt x="814" y="1035"/>
                    <a:pt x="1036" y="813"/>
                    <a:pt x="1036" y="518"/>
                  </a:cubicBezTo>
                  <a:cubicBezTo>
                    <a:pt x="1036" y="222"/>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458"/>
            <p:cNvSpPr/>
            <p:nvPr/>
          </p:nvSpPr>
          <p:spPr>
            <a:xfrm>
              <a:off x="7185873" y="3841224"/>
              <a:ext cx="25900" cy="25900"/>
            </a:xfrm>
            <a:custGeom>
              <a:avLst/>
              <a:gdLst/>
              <a:ahLst/>
              <a:cxnLst/>
              <a:rect l="l" t="t" r="r" b="b"/>
              <a:pathLst>
                <a:path w="1036" h="1036" extrusionOk="0">
                  <a:moveTo>
                    <a:pt x="518" y="0"/>
                  </a:moveTo>
                  <a:cubicBezTo>
                    <a:pt x="222" y="0"/>
                    <a:pt x="0" y="222"/>
                    <a:pt x="0" y="518"/>
                  </a:cubicBezTo>
                  <a:cubicBezTo>
                    <a:pt x="0" y="813"/>
                    <a:pt x="222" y="1035"/>
                    <a:pt x="518" y="1035"/>
                  </a:cubicBezTo>
                  <a:cubicBezTo>
                    <a:pt x="777" y="1035"/>
                    <a:pt x="1036" y="813"/>
                    <a:pt x="1036" y="518"/>
                  </a:cubicBezTo>
                  <a:cubicBezTo>
                    <a:pt x="1036" y="222"/>
                    <a:pt x="777"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458"/>
            <p:cNvSpPr/>
            <p:nvPr/>
          </p:nvSpPr>
          <p:spPr>
            <a:xfrm>
              <a:off x="7421548" y="3841224"/>
              <a:ext cx="25925" cy="25900"/>
            </a:xfrm>
            <a:custGeom>
              <a:avLst/>
              <a:gdLst/>
              <a:ahLst/>
              <a:cxnLst/>
              <a:rect l="l" t="t" r="r" b="b"/>
              <a:pathLst>
                <a:path w="1037" h="1036" extrusionOk="0">
                  <a:moveTo>
                    <a:pt x="519" y="0"/>
                  </a:moveTo>
                  <a:cubicBezTo>
                    <a:pt x="260" y="0"/>
                    <a:pt x="1" y="222"/>
                    <a:pt x="1" y="518"/>
                  </a:cubicBezTo>
                  <a:cubicBezTo>
                    <a:pt x="1" y="813"/>
                    <a:pt x="260" y="1035"/>
                    <a:pt x="519" y="1035"/>
                  </a:cubicBezTo>
                  <a:cubicBezTo>
                    <a:pt x="814" y="1035"/>
                    <a:pt x="1036" y="813"/>
                    <a:pt x="1036" y="518"/>
                  </a:cubicBezTo>
                  <a:cubicBezTo>
                    <a:pt x="1036" y="222"/>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458"/>
            <p:cNvSpPr/>
            <p:nvPr/>
          </p:nvSpPr>
          <p:spPr>
            <a:xfrm>
              <a:off x="7658173" y="3841224"/>
              <a:ext cx="25900" cy="25900"/>
            </a:xfrm>
            <a:custGeom>
              <a:avLst/>
              <a:gdLst/>
              <a:ahLst/>
              <a:cxnLst/>
              <a:rect l="l" t="t" r="r" b="b"/>
              <a:pathLst>
                <a:path w="1036" h="1036" extrusionOk="0">
                  <a:moveTo>
                    <a:pt x="518" y="0"/>
                  </a:moveTo>
                  <a:cubicBezTo>
                    <a:pt x="222" y="0"/>
                    <a:pt x="0" y="222"/>
                    <a:pt x="0" y="518"/>
                  </a:cubicBezTo>
                  <a:cubicBezTo>
                    <a:pt x="0" y="813"/>
                    <a:pt x="222" y="1035"/>
                    <a:pt x="518" y="1035"/>
                  </a:cubicBezTo>
                  <a:cubicBezTo>
                    <a:pt x="814" y="1035"/>
                    <a:pt x="1036" y="813"/>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58"/>
            <p:cNvSpPr/>
            <p:nvPr/>
          </p:nvSpPr>
          <p:spPr>
            <a:xfrm>
              <a:off x="7894773" y="3841224"/>
              <a:ext cx="25925" cy="25900"/>
            </a:xfrm>
            <a:custGeom>
              <a:avLst/>
              <a:gdLst/>
              <a:ahLst/>
              <a:cxnLst/>
              <a:rect l="l" t="t" r="r" b="b"/>
              <a:pathLst>
                <a:path w="1037" h="1036" extrusionOk="0">
                  <a:moveTo>
                    <a:pt x="519" y="0"/>
                  </a:moveTo>
                  <a:cubicBezTo>
                    <a:pt x="223" y="0"/>
                    <a:pt x="1" y="222"/>
                    <a:pt x="1" y="518"/>
                  </a:cubicBezTo>
                  <a:cubicBezTo>
                    <a:pt x="1" y="813"/>
                    <a:pt x="223" y="1035"/>
                    <a:pt x="519" y="1035"/>
                  </a:cubicBezTo>
                  <a:cubicBezTo>
                    <a:pt x="777" y="1035"/>
                    <a:pt x="1036" y="813"/>
                    <a:pt x="1036" y="518"/>
                  </a:cubicBezTo>
                  <a:cubicBezTo>
                    <a:pt x="1036" y="222"/>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458"/>
            <p:cNvSpPr/>
            <p:nvPr/>
          </p:nvSpPr>
          <p:spPr>
            <a:xfrm>
              <a:off x="8130473" y="3841224"/>
              <a:ext cx="25900" cy="25900"/>
            </a:xfrm>
            <a:custGeom>
              <a:avLst/>
              <a:gdLst/>
              <a:ahLst/>
              <a:cxnLst/>
              <a:rect l="l" t="t" r="r" b="b"/>
              <a:pathLst>
                <a:path w="1036" h="1036" extrusionOk="0">
                  <a:moveTo>
                    <a:pt x="518" y="0"/>
                  </a:moveTo>
                  <a:cubicBezTo>
                    <a:pt x="259" y="0"/>
                    <a:pt x="1" y="222"/>
                    <a:pt x="1" y="518"/>
                  </a:cubicBezTo>
                  <a:cubicBezTo>
                    <a:pt x="1" y="813"/>
                    <a:pt x="259" y="1035"/>
                    <a:pt x="518" y="1035"/>
                  </a:cubicBezTo>
                  <a:cubicBezTo>
                    <a:pt x="814" y="1035"/>
                    <a:pt x="1036" y="813"/>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458"/>
            <p:cNvSpPr/>
            <p:nvPr/>
          </p:nvSpPr>
          <p:spPr>
            <a:xfrm>
              <a:off x="8367098" y="3841224"/>
              <a:ext cx="25900" cy="25900"/>
            </a:xfrm>
            <a:custGeom>
              <a:avLst/>
              <a:gdLst/>
              <a:ahLst/>
              <a:cxnLst/>
              <a:rect l="l" t="t" r="r" b="b"/>
              <a:pathLst>
                <a:path w="1036" h="1036" extrusionOk="0">
                  <a:moveTo>
                    <a:pt x="518" y="0"/>
                  </a:moveTo>
                  <a:cubicBezTo>
                    <a:pt x="222" y="0"/>
                    <a:pt x="0" y="222"/>
                    <a:pt x="0" y="518"/>
                  </a:cubicBezTo>
                  <a:cubicBezTo>
                    <a:pt x="0" y="813"/>
                    <a:pt x="222" y="1035"/>
                    <a:pt x="518" y="1035"/>
                  </a:cubicBezTo>
                  <a:cubicBezTo>
                    <a:pt x="813" y="1035"/>
                    <a:pt x="1035" y="813"/>
                    <a:pt x="1035" y="518"/>
                  </a:cubicBezTo>
                  <a:cubicBezTo>
                    <a:pt x="1035" y="222"/>
                    <a:pt x="813"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458"/>
            <p:cNvSpPr/>
            <p:nvPr/>
          </p:nvSpPr>
          <p:spPr>
            <a:xfrm>
              <a:off x="8603698" y="3841224"/>
              <a:ext cx="25900" cy="25900"/>
            </a:xfrm>
            <a:custGeom>
              <a:avLst/>
              <a:gdLst/>
              <a:ahLst/>
              <a:cxnLst/>
              <a:rect l="l" t="t" r="r" b="b"/>
              <a:pathLst>
                <a:path w="1036" h="1036" extrusionOk="0">
                  <a:moveTo>
                    <a:pt x="518" y="0"/>
                  </a:moveTo>
                  <a:cubicBezTo>
                    <a:pt x="222" y="0"/>
                    <a:pt x="1" y="222"/>
                    <a:pt x="1" y="518"/>
                  </a:cubicBezTo>
                  <a:cubicBezTo>
                    <a:pt x="1" y="813"/>
                    <a:pt x="222" y="1035"/>
                    <a:pt x="518" y="1035"/>
                  </a:cubicBezTo>
                  <a:cubicBezTo>
                    <a:pt x="814" y="1035"/>
                    <a:pt x="1036" y="813"/>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458"/>
            <p:cNvSpPr/>
            <p:nvPr/>
          </p:nvSpPr>
          <p:spPr>
            <a:xfrm>
              <a:off x="6476948" y="4077824"/>
              <a:ext cx="25925" cy="25900"/>
            </a:xfrm>
            <a:custGeom>
              <a:avLst/>
              <a:gdLst/>
              <a:ahLst/>
              <a:cxnLst/>
              <a:rect l="l" t="t" r="r" b="b"/>
              <a:pathLst>
                <a:path w="1037" h="1036" extrusionOk="0">
                  <a:moveTo>
                    <a:pt x="519" y="1"/>
                  </a:moveTo>
                  <a:cubicBezTo>
                    <a:pt x="223" y="1"/>
                    <a:pt x="1" y="222"/>
                    <a:pt x="1" y="518"/>
                  </a:cubicBezTo>
                  <a:cubicBezTo>
                    <a:pt x="1" y="777"/>
                    <a:pt x="223" y="1036"/>
                    <a:pt x="519" y="1036"/>
                  </a:cubicBezTo>
                  <a:cubicBezTo>
                    <a:pt x="777" y="1036"/>
                    <a:pt x="1036" y="777"/>
                    <a:pt x="1036" y="518"/>
                  </a:cubicBezTo>
                  <a:cubicBezTo>
                    <a:pt x="1036" y="222"/>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458"/>
            <p:cNvSpPr/>
            <p:nvPr/>
          </p:nvSpPr>
          <p:spPr>
            <a:xfrm>
              <a:off x="6712648" y="4077824"/>
              <a:ext cx="25900" cy="25900"/>
            </a:xfrm>
            <a:custGeom>
              <a:avLst/>
              <a:gdLst/>
              <a:ahLst/>
              <a:cxnLst/>
              <a:rect l="l" t="t" r="r" b="b"/>
              <a:pathLst>
                <a:path w="1036" h="1036" extrusionOk="0">
                  <a:moveTo>
                    <a:pt x="518" y="1"/>
                  </a:moveTo>
                  <a:cubicBezTo>
                    <a:pt x="259" y="1"/>
                    <a:pt x="0" y="222"/>
                    <a:pt x="0" y="518"/>
                  </a:cubicBezTo>
                  <a:cubicBezTo>
                    <a:pt x="0" y="777"/>
                    <a:pt x="259" y="1036"/>
                    <a:pt x="518" y="1036"/>
                  </a:cubicBezTo>
                  <a:cubicBezTo>
                    <a:pt x="814" y="1036"/>
                    <a:pt x="1036" y="777"/>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458"/>
            <p:cNvSpPr/>
            <p:nvPr/>
          </p:nvSpPr>
          <p:spPr>
            <a:xfrm>
              <a:off x="6949248" y="4077824"/>
              <a:ext cx="25925" cy="25900"/>
            </a:xfrm>
            <a:custGeom>
              <a:avLst/>
              <a:gdLst/>
              <a:ahLst/>
              <a:cxnLst/>
              <a:rect l="l" t="t" r="r" b="b"/>
              <a:pathLst>
                <a:path w="1037" h="1036" extrusionOk="0">
                  <a:moveTo>
                    <a:pt x="519" y="1"/>
                  </a:moveTo>
                  <a:cubicBezTo>
                    <a:pt x="223" y="1"/>
                    <a:pt x="1" y="222"/>
                    <a:pt x="1" y="518"/>
                  </a:cubicBezTo>
                  <a:cubicBezTo>
                    <a:pt x="1" y="777"/>
                    <a:pt x="223" y="1036"/>
                    <a:pt x="519" y="1036"/>
                  </a:cubicBezTo>
                  <a:cubicBezTo>
                    <a:pt x="814" y="1036"/>
                    <a:pt x="1036" y="777"/>
                    <a:pt x="1036" y="518"/>
                  </a:cubicBezTo>
                  <a:cubicBezTo>
                    <a:pt x="1036" y="222"/>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458"/>
            <p:cNvSpPr/>
            <p:nvPr/>
          </p:nvSpPr>
          <p:spPr>
            <a:xfrm>
              <a:off x="7185873" y="4077824"/>
              <a:ext cx="25900" cy="25900"/>
            </a:xfrm>
            <a:custGeom>
              <a:avLst/>
              <a:gdLst/>
              <a:ahLst/>
              <a:cxnLst/>
              <a:rect l="l" t="t" r="r" b="b"/>
              <a:pathLst>
                <a:path w="1036" h="1036" extrusionOk="0">
                  <a:moveTo>
                    <a:pt x="518" y="1"/>
                  </a:moveTo>
                  <a:cubicBezTo>
                    <a:pt x="222" y="1"/>
                    <a:pt x="0" y="222"/>
                    <a:pt x="0" y="518"/>
                  </a:cubicBezTo>
                  <a:cubicBezTo>
                    <a:pt x="0" y="777"/>
                    <a:pt x="222" y="1036"/>
                    <a:pt x="518" y="1036"/>
                  </a:cubicBezTo>
                  <a:cubicBezTo>
                    <a:pt x="777" y="1036"/>
                    <a:pt x="1036" y="777"/>
                    <a:pt x="1036" y="518"/>
                  </a:cubicBezTo>
                  <a:cubicBezTo>
                    <a:pt x="1036" y="222"/>
                    <a:pt x="777"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458"/>
            <p:cNvSpPr/>
            <p:nvPr/>
          </p:nvSpPr>
          <p:spPr>
            <a:xfrm>
              <a:off x="7421548" y="4077824"/>
              <a:ext cx="25925" cy="25900"/>
            </a:xfrm>
            <a:custGeom>
              <a:avLst/>
              <a:gdLst/>
              <a:ahLst/>
              <a:cxnLst/>
              <a:rect l="l" t="t" r="r" b="b"/>
              <a:pathLst>
                <a:path w="1037" h="1036" extrusionOk="0">
                  <a:moveTo>
                    <a:pt x="519" y="1"/>
                  </a:moveTo>
                  <a:cubicBezTo>
                    <a:pt x="260" y="1"/>
                    <a:pt x="1" y="222"/>
                    <a:pt x="1" y="518"/>
                  </a:cubicBezTo>
                  <a:cubicBezTo>
                    <a:pt x="1" y="777"/>
                    <a:pt x="260" y="1036"/>
                    <a:pt x="519" y="1036"/>
                  </a:cubicBezTo>
                  <a:cubicBezTo>
                    <a:pt x="814" y="1036"/>
                    <a:pt x="1036" y="777"/>
                    <a:pt x="1036" y="518"/>
                  </a:cubicBezTo>
                  <a:cubicBezTo>
                    <a:pt x="1036" y="222"/>
                    <a:pt x="814"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458"/>
            <p:cNvSpPr/>
            <p:nvPr/>
          </p:nvSpPr>
          <p:spPr>
            <a:xfrm>
              <a:off x="7658173" y="4077824"/>
              <a:ext cx="25900" cy="25900"/>
            </a:xfrm>
            <a:custGeom>
              <a:avLst/>
              <a:gdLst/>
              <a:ahLst/>
              <a:cxnLst/>
              <a:rect l="l" t="t" r="r" b="b"/>
              <a:pathLst>
                <a:path w="1036" h="1036" extrusionOk="0">
                  <a:moveTo>
                    <a:pt x="518" y="1"/>
                  </a:moveTo>
                  <a:cubicBezTo>
                    <a:pt x="222" y="1"/>
                    <a:pt x="0" y="222"/>
                    <a:pt x="0" y="518"/>
                  </a:cubicBezTo>
                  <a:cubicBezTo>
                    <a:pt x="0" y="777"/>
                    <a:pt x="222" y="1036"/>
                    <a:pt x="518" y="1036"/>
                  </a:cubicBezTo>
                  <a:cubicBezTo>
                    <a:pt x="814" y="1036"/>
                    <a:pt x="1036" y="777"/>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458"/>
            <p:cNvSpPr/>
            <p:nvPr/>
          </p:nvSpPr>
          <p:spPr>
            <a:xfrm>
              <a:off x="7894773" y="4077824"/>
              <a:ext cx="25925" cy="25900"/>
            </a:xfrm>
            <a:custGeom>
              <a:avLst/>
              <a:gdLst/>
              <a:ahLst/>
              <a:cxnLst/>
              <a:rect l="l" t="t" r="r" b="b"/>
              <a:pathLst>
                <a:path w="1037" h="1036" extrusionOk="0">
                  <a:moveTo>
                    <a:pt x="519" y="1"/>
                  </a:moveTo>
                  <a:cubicBezTo>
                    <a:pt x="223" y="1"/>
                    <a:pt x="1" y="222"/>
                    <a:pt x="1" y="518"/>
                  </a:cubicBezTo>
                  <a:cubicBezTo>
                    <a:pt x="1" y="777"/>
                    <a:pt x="223" y="1036"/>
                    <a:pt x="519" y="1036"/>
                  </a:cubicBezTo>
                  <a:cubicBezTo>
                    <a:pt x="777" y="1036"/>
                    <a:pt x="1036" y="777"/>
                    <a:pt x="1036" y="518"/>
                  </a:cubicBezTo>
                  <a:cubicBezTo>
                    <a:pt x="1036" y="222"/>
                    <a:pt x="777" y="1"/>
                    <a:pt x="519"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58"/>
            <p:cNvSpPr/>
            <p:nvPr/>
          </p:nvSpPr>
          <p:spPr>
            <a:xfrm>
              <a:off x="8130473" y="4077824"/>
              <a:ext cx="25900" cy="25900"/>
            </a:xfrm>
            <a:custGeom>
              <a:avLst/>
              <a:gdLst/>
              <a:ahLst/>
              <a:cxnLst/>
              <a:rect l="l" t="t" r="r" b="b"/>
              <a:pathLst>
                <a:path w="1036" h="1036" extrusionOk="0">
                  <a:moveTo>
                    <a:pt x="518" y="1"/>
                  </a:moveTo>
                  <a:cubicBezTo>
                    <a:pt x="259" y="1"/>
                    <a:pt x="1" y="222"/>
                    <a:pt x="1" y="518"/>
                  </a:cubicBezTo>
                  <a:cubicBezTo>
                    <a:pt x="1" y="777"/>
                    <a:pt x="259" y="1036"/>
                    <a:pt x="518" y="1036"/>
                  </a:cubicBezTo>
                  <a:cubicBezTo>
                    <a:pt x="814" y="1036"/>
                    <a:pt x="1036" y="777"/>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58"/>
            <p:cNvSpPr/>
            <p:nvPr/>
          </p:nvSpPr>
          <p:spPr>
            <a:xfrm>
              <a:off x="8367098" y="4077824"/>
              <a:ext cx="25900" cy="25900"/>
            </a:xfrm>
            <a:custGeom>
              <a:avLst/>
              <a:gdLst/>
              <a:ahLst/>
              <a:cxnLst/>
              <a:rect l="l" t="t" r="r" b="b"/>
              <a:pathLst>
                <a:path w="1036" h="1036" extrusionOk="0">
                  <a:moveTo>
                    <a:pt x="518" y="1"/>
                  </a:moveTo>
                  <a:cubicBezTo>
                    <a:pt x="222" y="1"/>
                    <a:pt x="0" y="222"/>
                    <a:pt x="0" y="518"/>
                  </a:cubicBezTo>
                  <a:cubicBezTo>
                    <a:pt x="0" y="777"/>
                    <a:pt x="222" y="1036"/>
                    <a:pt x="518" y="1036"/>
                  </a:cubicBezTo>
                  <a:cubicBezTo>
                    <a:pt x="813" y="1036"/>
                    <a:pt x="1035" y="777"/>
                    <a:pt x="1035" y="518"/>
                  </a:cubicBezTo>
                  <a:cubicBezTo>
                    <a:pt x="1035" y="222"/>
                    <a:pt x="813"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58"/>
            <p:cNvSpPr/>
            <p:nvPr/>
          </p:nvSpPr>
          <p:spPr>
            <a:xfrm>
              <a:off x="8603698" y="4077824"/>
              <a:ext cx="25900" cy="25900"/>
            </a:xfrm>
            <a:custGeom>
              <a:avLst/>
              <a:gdLst/>
              <a:ahLst/>
              <a:cxnLst/>
              <a:rect l="l" t="t" r="r" b="b"/>
              <a:pathLst>
                <a:path w="1036" h="1036" extrusionOk="0">
                  <a:moveTo>
                    <a:pt x="518" y="1"/>
                  </a:moveTo>
                  <a:cubicBezTo>
                    <a:pt x="222" y="1"/>
                    <a:pt x="1" y="222"/>
                    <a:pt x="1" y="518"/>
                  </a:cubicBezTo>
                  <a:cubicBezTo>
                    <a:pt x="1" y="777"/>
                    <a:pt x="222" y="1036"/>
                    <a:pt x="518" y="1036"/>
                  </a:cubicBezTo>
                  <a:cubicBezTo>
                    <a:pt x="814" y="1036"/>
                    <a:pt x="1036" y="777"/>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458"/>
            <p:cNvSpPr/>
            <p:nvPr/>
          </p:nvSpPr>
          <p:spPr>
            <a:xfrm>
              <a:off x="6476948" y="4313524"/>
              <a:ext cx="25925" cy="25900"/>
            </a:xfrm>
            <a:custGeom>
              <a:avLst/>
              <a:gdLst/>
              <a:ahLst/>
              <a:cxnLst/>
              <a:rect l="l" t="t" r="r" b="b"/>
              <a:pathLst>
                <a:path w="1037" h="1036" extrusionOk="0">
                  <a:moveTo>
                    <a:pt x="519" y="0"/>
                  </a:moveTo>
                  <a:cubicBezTo>
                    <a:pt x="223" y="0"/>
                    <a:pt x="1" y="259"/>
                    <a:pt x="1" y="518"/>
                  </a:cubicBezTo>
                  <a:cubicBezTo>
                    <a:pt x="1" y="814"/>
                    <a:pt x="223" y="1035"/>
                    <a:pt x="519" y="1035"/>
                  </a:cubicBezTo>
                  <a:cubicBezTo>
                    <a:pt x="777" y="1035"/>
                    <a:pt x="1036" y="814"/>
                    <a:pt x="1036" y="518"/>
                  </a:cubicBezTo>
                  <a:cubicBezTo>
                    <a:pt x="1036" y="259"/>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458"/>
            <p:cNvSpPr/>
            <p:nvPr/>
          </p:nvSpPr>
          <p:spPr>
            <a:xfrm>
              <a:off x="6712648" y="4313524"/>
              <a:ext cx="25900" cy="25900"/>
            </a:xfrm>
            <a:custGeom>
              <a:avLst/>
              <a:gdLst/>
              <a:ahLst/>
              <a:cxnLst/>
              <a:rect l="l" t="t" r="r" b="b"/>
              <a:pathLst>
                <a:path w="1036" h="1036" extrusionOk="0">
                  <a:moveTo>
                    <a:pt x="518" y="0"/>
                  </a:moveTo>
                  <a:cubicBezTo>
                    <a:pt x="259" y="0"/>
                    <a:pt x="0" y="259"/>
                    <a:pt x="0" y="518"/>
                  </a:cubicBezTo>
                  <a:cubicBezTo>
                    <a:pt x="0" y="814"/>
                    <a:pt x="259" y="1035"/>
                    <a:pt x="518" y="1035"/>
                  </a:cubicBezTo>
                  <a:cubicBezTo>
                    <a:pt x="814" y="1035"/>
                    <a:pt x="1036" y="814"/>
                    <a:pt x="1036" y="518"/>
                  </a:cubicBezTo>
                  <a:cubicBezTo>
                    <a:pt x="1036" y="259"/>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458"/>
            <p:cNvSpPr/>
            <p:nvPr/>
          </p:nvSpPr>
          <p:spPr>
            <a:xfrm>
              <a:off x="6949248" y="4313524"/>
              <a:ext cx="25925" cy="25900"/>
            </a:xfrm>
            <a:custGeom>
              <a:avLst/>
              <a:gdLst/>
              <a:ahLst/>
              <a:cxnLst/>
              <a:rect l="l" t="t" r="r" b="b"/>
              <a:pathLst>
                <a:path w="1037" h="1036" extrusionOk="0">
                  <a:moveTo>
                    <a:pt x="519" y="0"/>
                  </a:moveTo>
                  <a:cubicBezTo>
                    <a:pt x="223" y="0"/>
                    <a:pt x="1" y="259"/>
                    <a:pt x="1" y="518"/>
                  </a:cubicBezTo>
                  <a:cubicBezTo>
                    <a:pt x="1" y="814"/>
                    <a:pt x="223" y="1035"/>
                    <a:pt x="519" y="1035"/>
                  </a:cubicBezTo>
                  <a:cubicBezTo>
                    <a:pt x="814" y="1035"/>
                    <a:pt x="1036" y="814"/>
                    <a:pt x="1036" y="518"/>
                  </a:cubicBezTo>
                  <a:cubicBezTo>
                    <a:pt x="1036" y="259"/>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458"/>
            <p:cNvSpPr/>
            <p:nvPr/>
          </p:nvSpPr>
          <p:spPr>
            <a:xfrm>
              <a:off x="7185873" y="4313524"/>
              <a:ext cx="25900" cy="25900"/>
            </a:xfrm>
            <a:custGeom>
              <a:avLst/>
              <a:gdLst/>
              <a:ahLst/>
              <a:cxnLst/>
              <a:rect l="l" t="t" r="r" b="b"/>
              <a:pathLst>
                <a:path w="1036" h="1036" extrusionOk="0">
                  <a:moveTo>
                    <a:pt x="518" y="0"/>
                  </a:moveTo>
                  <a:cubicBezTo>
                    <a:pt x="222" y="0"/>
                    <a:pt x="0" y="259"/>
                    <a:pt x="0" y="518"/>
                  </a:cubicBezTo>
                  <a:cubicBezTo>
                    <a:pt x="0" y="814"/>
                    <a:pt x="222" y="1035"/>
                    <a:pt x="518" y="1035"/>
                  </a:cubicBezTo>
                  <a:cubicBezTo>
                    <a:pt x="777" y="1035"/>
                    <a:pt x="1036" y="814"/>
                    <a:pt x="1036" y="518"/>
                  </a:cubicBezTo>
                  <a:cubicBezTo>
                    <a:pt x="1036" y="259"/>
                    <a:pt x="777"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58"/>
            <p:cNvSpPr/>
            <p:nvPr/>
          </p:nvSpPr>
          <p:spPr>
            <a:xfrm>
              <a:off x="7421548" y="4313524"/>
              <a:ext cx="25925" cy="25900"/>
            </a:xfrm>
            <a:custGeom>
              <a:avLst/>
              <a:gdLst/>
              <a:ahLst/>
              <a:cxnLst/>
              <a:rect l="l" t="t" r="r" b="b"/>
              <a:pathLst>
                <a:path w="1037" h="1036" extrusionOk="0">
                  <a:moveTo>
                    <a:pt x="519" y="0"/>
                  </a:moveTo>
                  <a:cubicBezTo>
                    <a:pt x="260" y="0"/>
                    <a:pt x="1" y="259"/>
                    <a:pt x="1" y="518"/>
                  </a:cubicBezTo>
                  <a:cubicBezTo>
                    <a:pt x="1" y="814"/>
                    <a:pt x="260" y="1035"/>
                    <a:pt x="519" y="1035"/>
                  </a:cubicBezTo>
                  <a:cubicBezTo>
                    <a:pt x="814" y="1035"/>
                    <a:pt x="1036" y="814"/>
                    <a:pt x="1036" y="518"/>
                  </a:cubicBezTo>
                  <a:cubicBezTo>
                    <a:pt x="1036" y="259"/>
                    <a:pt x="814"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58"/>
            <p:cNvSpPr/>
            <p:nvPr/>
          </p:nvSpPr>
          <p:spPr>
            <a:xfrm>
              <a:off x="7658173" y="4313524"/>
              <a:ext cx="25900" cy="25900"/>
            </a:xfrm>
            <a:custGeom>
              <a:avLst/>
              <a:gdLst/>
              <a:ahLst/>
              <a:cxnLst/>
              <a:rect l="l" t="t" r="r" b="b"/>
              <a:pathLst>
                <a:path w="1036" h="1036" extrusionOk="0">
                  <a:moveTo>
                    <a:pt x="518" y="0"/>
                  </a:moveTo>
                  <a:cubicBezTo>
                    <a:pt x="222" y="0"/>
                    <a:pt x="0" y="259"/>
                    <a:pt x="0" y="518"/>
                  </a:cubicBezTo>
                  <a:cubicBezTo>
                    <a:pt x="0" y="814"/>
                    <a:pt x="222" y="1035"/>
                    <a:pt x="518" y="1035"/>
                  </a:cubicBezTo>
                  <a:cubicBezTo>
                    <a:pt x="814" y="1035"/>
                    <a:pt x="1036" y="814"/>
                    <a:pt x="1036" y="518"/>
                  </a:cubicBezTo>
                  <a:cubicBezTo>
                    <a:pt x="1036" y="259"/>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458"/>
            <p:cNvSpPr/>
            <p:nvPr/>
          </p:nvSpPr>
          <p:spPr>
            <a:xfrm>
              <a:off x="7894773" y="4313524"/>
              <a:ext cx="25925" cy="25900"/>
            </a:xfrm>
            <a:custGeom>
              <a:avLst/>
              <a:gdLst/>
              <a:ahLst/>
              <a:cxnLst/>
              <a:rect l="l" t="t" r="r" b="b"/>
              <a:pathLst>
                <a:path w="1037" h="1036" extrusionOk="0">
                  <a:moveTo>
                    <a:pt x="519" y="0"/>
                  </a:moveTo>
                  <a:cubicBezTo>
                    <a:pt x="223" y="0"/>
                    <a:pt x="1" y="259"/>
                    <a:pt x="1" y="518"/>
                  </a:cubicBezTo>
                  <a:cubicBezTo>
                    <a:pt x="1" y="814"/>
                    <a:pt x="223" y="1035"/>
                    <a:pt x="519" y="1035"/>
                  </a:cubicBezTo>
                  <a:cubicBezTo>
                    <a:pt x="777" y="1035"/>
                    <a:pt x="1036" y="814"/>
                    <a:pt x="1036" y="518"/>
                  </a:cubicBezTo>
                  <a:cubicBezTo>
                    <a:pt x="1036" y="259"/>
                    <a:pt x="777" y="0"/>
                    <a:pt x="519"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458"/>
            <p:cNvSpPr/>
            <p:nvPr/>
          </p:nvSpPr>
          <p:spPr>
            <a:xfrm>
              <a:off x="8130473" y="4313524"/>
              <a:ext cx="25900" cy="25900"/>
            </a:xfrm>
            <a:custGeom>
              <a:avLst/>
              <a:gdLst/>
              <a:ahLst/>
              <a:cxnLst/>
              <a:rect l="l" t="t" r="r" b="b"/>
              <a:pathLst>
                <a:path w="1036" h="1036" extrusionOk="0">
                  <a:moveTo>
                    <a:pt x="518" y="0"/>
                  </a:moveTo>
                  <a:cubicBezTo>
                    <a:pt x="259" y="0"/>
                    <a:pt x="1" y="259"/>
                    <a:pt x="1" y="518"/>
                  </a:cubicBezTo>
                  <a:cubicBezTo>
                    <a:pt x="1" y="814"/>
                    <a:pt x="259" y="1035"/>
                    <a:pt x="518" y="1035"/>
                  </a:cubicBezTo>
                  <a:cubicBezTo>
                    <a:pt x="814" y="1035"/>
                    <a:pt x="1036" y="814"/>
                    <a:pt x="1036" y="518"/>
                  </a:cubicBezTo>
                  <a:cubicBezTo>
                    <a:pt x="1036" y="259"/>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458"/>
            <p:cNvSpPr/>
            <p:nvPr/>
          </p:nvSpPr>
          <p:spPr>
            <a:xfrm>
              <a:off x="8367098" y="4313524"/>
              <a:ext cx="25900" cy="25900"/>
            </a:xfrm>
            <a:custGeom>
              <a:avLst/>
              <a:gdLst/>
              <a:ahLst/>
              <a:cxnLst/>
              <a:rect l="l" t="t" r="r" b="b"/>
              <a:pathLst>
                <a:path w="1036" h="1036" extrusionOk="0">
                  <a:moveTo>
                    <a:pt x="518" y="0"/>
                  </a:moveTo>
                  <a:cubicBezTo>
                    <a:pt x="222" y="0"/>
                    <a:pt x="0" y="259"/>
                    <a:pt x="0" y="518"/>
                  </a:cubicBezTo>
                  <a:cubicBezTo>
                    <a:pt x="0" y="814"/>
                    <a:pt x="222" y="1035"/>
                    <a:pt x="518" y="1035"/>
                  </a:cubicBezTo>
                  <a:cubicBezTo>
                    <a:pt x="813" y="1035"/>
                    <a:pt x="1035" y="814"/>
                    <a:pt x="1035" y="518"/>
                  </a:cubicBezTo>
                  <a:cubicBezTo>
                    <a:pt x="1035" y="259"/>
                    <a:pt x="813"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458"/>
            <p:cNvSpPr/>
            <p:nvPr/>
          </p:nvSpPr>
          <p:spPr>
            <a:xfrm>
              <a:off x="8603698" y="4313524"/>
              <a:ext cx="25900" cy="25900"/>
            </a:xfrm>
            <a:custGeom>
              <a:avLst/>
              <a:gdLst/>
              <a:ahLst/>
              <a:cxnLst/>
              <a:rect l="l" t="t" r="r" b="b"/>
              <a:pathLst>
                <a:path w="1036" h="1036" extrusionOk="0">
                  <a:moveTo>
                    <a:pt x="518" y="0"/>
                  </a:moveTo>
                  <a:cubicBezTo>
                    <a:pt x="222" y="0"/>
                    <a:pt x="1" y="259"/>
                    <a:pt x="1" y="518"/>
                  </a:cubicBezTo>
                  <a:cubicBezTo>
                    <a:pt x="1" y="814"/>
                    <a:pt x="222" y="1035"/>
                    <a:pt x="518" y="1035"/>
                  </a:cubicBezTo>
                  <a:cubicBezTo>
                    <a:pt x="814" y="1035"/>
                    <a:pt x="1036" y="814"/>
                    <a:pt x="1036" y="518"/>
                  </a:cubicBezTo>
                  <a:cubicBezTo>
                    <a:pt x="1036" y="259"/>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458"/>
            <p:cNvSpPr/>
            <p:nvPr/>
          </p:nvSpPr>
          <p:spPr>
            <a:xfrm>
              <a:off x="8839398" y="1950174"/>
              <a:ext cx="26825" cy="26825"/>
            </a:xfrm>
            <a:custGeom>
              <a:avLst/>
              <a:gdLst/>
              <a:ahLst/>
              <a:cxnLst/>
              <a:rect l="l" t="t" r="r" b="b"/>
              <a:pathLst>
                <a:path w="1073" h="1073" extrusionOk="0">
                  <a:moveTo>
                    <a:pt x="555" y="0"/>
                  </a:moveTo>
                  <a:cubicBezTo>
                    <a:pt x="259" y="0"/>
                    <a:pt x="0" y="259"/>
                    <a:pt x="0" y="555"/>
                  </a:cubicBezTo>
                  <a:cubicBezTo>
                    <a:pt x="0" y="813"/>
                    <a:pt x="259" y="1072"/>
                    <a:pt x="555" y="1072"/>
                  </a:cubicBezTo>
                  <a:cubicBezTo>
                    <a:pt x="813" y="1072"/>
                    <a:pt x="1072" y="813"/>
                    <a:pt x="1072" y="555"/>
                  </a:cubicBezTo>
                  <a:cubicBezTo>
                    <a:pt x="1072" y="259"/>
                    <a:pt x="813" y="0"/>
                    <a:pt x="555"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458"/>
            <p:cNvSpPr/>
            <p:nvPr/>
          </p:nvSpPr>
          <p:spPr>
            <a:xfrm>
              <a:off x="9075998" y="1950174"/>
              <a:ext cx="25900" cy="26825"/>
            </a:xfrm>
            <a:custGeom>
              <a:avLst/>
              <a:gdLst/>
              <a:ahLst/>
              <a:cxnLst/>
              <a:rect l="l" t="t" r="r" b="b"/>
              <a:pathLst>
                <a:path w="1036" h="1073" extrusionOk="0">
                  <a:moveTo>
                    <a:pt x="518" y="0"/>
                  </a:moveTo>
                  <a:cubicBezTo>
                    <a:pt x="222" y="0"/>
                    <a:pt x="1" y="259"/>
                    <a:pt x="1" y="555"/>
                  </a:cubicBezTo>
                  <a:cubicBezTo>
                    <a:pt x="1" y="813"/>
                    <a:pt x="222" y="1072"/>
                    <a:pt x="518" y="1072"/>
                  </a:cubicBezTo>
                  <a:cubicBezTo>
                    <a:pt x="814" y="1072"/>
                    <a:pt x="1036" y="813"/>
                    <a:pt x="1036" y="555"/>
                  </a:cubicBezTo>
                  <a:cubicBezTo>
                    <a:pt x="1036" y="259"/>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458"/>
            <p:cNvSpPr/>
            <p:nvPr/>
          </p:nvSpPr>
          <p:spPr>
            <a:xfrm>
              <a:off x="8839398" y="2186774"/>
              <a:ext cx="26825" cy="25900"/>
            </a:xfrm>
            <a:custGeom>
              <a:avLst/>
              <a:gdLst/>
              <a:ahLst/>
              <a:cxnLst/>
              <a:rect l="l" t="t" r="r" b="b"/>
              <a:pathLst>
                <a:path w="1073" h="1036" extrusionOk="0">
                  <a:moveTo>
                    <a:pt x="555" y="1"/>
                  </a:moveTo>
                  <a:cubicBezTo>
                    <a:pt x="259" y="1"/>
                    <a:pt x="0" y="222"/>
                    <a:pt x="0" y="518"/>
                  </a:cubicBezTo>
                  <a:cubicBezTo>
                    <a:pt x="0" y="814"/>
                    <a:pt x="259" y="1036"/>
                    <a:pt x="555" y="1036"/>
                  </a:cubicBezTo>
                  <a:cubicBezTo>
                    <a:pt x="813" y="1036"/>
                    <a:pt x="1072" y="814"/>
                    <a:pt x="1072" y="518"/>
                  </a:cubicBezTo>
                  <a:cubicBezTo>
                    <a:pt x="1072" y="222"/>
                    <a:pt x="813" y="1"/>
                    <a:pt x="555"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458"/>
            <p:cNvSpPr/>
            <p:nvPr/>
          </p:nvSpPr>
          <p:spPr>
            <a:xfrm>
              <a:off x="9075998" y="2186774"/>
              <a:ext cx="25900" cy="25900"/>
            </a:xfrm>
            <a:custGeom>
              <a:avLst/>
              <a:gdLst/>
              <a:ahLst/>
              <a:cxnLst/>
              <a:rect l="l" t="t" r="r" b="b"/>
              <a:pathLst>
                <a:path w="1036" h="1036" extrusionOk="0">
                  <a:moveTo>
                    <a:pt x="518" y="1"/>
                  </a:moveTo>
                  <a:cubicBezTo>
                    <a:pt x="222" y="1"/>
                    <a:pt x="1" y="222"/>
                    <a:pt x="1" y="518"/>
                  </a:cubicBezTo>
                  <a:cubicBezTo>
                    <a:pt x="1" y="814"/>
                    <a:pt x="222" y="1036"/>
                    <a:pt x="518" y="1036"/>
                  </a:cubicBezTo>
                  <a:cubicBezTo>
                    <a:pt x="814" y="1036"/>
                    <a:pt x="1036" y="814"/>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458"/>
            <p:cNvSpPr/>
            <p:nvPr/>
          </p:nvSpPr>
          <p:spPr>
            <a:xfrm>
              <a:off x="8839398" y="2423399"/>
              <a:ext cx="26825" cy="25900"/>
            </a:xfrm>
            <a:custGeom>
              <a:avLst/>
              <a:gdLst/>
              <a:ahLst/>
              <a:cxnLst/>
              <a:rect l="l" t="t" r="r" b="b"/>
              <a:pathLst>
                <a:path w="1073" h="1036" extrusionOk="0">
                  <a:moveTo>
                    <a:pt x="555" y="0"/>
                  </a:moveTo>
                  <a:cubicBezTo>
                    <a:pt x="259" y="0"/>
                    <a:pt x="0" y="222"/>
                    <a:pt x="0" y="518"/>
                  </a:cubicBezTo>
                  <a:cubicBezTo>
                    <a:pt x="0" y="813"/>
                    <a:pt x="259" y="1035"/>
                    <a:pt x="555" y="1035"/>
                  </a:cubicBezTo>
                  <a:cubicBezTo>
                    <a:pt x="813" y="1035"/>
                    <a:pt x="1072" y="813"/>
                    <a:pt x="1072" y="518"/>
                  </a:cubicBezTo>
                  <a:cubicBezTo>
                    <a:pt x="1072" y="222"/>
                    <a:pt x="813" y="0"/>
                    <a:pt x="555"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458"/>
            <p:cNvSpPr/>
            <p:nvPr/>
          </p:nvSpPr>
          <p:spPr>
            <a:xfrm>
              <a:off x="9075998" y="2423399"/>
              <a:ext cx="25900" cy="25900"/>
            </a:xfrm>
            <a:custGeom>
              <a:avLst/>
              <a:gdLst/>
              <a:ahLst/>
              <a:cxnLst/>
              <a:rect l="l" t="t" r="r" b="b"/>
              <a:pathLst>
                <a:path w="1036" h="1036" extrusionOk="0">
                  <a:moveTo>
                    <a:pt x="518" y="0"/>
                  </a:moveTo>
                  <a:cubicBezTo>
                    <a:pt x="222" y="0"/>
                    <a:pt x="1" y="222"/>
                    <a:pt x="1" y="518"/>
                  </a:cubicBezTo>
                  <a:cubicBezTo>
                    <a:pt x="1" y="813"/>
                    <a:pt x="222" y="1035"/>
                    <a:pt x="518" y="1035"/>
                  </a:cubicBezTo>
                  <a:cubicBezTo>
                    <a:pt x="814" y="1035"/>
                    <a:pt x="1036" y="813"/>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458"/>
            <p:cNvSpPr/>
            <p:nvPr/>
          </p:nvSpPr>
          <p:spPr>
            <a:xfrm>
              <a:off x="8839398" y="2659074"/>
              <a:ext cx="26825" cy="26825"/>
            </a:xfrm>
            <a:custGeom>
              <a:avLst/>
              <a:gdLst/>
              <a:ahLst/>
              <a:cxnLst/>
              <a:rect l="l" t="t" r="r" b="b"/>
              <a:pathLst>
                <a:path w="1073" h="1073" extrusionOk="0">
                  <a:moveTo>
                    <a:pt x="555" y="1"/>
                  </a:moveTo>
                  <a:cubicBezTo>
                    <a:pt x="259" y="1"/>
                    <a:pt x="0" y="259"/>
                    <a:pt x="0" y="518"/>
                  </a:cubicBezTo>
                  <a:cubicBezTo>
                    <a:pt x="0" y="814"/>
                    <a:pt x="259" y="1073"/>
                    <a:pt x="555" y="1073"/>
                  </a:cubicBezTo>
                  <a:cubicBezTo>
                    <a:pt x="813" y="1073"/>
                    <a:pt x="1072" y="814"/>
                    <a:pt x="1072" y="518"/>
                  </a:cubicBezTo>
                  <a:cubicBezTo>
                    <a:pt x="1072" y="259"/>
                    <a:pt x="813" y="1"/>
                    <a:pt x="555"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458"/>
            <p:cNvSpPr/>
            <p:nvPr/>
          </p:nvSpPr>
          <p:spPr>
            <a:xfrm>
              <a:off x="9075998" y="2659074"/>
              <a:ext cx="25900" cy="25900"/>
            </a:xfrm>
            <a:custGeom>
              <a:avLst/>
              <a:gdLst/>
              <a:ahLst/>
              <a:cxnLst/>
              <a:rect l="l" t="t" r="r" b="b"/>
              <a:pathLst>
                <a:path w="1036" h="1036" extrusionOk="0">
                  <a:moveTo>
                    <a:pt x="518" y="1"/>
                  </a:moveTo>
                  <a:cubicBezTo>
                    <a:pt x="222" y="1"/>
                    <a:pt x="1" y="259"/>
                    <a:pt x="1" y="518"/>
                  </a:cubicBezTo>
                  <a:cubicBezTo>
                    <a:pt x="1" y="814"/>
                    <a:pt x="222" y="1036"/>
                    <a:pt x="518" y="1036"/>
                  </a:cubicBezTo>
                  <a:cubicBezTo>
                    <a:pt x="814" y="1036"/>
                    <a:pt x="1036" y="814"/>
                    <a:pt x="1036" y="518"/>
                  </a:cubicBezTo>
                  <a:cubicBezTo>
                    <a:pt x="1036" y="259"/>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458"/>
            <p:cNvSpPr/>
            <p:nvPr/>
          </p:nvSpPr>
          <p:spPr>
            <a:xfrm>
              <a:off x="8839398" y="2895699"/>
              <a:ext cx="26825" cy="25900"/>
            </a:xfrm>
            <a:custGeom>
              <a:avLst/>
              <a:gdLst/>
              <a:ahLst/>
              <a:cxnLst/>
              <a:rect l="l" t="t" r="r" b="b"/>
              <a:pathLst>
                <a:path w="1073" h="1036" extrusionOk="0">
                  <a:moveTo>
                    <a:pt x="555" y="0"/>
                  </a:moveTo>
                  <a:cubicBezTo>
                    <a:pt x="259" y="0"/>
                    <a:pt x="0" y="222"/>
                    <a:pt x="0" y="518"/>
                  </a:cubicBezTo>
                  <a:cubicBezTo>
                    <a:pt x="0" y="813"/>
                    <a:pt x="259" y="1035"/>
                    <a:pt x="555" y="1035"/>
                  </a:cubicBezTo>
                  <a:cubicBezTo>
                    <a:pt x="813" y="1035"/>
                    <a:pt x="1072" y="813"/>
                    <a:pt x="1072" y="518"/>
                  </a:cubicBezTo>
                  <a:cubicBezTo>
                    <a:pt x="1072" y="222"/>
                    <a:pt x="813" y="0"/>
                    <a:pt x="555"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458"/>
            <p:cNvSpPr/>
            <p:nvPr/>
          </p:nvSpPr>
          <p:spPr>
            <a:xfrm>
              <a:off x="9075998" y="2895699"/>
              <a:ext cx="25900" cy="25900"/>
            </a:xfrm>
            <a:custGeom>
              <a:avLst/>
              <a:gdLst/>
              <a:ahLst/>
              <a:cxnLst/>
              <a:rect l="l" t="t" r="r" b="b"/>
              <a:pathLst>
                <a:path w="1036" h="1036" extrusionOk="0">
                  <a:moveTo>
                    <a:pt x="518" y="0"/>
                  </a:moveTo>
                  <a:cubicBezTo>
                    <a:pt x="222" y="0"/>
                    <a:pt x="1" y="259"/>
                    <a:pt x="1" y="518"/>
                  </a:cubicBezTo>
                  <a:cubicBezTo>
                    <a:pt x="1" y="813"/>
                    <a:pt x="222" y="1035"/>
                    <a:pt x="518" y="1035"/>
                  </a:cubicBezTo>
                  <a:cubicBezTo>
                    <a:pt x="814" y="1035"/>
                    <a:pt x="1036" y="813"/>
                    <a:pt x="1036" y="518"/>
                  </a:cubicBezTo>
                  <a:cubicBezTo>
                    <a:pt x="1036" y="259"/>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458"/>
            <p:cNvSpPr/>
            <p:nvPr/>
          </p:nvSpPr>
          <p:spPr>
            <a:xfrm>
              <a:off x="8839398" y="3132299"/>
              <a:ext cx="26825" cy="25900"/>
            </a:xfrm>
            <a:custGeom>
              <a:avLst/>
              <a:gdLst/>
              <a:ahLst/>
              <a:cxnLst/>
              <a:rect l="l" t="t" r="r" b="b"/>
              <a:pathLst>
                <a:path w="1073" h="1036" extrusionOk="0">
                  <a:moveTo>
                    <a:pt x="555" y="1"/>
                  </a:moveTo>
                  <a:cubicBezTo>
                    <a:pt x="259" y="1"/>
                    <a:pt x="0" y="222"/>
                    <a:pt x="0" y="518"/>
                  </a:cubicBezTo>
                  <a:cubicBezTo>
                    <a:pt x="0" y="814"/>
                    <a:pt x="259" y="1036"/>
                    <a:pt x="555" y="1036"/>
                  </a:cubicBezTo>
                  <a:cubicBezTo>
                    <a:pt x="813" y="1036"/>
                    <a:pt x="1072" y="814"/>
                    <a:pt x="1072" y="518"/>
                  </a:cubicBezTo>
                  <a:cubicBezTo>
                    <a:pt x="1072" y="222"/>
                    <a:pt x="813" y="1"/>
                    <a:pt x="555"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458"/>
            <p:cNvSpPr/>
            <p:nvPr/>
          </p:nvSpPr>
          <p:spPr>
            <a:xfrm>
              <a:off x="9075998" y="3132299"/>
              <a:ext cx="25900" cy="25900"/>
            </a:xfrm>
            <a:custGeom>
              <a:avLst/>
              <a:gdLst/>
              <a:ahLst/>
              <a:cxnLst/>
              <a:rect l="l" t="t" r="r" b="b"/>
              <a:pathLst>
                <a:path w="1036" h="1036" extrusionOk="0">
                  <a:moveTo>
                    <a:pt x="518" y="1"/>
                  </a:moveTo>
                  <a:cubicBezTo>
                    <a:pt x="222" y="1"/>
                    <a:pt x="1" y="222"/>
                    <a:pt x="1" y="518"/>
                  </a:cubicBezTo>
                  <a:cubicBezTo>
                    <a:pt x="1" y="814"/>
                    <a:pt x="222" y="1036"/>
                    <a:pt x="518" y="1036"/>
                  </a:cubicBezTo>
                  <a:cubicBezTo>
                    <a:pt x="814" y="1036"/>
                    <a:pt x="1036" y="814"/>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458"/>
            <p:cNvSpPr/>
            <p:nvPr/>
          </p:nvSpPr>
          <p:spPr>
            <a:xfrm>
              <a:off x="8839398" y="3368924"/>
              <a:ext cx="26825" cy="25900"/>
            </a:xfrm>
            <a:custGeom>
              <a:avLst/>
              <a:gdLst/>
              <a:ahLst/>
              <a:cxnLst/>
              <a:rect l="l" t="t" r="r" b="b"/>
              <a:pathLst>
                <a:path w="1073" h="1036" extrusionOk="0">
                  <a:moveTo>
                    <a:pt x="555" y="0"/>
                  </a:moveTo>
                  <a:cubicBezTo>
                    <a:pt x="259" y="0"/>
                    <a:pt x="0" y="222"/>
                    <a:pt x="0" y="518"/>
                  </a:cubicBezTo>
                  <a:cubicBezTo>
                    <a:pt x="0" y="776"/>
                    <a:pt x="259" y="1035"/>
                    <a:pt x="555" y="1035"/>
                  </a:cubicBezTo>
                  <a:cubicBezTo>
                    <a:pt x="813" y="1035"/>
                    <a:pt x="1072" y="776"/>
                    <a:pt x="1072" y="518"/>
                  </a:cubicBezTo>
                  <a:cubicBezTo>
                    <a:pt x="1072" y="222"/>
                    <a:pt x="813" y="0"/>
                    <a:pt x="555"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458"/>
            <p:cNvSpPr/>
            <p:nvPr/>
          </p:nvSpPr>
          <p:spPr>
            <a:xfrm>
              <a:off x="9075998" y="3368924"/>
              <a:ext cx="25900" cy="25900"/>
            </a:xfrm>
            <a:custGeom>
              <a:avLst/>
              <a:gdLst/>
              <a:ahLst/>
              <a:cxnLst/>
              <a:rect l="l" t="t" r="r" b="b"/>
              <a:pathLst>
                <a:path w="1036" h="1036" extrusionOk="0">
                  <a:moveTo>
                    <a:pt x="518" y="0"/>
                  </a:moveTo>
                  <a:cubicBezTo>
                    <a:pt x="222" y="0"/>
                    <a:pt x="1" y="222"/>
                    <a:pt x="1" y="518"/>
                  </a:cubicBezTo>
                  <a:cubicBezTo>
                    <a:pt x="1" y="776"/>
                    <a:pt x="222" y="1035"/>
                    <a:pt x="518" y="1035"/>
                  </a:cubicBezTo>
                  <a:cubicBezTo>
                    <a:pt x="814" y="1035"/>
                    <a:pt x="1036" y="776"/>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458"/>
            <p:cNvSpPr/>
            <p:nvPr/>
          </p:nvSpPr>
          <p:spPr>
            <a:xfrm>
              <a:off x="8839398" y="3604599"/>
              <a:ext cx="26825" cy="25900"/>
            </a:xfrm>
            <a:custGeom>
              <a:avLst/>
              <a:gdLst/>
              <a:ahLst/>
              <a:cxnLst/>
              <a:rect l="l" t="t" r="r" b="b"/>
              <a:pathLst>
                <a:path w="1073" h="1036" extrusionOk="0">
                  <a:moveTo>
                    <a:pt x="555" y="1"/>
                  </a:moveTo>
                  <a:cubicBezTo>
                    <a:pt x="259" y="1"/>
                    <a:pt x="0" y="222"/>
                    <a:pt x="0" y="518"/>
                  </a:cubicBezTo>
                  <a:cubicBezTo>
                    <a:pt x="0" y="814"/>
                    <a:pt x="259" y="1036"/>
                    <a:pt x="555" y="1036"/>
                  </a:cubicBezTo>
                  <a:cubicBezTo>
                    <a:pt x="813" y="1036"/>
                    <a:pt x="1072" y="814"/>
                    <a:pt x="1072" y="518"/>
                  </a:cubicBezTo>
                  <a:cubicBezTo>
                    <a:pt x="1072" y="222"/>
                    <a:pt x="813" y="1"/>
                    <a:pt x="555"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458"/>
            <p:cNvSpPr/>
            <p:nvPr/>
          </p:nvSpPr>
          <p:spPr>
            <a:xfrm>
              <a:off x="9075998" y="3604599"/>
              <a:ext cx="25900" cy="25900"/>
            </a:xfrm>
            <a:custGeom>
              <a:avLst/>
              <a:gdLst/>
              <a:ahLst/>
              <a:cxnLst/>
              <a:rect l="l" t="t" r="r" b="b"/>
              <a:pathLst>
                <a:path w="1036" h="1036" extrusionOk="0">
                  <a:moveTo>
                    <a:pt x="518" y="1"/>
                  </a:moveTo>
                  <a:cubicBezTo>
                    <a:pt x="222" y="1"/>
                    <a:pt x="1" y="259"/>
                    <a:pt x="1" y="518"/>
                  </a:cubicBezTo>
                  <a:cubicBezTo>
                    <a:pt x="1" y="814"/>
                    <a:pt x="222" y="1036"/>
                    <a:pt x="518" y="1036"/>
                  </a:cubicBezTo>
                  <a:cubicBezTo>
                    <a:pt x="814" y="1036"/>
                    <a:pt x="1036" y="814"/>
                    <a:pt x="1036" y="518"/>
                  </a:cubicBezTo>
                  <a:cubicBezTo>
                    <a:pt x="1036" y="259"/>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458"/>
            <p:cNvSpPr/>
            <p:nvPr/>
          </p:nvSpPr>
          <p:spPr>
            <a:xfrm>
              <a:off x="8839398" y="3841224"/>
              <a:ext cx="26825" cy="25900"/>
            </a:xfrm>
            <a:custGeom>
              <a:avLst/>
              <a:gdLst/>
              <a:ahLst/>
              <a:cxnLst/>
              <a:rect l="l" t="t" r="r" b="b"/>
              <a:pathLst>
                <a:path w="1073" h="1036" extrusionOk="0">
                  <a:moveTo>
                    <a:pt x="555" y="0"/>
                  </a:moveTo>
                  <a:cubicBezTo>
                    <a:pt x="259" y="0"/>
                    <a:pt x="0" y="222"/>
                    <a:pt x="0" y="518"/>
                  </a:cubicBezTo>
                  <a:cubicBezTo>
                    <a:pt x="0" y="813"/>
                    <a:pt x="259" y="1035"/>
                    <a:pt x="555" y="1035"/>
                  </a:cubicBezTo>
                  <a:cubicBezTo>
                    <a:pt x="813" y="1035"/>
                    <a:pt x="1072" y="813"/>
                    <a:pt x="1072" y="518"/>
                  </a:cubicBezTo>
                  <a:cubicBezTo>
                    <a:pt x="1072" y="222"/>
                    <a:pt x="813" y="0"/>
                    <a:pt x="555"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458"/>
            <p:cNvSpPr/>
            <p:nvPr/>
          </p:nvSpPr>
          <p:spPr>
            <a:xfrm>
              <a:off x="9075998" y="3841224"/>
              <a:ext cx="25900" cy="25900"/>
            </a:xfrm>
            <a:custGeom>
              <a:avLst/>
              <a:gdLst/>
              <a:ahLst/>
              <a:cxnLst/>
              <a:rect l="l" t="t" r="r" b="b"/>
              <a:pathLst>
                <a:path w="1036" h="1036" extrusionOk="0">
                  <a:moveTo>
                    <a:pt x="518" y="0"/>
                  </a:moveTo>
                  <a:cubicBezTo>
                    <a:pt x="222" y="0"/>
                    <a:pt x="1" y="222"/>
                    <a:pt x="1" y="518"/>
                  </a:cubicBezTo>
                  <a:cubicBezTo>
                    <a:pt x="1" y="813"/>
                    <a:pt x="222" y="1035"/>
                    <a:pt x="518" y="1035"/>
                  </a:cubicBezTo>
                  <a:cubicBezTo>
                    <a:pt x="814" y="1035"/>
                    <a:pt x="1036" y="813"/>
                    <a:pt x="1036" y="518"/>
                  </a:cubicBezTo>
                  <a:cubicBezTo>
                    <a:pt x="1036" y="222"/>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458"/>
            <p:cNvSpPr/>
            <p:nvPr/>
          </p:nvSpPr>
          <p:spPr>
            <a:xfrm>
              <a:off x="8839398" y="4076899"/>
              <a:ext cx="26825" cy="26825"/>
            </a:xfrm>
            <a:custGeom>
              <a:avLst/>
              <a:gdLst/>
              <a:ahLst/>
              <a:cxnLst/>
              <a:rect l="l" t="t" r="r" b="b"/>
              <a:pathLst>
                <a:path w="1073" h="1073" extrusionOk="0">
                  <a:moveTo>
                    <a:pt x="555" y="1"/>
                  </a:moveTo>
                  <a:cubicBezTo>
                    <a:pt x="259" y="1"/>
                    <a:pt x="0" y="259"/>
                    <a:pt x="0" y="555"/>
                  </a:cubicBezTo>
                  <a:cubicBezTo>
                    <a:pt x="0" y="814"/>
                    <a:pt x="259" y="1073"/>
                    <a:pt x="555" y="1073"/>
                  </a:cubicBezTo>
                  <a:cubicBezTo>
                    <a:pt x="813" y="1073"/>
                    <a:pt x="1072" y="814"/>
                    <a:pt x="1072" y="555"/>
                  </a:cubicBezTo>
                  <a:cubicBezTo>
                    <a:pt x="1072" y="259"/>
                    <a:pt x="813" y="1"/>
                    <a:pt x="555"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458"/>
            <p:cNvSpPr/>
            <p:nvPr/>
          </p:nvSpPr>
          <p:spPr>
            <a:xfrm>
              <a:off x="9075998" y="4077824"/>
              <a:ext cx="25900" cy="25900"/>
            </a:xfrm>
            <a:custGeom>
              <a:avLst/>
              <a:gdLst/>
              <a:ahLst/>
              <a:cxnLst/>
              <a:rect l="l" t="t" r="r" b="b"/>
              <a:pathLst>
                <a:path w="1036" h="1036" extrusionOk="0">
                  <a:moveTo>
                    <a:pt x="518" y="1"/>
                  </a:moveTo>
                  <a:cubicBezTo>
                    <a:pt x="222" y="1"/>
                    <a:pt x="1" y="222"/>
                    <a:pt x="1" y="518"/>
                  </a:cubicBezTo>
                  <a:cubicBezTo>
                    <a:pt x="1" y="777"/>
                    <a:pt x="222" y="1036"/>
                    <a:pt x="518" y="1036"/>
                  </a:cubicBezTo>
                  <a:cubicBezTo>
                    <a:pt x="814" y="1036"/>
                    <a:pt x="1036" y="777"/>
                    <a:pt x="1036" y="518"/>
                  </a:cubicBezTo>
                  <a:cubicBezTo>
                    <a:pt x="1036" y="222"/>
                    <a:pt x="814" y="1"/>
                    <a:pt x="518" y="1"/>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458"/>
            <p:cNvSpPr/>
            <p:nvPr/>
          </p:nvSpPr>
          <p:spPr>
            <a:xfrm>
              <a:off x="8839398" y="4313524"/>
              <a:ext cx="26825" cy="25900"/>
            </a:xfrm>
            <a:custGeom>
              <a:avLst/>
              <a:gdLst/>
              <a:ahLst/>
              <a:cxnLst/>
              <a:rect l="l" t="t" r="r" b="b"/>
              <a:pathLst>
                <a:path w="1073" h="1036" extrusionOk="0">
                  <a:moveTo>
                    <a:pt x="555" y="0"/>
                  </a:moveTo>
                  <a:cubicBezTo>
                    <a:pt x="259" y="0"/>
                    <a:pt x="0" y="259"/>
                    <a:pt x="0" y="518"/>
                  </a:cubicBezTo>
                  <a:cubicBezTo>
                    <a:pt x="0" y="814"/>
                    <a:pt x="259" y="1035"/>
                    <a:pt x="555" y="1035"/>
                  </a:cubicBezTo>
                  <a:cubicBezTo>
                    <a:pt x="813" y="1035"/>
                    <a:pt x="1072" y="814"/>
                    <a:pt x="1072" y="518"/>
                  </a:cubicBezTo>
                  <a:cubicBezTo>
                    <a:pt x="1072" y="259"/>
                    <a:pt x="813" y="0"/>
                    <a:pt x="555"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458"/>
            <p:cNvSpPr/>
            <p:nvPr/>
          </p:nvSpPr>
          <p:spPr>
            <a:xfrm>
              <a:off x="9075998" y="4313524"/>
              <a:ext cx="25900" cy="25900"/>
            </a:xfrm>
            <a:custGeom>
              <a:avLst/>
              <a:gdLst/>
              <a:ahLst/>
              <a:cxnLst/>
              <a:rect l="l" t="t" r="r" b="b"/>
              <a:pathLst>
                <a:path w="1036" h="1036" extrusionOk="0">
                  <a:moveTo>
                    <a:pt x="518" y="0"/>
                  </a:moveTo>
                  <a:cubicBezTo>
                    <a:pt x="222" y="0"/>
                    <a:pt x="1" y="259"/>
                    <a:pt x="1" y="518"/>
                  </a:cubicBezTo>
                  <a:cubicBezTo>
                    <a:pt x="1" y="814"/>
                    <a:pt x="222" y="1035"/>
                    <a:pt x="518" y="1035"/>
                  </a:cubicBezTo>
                  <a:cubicBezTo>
                    <a:pt x="814" y="1035"/>
                    <a:pt x="1036" y="814"/>
                    <a:pt x="1036" y="518"/>
                  </a:cubicBezTo>
                  <a:cubicBezTo>
                    <a:pt x="1036" y="259"/>
                    <a:pt x="814" y="0"/>
                    <a:pt x="518" y="0"/>
                  </a:cubicBezTo>
                  <a:close/>
                </a:path>
              </a:pathLst>
            </a:custGeom>
            <a:solidFill>
              <a:srgbClr val="9AA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4" name="Google Shape;4164;p458"/>
          <p:cNvSpPr/>
          <p:nvPr/>
        </p:nvSpPr>
        <p:spPr>
          <a:xfrm>
            <a:off x="6004950" y="1838300"/>
            <a:ext cx="1550400" cy="418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65" name="Google Shape;4165;p458"/>
          <p:cNvPicPr preferRelativeResize="0"/>
          <p:nvPr/>
        </p:nvPicPr>
        <p:blipFill rotWithShape="1">
          <a:blip r:embed="rId3">
            <a:alphaModFix/>
          </a:blip>
          <a:srcRect l="1516" b="3446"/>
          <a:stretch/>
        </p:blipFill>
        <p:spPr>
          <a:xfrm>
            <a:off x="761950" y="981799"/>
            <a:ext cx="7674474" cy="3803050"/>
          </a:xfrm>
          <a:prstGeom prst="rect">
            <a:avLst/>
          </a:prstGeom>
          <a:noFill/>
          <a:ln>
            <a:noFill/>
          </a:ln>
        </p:spPr>
      </p:pic>
      <p:sp>
        <p:nvSpPr>
          <p:cNvPr id="4166" name="Google Shape;4166;p458"/>
          <p:cNvSpPr txBox="1">
            <a:spLocks noGrp="1"/>
          </p:cNvSpPr>
          <p:nvPr>
            <p:ph type="title" idx="4294967295"/>
          </p:nvPr>
        </p:nvSpPr>
        <p:spPr>
          <a:xfrm>
            <a:off x="761950" y="1079167"/>
            <a:ext cx="7354500" cy="47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0"/>
              <a:t>Attackers are shifting to phishing</a:t>
            </a:r>
            <a:endParaRPr b="0"/>
          </a:p>
          <a:p>
            <a:pPr marL="0" lvl="0" indent="0" algn="l" rtl="0">
              <a:spcBef>
                <a:spcPts val="0"/>
              </a:spcBef>
              <a:spcAft>
                <a:spcPts val="0"/>
              </a:spcAft>
              <a:buNone/>
            </a:pPr>
            <a:endParaRPr b="0"/>
          </a:p>
          <a:p>
            <a:pPr marL="0" lvl="0" indent="0" algn="l" rtl="0">
              <a:spcBef>
                <a:spcPts val="0"/>
              </a:spcBef>
              <a:spcAft>
                <a:spcPts val="0"/>
              </a:spcAft>
              <a:buNone/>
            </a:pPr>
            <a:endParaRPr sz="3000" b="0"/>
          </a:p>
          <a:p>
            <a:pPr marL="0" lvl="0" indent="0" algn="l" rtl="0">
              <a:spcBef>
                <a:spcPts val="0"/>
              </a:spcBef>
              <a:spcAft>
                <a:spcPts val="0"/>
              </a:spcAft>
              <a:buNone/>
            </a:pPr>
            <a:endParaRPr sz="3000" b="0"/>
          </a:p>
        </p:txBody>
      </p:sp>
      <p:sp>
        <p:nvSpPr>
          <p:cNvPr id="4167" name="Google Shape;4167;p458"/>
          <p:cNvSpPr txBox="1"/>
          <p:nvPr/>
        </p:nvSpPr>
        <p:spPr>
          <a:xfrm>
            <a:off x="27188" y="6642900"/>
            <a:ext cx="9144000" cy="33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chemeClr val="accent1"/>
                </a:solidFill>
                <a:uFill>
                  <a:noFill/>
                </a:uFill>
                <a:latin typeface="Google Sans"/>
                <a:ea typeface="Google Sans"/>
                <a:cs typeface="Google Sans"/>
                <a:sym typeface="Google Sans"/>
                <a:hlinkClick r:id="rId4">
                  <a:extLst>
                    <a:ext uri="{A12FA001-AC4F-418D-AE19-62706E023703}">
                      <ahyp:hlinkClr xmlns:ahyp="http://schemas.microsoft.com/office/drawing/2018/hyperlinkcolor" val="tx"/>
                    </a:ext>
                  </a:extLst>
                </a:hlinkClick>
              </a:rPr>
              <a:t>https://transparencyreport.google.com/safe-browsing/overview</a:t>
            </a:r>
            <a:endParaRPr sz="900">
              <a:solidFill>
                <a:schemeClr val="accent1"/>
              </a:solidFill>
              <a:latin typeface="Google Sans"/>
              <a:ea typeface="Google Sans"/>
              <a:cs typeface="Google Sans"/>
              <a:sym typeface="Google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72"/>
        <p:cNvGrpSpPr/>
        <p:nvPr/>
      </p:nvGrpSpPr>
      <p:grpSpPr>
        <a:xfrm>
          <a:off x="0" y="0"/>
          <a:ext cx="0" cy="0"/>
          <a:chOff x="0" y="0"/>
          <a:chExt cx="0" cy="0"/>
        </a:xfrm>
      </p:grpSpPr>
      <p:pic>
        <p:nvPicPr>
          <p:cNvPr id="4173" name="Google Shape;4173;p459"/>
          <p:cNvPicPr preferRelativeResize="0"/>
          <p:nvPr/>
        </p:nvPicPr>
        <p:blipFill>
          <a:blip r:embed="rId3">
            <a:alphaModFix/>
          </a:blip>
          <a:stretch>
            <a:fillRect/>
          </a:stretch>
        </p:blipFill>
        <p:spPr>
          <a:xfrm>
            <a:off x="152400" y="152400"/>
            <a:ext cx="8572500" cy="3089750"/>
          </a:xfrm>
          <a:prstGeom prst="rect">
            <a:avLst/>
          </a:prstGeom>
          <a:noFill/>
          <a:ln>
            <a:noFill/>
          </a:ln>
        </p:spPr>
      </p:pic>
      <p:sp>
        <p:nvSpPr>
          <p:cNvPr id="4174" name="Google Shape;4174;p459"/>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900"/>
              </a:spcBef>
              <a:spcAft>
                <a:spcPts val="900"/>
              </a:spcAft>
              <a:buNone/>
            </a:pPr>
            <a:endParaRPr sz="900" i="1">
              <a:solidFill>
                <a:srgbClr val="2B2B2B"/>
              </a:solidFill>
              <a:highlight>
                <a:srgbClr val="FFFFFF"/>
              </a:highlight>
              <a:latin typeface="Verdana"/>
              <a:ea typeface="Verdana"/>
              <a:cs typeface="Verdana"/>
              <a:sym typeface="Verdana"/>
            </a:endParaRPr>
          </a:p>
        </p:txBody>
      </p:sp>
      <p:pic>
        <p:nvPicPr>
          <p:cNvPr id="4175" name="Google Shape;4175;p459"/>
          <p:cNvPicPr preferRelativeResize="0"/>
          <p:nvPr/>
        </p:nvPicPr>
        <p:blipFill>
          <a:blip r:embed="rId4">
            <a:alphaModFix/>
          </a:blip>
          <a:stretch>
            <a:fillRect/>
          </a:stretch>
        </p:blipFill>
        <p:spPr>
          <a:xfrm>
            <a:off x="891275" y="3860925"/>
            <a:ext cx="7361426" cy="2952750"/>
          </a:xfrm>
          <a:prstGeom prst="rect">
            <a:avLst/>
          </a:prstGeom>
          <a:noFill/>
          <a:ln>
            <a:noFill/>
          </a:ln>
        </p:spPr>
      </p:pic>
      <p:sp>
        <p:nvSpPr>
          <p:cNvPr id="4176" name="Google Shape;4176;p459"/>
          <p:cNvSpPr txBox="1"/>
          <p:nvPr/>
        </p:nvSpPr>
        <p:spPr>
          <a:xfrm>
            <a:off x="891275" y="3304800"/>
            <a:ext cx="7361400" cy="67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FF9900"/>
                </a:solidFill>
              </a:rPr>
              <a:t>Phishing Links Using 404s or Google Results</a:t>
            </a:r>
            <a:endParaRPr sz="2400" b="1">
              <a:solidFill>
                <a:srgbClr val="FF9900"/>
              </a:solidFill>
            </a:endParaRPr>
          </a:p>
        </p:txBody>
      </p:sp>
      <p:sp>
        <p:nvSpPr>
          <p:cNvPr id="4177" name="Google Shape;4177;p459"/>
          <p:cNvSpPr txBox="1"/>
          <p:nvPr/>
        </p:nvSpPr>
        <p:spPr>
          <a:xfrm>
            <a:off x="0" y="0"/>
            <a:ext cx="91440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u="sng">
                <a:solidFill>
                  <a:schemeClr val="hlink"/>
                </a:solidFill>
                <a:hlinkClick r:id="rId5"/>
              </a:rPr>
              <a:t>https://www.microsoft.com/security/blog/2019/12/11/the-quiet-evolution-of-phishing/</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82"/>
        <p:cNvGrpSpPr/>
        <p:nvPr/>
      </p:nvGrpSpPr>
      <p:grpSpPr>
        <a:xfrm>
          <a:off x="0" y="0"/>
          <a:ext cx="0" cy="0"/>
          <a:chOff x="0" y="0"/>
          <a:chExt cx="0" cy="0"/>
        </a:xfrm>
      </p:grpSpPr>
      <p:sp>
        <p:nvSpPr>
          <p:cNvPr id="4183" name="Google Shape;4183;p460"/>
          <p:cNvSpPr/>
          <p:nvPr/>
        </p:nvSpPr>
        <p:spPr>
          <a:xfrm>
            <a:off x="91440" y="274680"/>
            <a:ext cx="8573100" cy="59514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Any Good Web Site Can Go Bad</a:t>
            </a:r>
            <a:endParaRPr sz="4400" b="0" i="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At Any Time</a:t>
            </a:r>
            <a:endParaRPr sz="4400" b="0" i="0" u="none" strike="noStrike" cap="none">
              <a:latin typeface="Arial"/>
              <a:ea typeface="Arial"/>
              <a:cs typeface="Arial"/>
              <a:sym typeface="Arial"/>
            </a:endParaRPr>
          </a:p>
          <a:p>
            <a:pPr marL="0" marR="0" lvl="0" indent="0" algn="ctr" rtl="0">
              <a:lnSpc>
                <a:spcPct val="100000"/>
              </a:lnSpc>
              <a:spcBef>
                <a:spcPts val="0"/>
              </a:spcBef>
              <a:spcAft>
                <a:spcPts val="0"/>
              </a:spcAft>
              <a:buNone/>
            </a:pPr>
            <a:endParaRPr sz="4400" b="0" i="0" u="none" strike="noStrike" cap="none">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88"/>
        <p:cNvGrpSpPr/>
        <p:nvPr/>
      </p:nvGrpSpPr>
      <p:grpSpPr>
        <a:xfrm>
          <a:off x="0" y="0"/>
          <a:ext cx="0" cy="0"/>
          <a:chOff x="0" y="0"/>
          <a:chExt cx="0" cy="0"/>
        </a:xfrm>
      </p:grpSpPr>
      <p:pic>
        <p:nvPicPr>
          <p:cNvPr id="4189" name="Google Shape;4189;p461"/>
          <p:cNvPicPr preferRelativeResize="0"/>
          <p:nvPr/>
        </p:nvPicPr>
        <p:blipFill>
          <a:blip r:embed="rId3">
            <a:alphaModFix/>
          </a:blip>
          <a:stretch>
            <a:fillRect/>
          </a:stretch>
        </p:blipFill>
        <p:spPr>
          <a:xfrm>
            <a:off x="2008725" y="152400"/>
            <a:ext cx="5126547" cy="655320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94"/>
        <p:cNvGrpSpPr/>
        <p:nvPr/>
      </p:nvGrpSpPr>
      <p:grpSpPr>
        <a:xfrm>
          <a:off x="0" y="0"/>
          <a:ext cx="0" cy="0"/>
          <a:chOff x="0" y="0"/>
          <a:chExt cx="0" cy="0"/>
        </a:xfrm>
      </p:grpSpPr>
      <p:pic>
        <p:nvPicPr>
          <p:cNvPr id="4195" name="Google Shape;4195;p462"/>
          <p:cNvPicPr preferRelativeResize="0"/>
          <p:nvPr/>
        </p:nvPicPr>
        <p:blipFill>
          <a:blip r:embed="rId3">
            <a:alphaModFix/>
          </a:blip>
          <a:stretch>
            <a:fillRect/>
          </a:stretch>
        </p:blipFill>
        <p:spPr>
          <a:xfrm>
            <a:off x="49525" y="1089725"/>
            <a:ext cx="9036699" cy="3713350"/>
          </a:xfrm>
          <a:prstGeom prst="rect">
            <a:avLst/>
          </a:prstGeom>
          <a:noFill/>
          <a:ln>
            <a:noFill/>
          </a:ln>
        </p:spPr>
      </p:pic>
      <p:sp>
        <p:nvSpPr>
          <p:cNvPr id="4196" name="Google Shape;4196;p462"/>
          <p:cNvSpPr txBox="1"/>
          <p:nvPr/>
        </p:nvSpPr>
        <p:spPr>
          <a:xfrm>
            <a:off x="49525" y="6412350"/>
            <a:ext cx="9036600" cy="44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u="sng" dirty="0">
                <a:solidFill>
                  <a:schemeClr val="hlink"/>
                </a:solidFill>
                <a:hlinkClick r:id="rId4"/>
              </a:rPr>
              <a:t>https://www.imperva.com/blog/bad-bot-report-2020-bad-bots-strike-back/</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65"/>
        <p:cNvGrpSpPr/>
        <p:nvPr/>
      </p:nvGrpSpPr>
      <p:grpSpPr>
        <a:xfrm>
          <a:off x="0" y="0"/>
          <a:ext cx="0" cy="0"/>
          <a:chOff x="0" y="0"/>
          <a:chExt cx="0" cy="0"/>
        </a:xfrm>
      </p:grpSpPr>
      <p:sp>
        <p:nvSpPr>
          <p:cNvPr id="3666" name="Google Shape;3666;p418"/>
          <p:cNvSpPr txBox="1"/>
          <p:nvPr/>
        </p:nvSpPr>
        <p:spPr>
          <a:xfrm>
            <a:off x="0" y="0"/>
            <a:ext cx="9089100" cy="659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900" b="1"/>
              <a:t>Reactive vs. proactive security: You want a proactive cybersecurity strategy</a:t>
            </a:r>
            <a:endParaRPr sz="1900" b="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US" sz="1700"/>
              <a:t>What is reactive security?</a:t>
            </a:r>
            <a:endParaRPr sz="17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sz="1900" b="1"/>
              <a:t>Reactive security requires that measures are put in place to spot the tell-tale signs of a breach and react to it, as it happens, or during a prolonged attack.</a:t>
            </a:r>
            <a:r>
              <a:rPr lang="en-US" sz="1900"/>
              <a:t> </a:t>
            </a:r>
            <a:endParaRPr sz="1900"/>
          </a:p>
          <a:p>
            <a:pPr marL="0" lvl="0" indent="0" algn="l" rtl="0">
              <a:spcBef>
                <a:spcPts val="0"/>
              </a:spcBef>
              <a:spcAft>
                <a:spcPts val="0"/>
              </a:spcAft>
              <a:buNone/>
            </a:pPr>
            <a:endParaRPr sz="1900"/>
          </a:p>
          <a:p>
            <a:pPr marL="0" lvl="0" indent="0" algn="l" rtl="0">
              <a:spcBef>
                <a:spcPts val="0"/>
              </a:spcBef>
              <a:spcAft>
                <a:spcPts val="0"/>
              </a:spcAft>
              <a:buNone/>
            </a:pPr>
            <a:r>
              <a:rPr lang="en-US" sz="1900"/>
              <a:t>Examples of reactive cybersecurity measures include:</a:t>
            </a:r>
            <a:endParaRPr sz="1900"/>
          </a:p>
          <a:p>
            <a:pPr marL="0" lvl="0" indent="0" algn="l" rtl="0">
              <a:spcBef>
                <a:spcPts val="0"/>
              </a:spcBef>
              <a:spcAft>
                <a:spcPts val="0"/>
              </a:spcAft>
              <a:buNone/>
            </a:pPr>
            <a:endParaRPr sz="1900"/>
          </a:p>
          <a:p>
            <a:pPr marL="457200" lvl="0" indent="-349250" algn="l" rtl="0">
              <a:spcBef>
                <a:spcPts val="0"/>
              </a:spcBef>
              <a:spcAft>
                <a:spcPts val="0"/>
              </a:spcAft>
              <a:buSzPts val="1900"/>
              <a:buChar char="●"/>
            </a:pPr>
            <a:r>
              <a:rPr lang="en-US" sz="1900"/>
              <a:t>Cybersecurity monitoring solutions: These solutions monitor a network looking for possible attacks as they happen.</a:t>
            </a:r>
            <a:endParaRPr sz="1900"/>
          </a:p>
          <a:p>
            <a:pPr marL="457200" lvl="0" indent="-349250" algn="l" rtl="0">
              <a:spcBef>
                <a:spcPts val="0"/>
              </a:spcBef>
              <a:spcAft>
                <a:spcPts val="0"/>
              </a:spcAft>
              <a:buSzPts val="1900"/>
              <a:buChar char="●"/>
            </a:pPr>
            <a:r>
              <a:rPr lang="en-US" sz="1900"/>
              <a:t>Forensic analysis of security events: It is extremely useful to understand the methods used in an attack to help make cybersecurity policy decisions.</a:t>
            </a:r>
            <a:endParaRPr sz="1900"/>
          </a:p>
          <a:p>
            <a:pPr marL="457200" lvl="0" indent="-349250" algn="l" rtl="0">
              <a:spcBef>
                <a:spcPts val="0"/>
              </a:spcBef>
              <a:spcAft>
                <a:spcPts val="0"/>
              </a:spcAft>
              <a:buSzPts val="1900"/>
              <a:buChar char="●"/>
            </a:pPr>
            <a:r>
              <a:rPr lang="en-US" sz="1900"/>
              <a:t>Anti-spam/ anti-malware solutions: Important, but can fail when new malware enters the landscape (e.g., fileless malware)</a:t>
            </a:r>
            <a:endParaRPr sz="1900"/>
          </a:p>
          <a:p>
            <a:pPr marL="457200" lvl="0" indent="-349250" algn="l" rtl="0">
              <a:spcBef>
                <a:spcPts val="0"/>
              </a:spcBef>
              <a:spcAft>
                <a:spcPts val="0"/>
              </a:spcAft>
              <a:buSzPts val="1900"/>
              <a:buChar char="●"/>
            </a:pPr>
            <a:r>
              <a:rPr lang="en-US" sz="1900"/>
              <a:t>Firewalls: Important, but configuration issues can leave organizations vulnerable</a:t>
            </a:r>
            <a:endParaRPr sz="1900"/>
          </a:p>
          <a:p>
            <a:pPr marL="457200" lvl="0" indent="0" algn="l" rtl="0">
              <a:spcBef>
                <a:spcPts val="0"/>
              </a:spcBef>
              <a:spcAft>
                <a:spcPts val="0"/>
              </a:spcAft>
              <a:buNone/>
            </a:pPr>
            <a:endParaRPr sz="1900"/>
          </a:p>
          <a:p>
            <a:pPr marL="0" lvl="0" indent="0" algn="l" rtl="0">
              <a:spcBef>
                <a:spcPts val="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01"/>
        <p:cNvGrpSpPr/>
        <p:nvPr/>
      </p:nvGrpSpPr>
      <p:grpSpPr>
        <a:xfrm>
          <a:off x="0" y="0"/>
          <a:ext cx="0" cy="0"/>
          <a:chOff x="0" y="0"/>
          <a:chExt cx="0" cy="0"/>
        </a:xfrm>
      </p:grpSpPr>
      <p:sp>
        <p:nvSpPr>
          <p:cNvPr id="4202" name="Google Shape;4202;p463"/>
          <p:cNvSpPr txBox="1"/>
          <p:nvPr/>
        </p:nvSpPr>
        <p:spPr>
          <a:xfrm>
            <a:off x="0" y="0"/>
            <a:ext cx="9144000" cy="6759000"/>
          </a:xfrm>
          <a:prstGeom prst="rect">
            <a:avLst/>
          </a:prstGeom>
          <a:noFill/>
          <a:ln>
            <a:noFill/>
          </a:ln>
        </p:spPr>
        <p:txBody>
          <a:bodyPr spcFirstLastPara="1" wrap="square" lIns="91425" tIns="91425" rIns="91425" bIns="91425" anchor="t" anchorCtr="0">
            <a:noAutofit/>
          </a:bodyPr>
          <a:lstStyle/>
          <a:p>
            <a:pPr marL="0" lvl="0" indent="0" algn="l" rtl="0">
              <a:lnSpc>
                <a:spcPct val="187500"/>
              </a:lnSpc>
              <a:spcBef>
                <a:spcPts val="0"/>
              </a:spcBef>
              <a:spcAft>
                <a:spcPts val="0"/>
              </a:spcAft>
              <a:buNone/>
            </a:pPr>
            <a:r>
              <a:rPr lang="en-US" sz="1250" b="1">
                <a:solidFill>
                  <a:schemeClr val="dk1"/>
                </a:solidFill>
                <a:highlight>
                  <a:srgbClr val="FFFFFF"/>
                </a:highlight>
              </a:rPr>
              <a:t>Key Findings from the 2020 Bad Bot Report:</a:t>
            </a:r>
            <a:endParaRPr sz="1250" b="1">
              <a:solidFill>
                <a:schemeClr val="dk1"/>
              </a:solidFill>
              <a:highlight>
                <a:srgbClr val="FFFFFF"/>
              </a:highlight>
            </a:endParaRPr>
          </a:p>
          <a:p>
            <a:pPr marL="457200" lvl="0" indent="-307975" algn="l" rtl="0">
              <a:lnSpc>
                <a:spcPct val="187500"/>
              </a:lnSpc>
              <a:spcBef>
                <a:spcPts val="1500"/>
              </a:spcBef>
              <a:spcAft>
                <a:spcPts val="0"/>
              </a:spcAft>
              <a:buClr>
                <a:srgbClr val="212529"/>
              </a:buClr>
              <a:buSzPts val="1250"/>
              <a:buChar char="●"/>
            </a:pPr>
            <a:r>
              <a:rPr lang="en-US" sz="1250">
                <a:solidFill>
                  <a:srgbClr val="212529"/>
                </a:solidFill>
                <a:highlight>
                  <a:srgbClr val="FFFFFF"/>
                </a:highlight>
              </a:rPr>
              <a:t>Bad bot traffic rises to highest levels ever. In 2019, bad bot traffic comprised 24.1% of all website traffic, rising 18.1% from the year prior. Good bot traffic consisted of 13.1% of traffic—a 25.1% decrease from 2018—while 62.8% of all website traffic came from humans.</a:t>
            </a:r>
            <a:endParaRPr sz="1250">
              <a:solidFill>
                <a:srgbClr val="212529"/>
              </a:solidFill>
              <a:highlight>
                <a:srgbClr val="FFFFFF"/>
              </a:highlight>
            </a:endParaRPr>
          </a:p>
          <a:p>
            <a:pPr marL="457200" lvl="0" indent="-307975" algn="l" rtl="0">
              <a:lnSpc>
                <a:spcPct val="187500"/>
              </a:lnSpc>
              <a:spcBef>
                <a:spcPts val="0"/>
              </a:spcBef>
              <a:spcAft>
                <a:spcPts val="0"/>
              </a:spcAft>
              <a:buClr>
                <a:srgbClr val="212529"/>
              </a:buClr>
              <a:buSzPts val="1250"/>
              <a:buChar char="●"/>
            </a:pPr>
            <a:r>
              <a:rPr lang="en-US" sz="1250">
                <a:solidFill>
                  <a:srgbClr val="212529"/>
                </a:solidFill>
                <a:highlight>
                  <a:srgbClr val="FFFFFF"/>
                </a:highlight>
              </a:rPr>
              <a:t>Financial services industry hit hardest by bad bots. Every industry has a unique bot problem ranging from account takeover attacks and credential stuffing to content and price scraping. The top 5 industries with the most bad bot traffic include financial services (47.7%), education (45.7%), IT and services (45.1%), marketplaces (39.8%), and government (37.5%).</a:t>
            </a:r>
            <a:endParaRPr sz="1250">
              <a:solidFill>
                <a:srgbClr val="212529"/>
              </a:solidFill>
              <a:highlight>
                <a:srgbClr val="FFFFFF"/>
              </a:highlight>
            </a:endParaRPr>
          </a:p>
          <a:p>
            <a:pPr marL="457200" lvl="0" indent="-307975" algn="l" rtl="0">
              <a:lnSpc>
                <a:spcPct val="187500"/>
              </a:lnSpc>
              <a:spcBef>
                <a:spcPts val="0"/>
              </a:spcBef>
              <a:spcAft>
                <a:spcPts val="0"/>
              </a:spcAft>
              <a:buClr>
                <a:srgbClr val="212529"/>
              </a:buClr>
              <a:buSzPts val="1250"/>
              <a:buChar char="●"/>
            </a:pPr>
            <a:r>
              <a:rPr lang="en-US" sz="1250">
                <a:solidFill>
                  <a:srgbClr val="212529"/>
                </a:solidFill>
                <a:highlight>
                  <a:srgbClr val="FFFFFF"/>
                </a:highlight>
              </a:rPr>
              <a:t>Moderate to sophisticated bad bots make up almost three quarters of bad bot traffic. Advanced persistent bots (APBs) continue to plague websites and often avoid detection by cycling through random IP addresses, entering through anonymous proxies, changing their identities, and mimicking human behavior. In 2019, 73.7% of bad bot traffic was APBs.</a:t>
            </a:r>
            <a:endParaRPr sz="1250">
              <a:solidFill>
                <a:srgbClr val="212529"/>
              </a:solidFill>
              <a:highlight>
                <a:srgbClr val="FFFFFF"/>
              </a:highlight>
            </a:endParaRPr>
          </a:p>
          <a:p>
            <a:pPr marL="457200" lvl="0" indent="-307975" algn="l" rtl="0">
              <a:lnSpc>
                <a:spcPct val="187500"/>
              </a:lnSpc>
              <a:spcBef>
                <a:spcPts val="0"/>
              </a:spcBef>
              <a:spcAft>
                <a:spcPts val="0"/>
              </a:spcAft>
              <a:buClr>
                <a:srgbClr val="212529"/>
              </a:buClr>
              <a:buSzPts val="1250"/>
              <a:buChar char="●"/>
            </a:pPr>
            <a:r>
              <a:rPr lang="en-US" sz="1250">
                <a:solidFill>
                  <a:srgbClr val="212529"/>
                </a:solidFill>
                <a:highlight>
                  <a:srgbClr val="FFFFFF"/>
                </a:highlight>
              </a:rPr>
              <a:t>More than half of bad bots claim to be Google Chrome. Continuing to follow browser popularity trends, bad bots impersonated the Chrome browser 55.4% of the time. The use of data centers reduced again in 2019, accounting for 70% of bad bot traffic—down from 73.6% in 2018.</a:t>
            </a:r>
            <a:endParaRPr sz="1250">
              <a:solidFill>
                <a:srgbClr val="212529"/>
              </a:solidFill>
              <a:highlight>
                <a:srgbClr val="FFFFFF"/>
              </a:highlight>
            </a:endParaRPr>
          </a:p>
          <a:p>
            <a:pPr marL="457200" lvl="0" indent="-307975" algn="l" rtl="0">
              <a:lnSpc>
                <a:spcPct val="187500"/>
              </a:lnSpc>
              <a:spcBef>
                <a:spcPts val="0"/>
              </a:spcBef>
              <a:spcAft>
                <a:spcPts val="0"/>
              </a:spcAft>
              <a:buClr>
                <a:srgbClr val="212529"/>
              </a:buClr>
              <a:buSzPts val="1250"/>
              <a:buChar char="●"/>
            </a:pPr>
            <a:r>
              <a:rPr lang="en-US" sz="1250">
                <a:solidFill>
                  <a:srgbClr val="212529"/>
                </a:solidFill>
                <a:highlight>
                  <a:srgbClr val="FFFFFF"/>
                </a:highlight>
              </a:rPr>
              <a:t>For the third year in a row, the most blocked country is Russia. In 2019, 21.1% of country blocks were Russia, followed closely by China at 19%. Despite this, with most bad bot traffic emanating from data centers, the United States remains the “bad bot superpower” with 45.9% of attacks coming from the country.</a:t>
            </a:r>
            <a:endParaRPr sz="1250">
              <a:solidFill>
                <a:srgbClr val="212529"/>
              </a:solidFill>
              <a:highlight>
                <a:srgbClr val="FFFFFF"/>
              </a:high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07"/>
        <p:cNvGrpSpPr/>
        <p:nvPr/>
      </p:nvGrpSpPr>
      <p:grpSpPr>
        <a:xfrm>
          <a:off x="0" y="0"/>
          <a:ext cx="0" cy="0"/>
          <a:chOff x="0" y="0"/>
          <a:chExt cx="0" cy="0"/>
        </a:xfrm>
      </p:grpSpPr>
      <p:sp>
        <p:nvSpPr>
          <p:cNvPr id="4208" name="Google Shape;4208;p464"/>
          <p:cNvSpPr txBox="1"/>
          <p:nvPr/>
        </p:nvSpPr>
        <p:spPr>
          <a:xfrm>
            <a:off x="0" y="0"/>
            <a:ext cx="9144000" cy="5343600"/>
          </a:xfrm>
          <a:prstGeom prst="rect">
            <a:avLst/>
          </a:prstGeom>
          <a:noFill/>
          <a:ln>
            <a:noFill/>
          </a:ln>
        </p:spPr>
        <p:txBody>
          <a:bodyPr spcFirstLastPara="1" wrap="square" lIns="91425" tIns="91425" rIns="91425" bIns="91425" anchor="t" anchorCtr="0">
            <a:spAutoFit/>
          </a:bodyPr>
          <a:lstStyle/>
          <a:p>
            <a:pPr marL="0" lvl="0" indent="0" algn="ctr" rtl="0">
              <a:lnSpc>
                <a:spcPct val="195652"/>
              </a:lnSpc>
              <a:spcBef>
                <a:spcPts val="1300"/>
              </a:spcBef>
              <a:spcAft>
                <a:spcPts val="0"/>
              </a:spcAft>
              <a:buNone/>
            </a:pPr>
            <a:r>
              <a:rPr lang="en-US" sz="3600" dirty="0">
                <a:solidFill>
                  <a:srgbClr val="292929"/>
                </a:solidFill>
                <a:highlight>
                  <a:srgbClr val="FFFFFF"/>
                </a:highlight>
                <a:latin typeface="Georgia"/>
                <a:ea typeface="Georgia"/>
                <a:cs typeface="Georgia"/>
                <a:sym typeface="Georgia"/>
              </a:rPr>
              <a:t>Analyzing a malicious site</a:t>
            </a:r>
            <a:endParaRPr sz="3600" dirty="0">
              <a:solidFill>
                <a:srgbClr val="292929"/>
              </a:solidFill>
              <a:highlight>
                <a:srgbClr val="FFFFFF"/>
              </a:highlight>
              <a:latin typeface="Georgia"/>
              <a:ea typeface="Georgia"/>
              <a:cs typeface="Georgia"/>
              <a:sym typeface="Georgia"/>
            </a:endParaRPr>
          </a:p>
          <a:p>
            <a:pPr marL="0" lvl="0" indent="0" algn="l" rtl="0">
              <a:lnSpc>
                <a:spcPct val="195652"/>
              </a:lnSpc>
              <a:spcBef>
                <a:spcPts val="1300"/>
              </a:spcBef>
              <a:spcAft>
                <a:spcPts val="0"/>
              </a:spcAft>
              <a:buNone/>
            </a:pPr>
            <a:r>
              <a:rPr lang="en-US" sz="1800" dirty="0">
                <a:solidFill>
                  <a:srgbClr val="292929"/>
                </a:solidFill>
                <a:highlight>
                  <a:srgbClr val="FFFFFF"/>
                </a:highlight>
                <a:latin typeface="Georgia"/>
                <a:ea typeface="Georgia"/>
                <a:cs typeface="Georgia"/>
                <a:sym typeface="Georgia"/>
              </a:rPr>
              <a:t>Use a VPN</a:t>
            </a:r>
            <a:br>
              <a:rPr lang="en-US" sz="1800" dirty="0">
                <a:solidFill>
                  <a:srgbClr val="292929"/>
                </a:solidFill>
                <a:highlight>
                  <a:srgbClr val="FFFFFF"/>
                </a:highlight>
                <a:latin typeface="Georgia"/>
                <a:ea typeface="Georgia"/>
                <a:cs typeface="Georgia"/>
                <a:sym typeface="Georgia"/>
              </a:rPr>
            </a:br>
            <a:r>
              <a:rPr lang="en-US" sz="1800" dirty="0">
                <a:solidFill>
                  <a:srgbClr val="292929"/>
                </a:solidFill>
                <a:highlight>
                  <a:srgbClr val="FFFFFF"/>
                </a:highlight>
                <a:latin typeface="Georgia"/>
                <a:ea typeface="Georgia"/>
                <a:cs typeface="Georgia"/>
                <a:sym typeface="Georgia"/>
              </a:rPr>
              <a:t>Use the command line - </a:t>
            </a:r>
            <a:r>
              <a:rPr lang="en-US" sz="1800" dirty="0" err="1">
                <a:solidFill>
                  <a:srgbClr val="292929"/>
                </a:solidFill>
                <a:highlight>
                  <a:srgbClr val="FFFFFF"/>
                </a:highlight>
                <a:latin typeface="Georgia"/>
                <a:ea typeface="Georgia"/>
                <a:cs typeface="Georgia"/>
                <a:sym typeface="Georgia"/>
              </a:rPr>
              <a:t>wget</a:t>
            </a:r>
            <a:r>
              <a:rPr lang="en-US" sz="1800" dirty="0">
                <a:solidFill>
                  <a:srgbClr val="292929"/>
                </a:solidFill>
                <a:highlight>
                  <a:srgbClr val="FFFFFF"/>
                </a:highlight>
                <a:latin typeface="Georgia"/>
                <a:ea typeface="Georgia"/>
                <a:cs typeface="Georgia"/>
                <a:sym typeface="Georgia"/>
              </a:rPr>
              <a:t> / curl</a:t>
            </a:r>
            <a:endParaRPr sz="1800" dirty="0">
              <a:solidFill>
                <a:srgbClr val="292929"/>
              </a:solidFill>
              <a:highlight>
                <a:srgbClr val="FFFFFF"/>
              </a:highlight>
              <a:latin typeface="Georgia"/>
              <a:ea typeface="Georgia"/>
              <a:cs typeface="Georgia"/>
              <a:sym typeface="Georgia"/>
            </a:endParaRPr>
          </a:p>
          <a:p>
            <a:pPr marL="0" lvl="0" indent="0" algn="l" rtl="0">
              <a:lnSpc>
                <a:spcPct val="195652"/>
              </a:lnSpc>
              <a:spcBef>
                <a:spcPts val="1300"/>
              </a:spcBef>
              <a:spcAft>
                <a:spcPts val="0"/>
              </a:spcAft>
              <a:buNone/>
            </a:pPr>
            <a:r>
              <a:rPr lang="en-US" sz="1800" dirty="0" err="1">
                <a:solidFill>
                  <a:srgbClr val="292929"/>
                </a:solidFill>
                <a:highlight>
                  <a:srgbClr val="FFFFFF"/>
                </a:highlight>
                <a:latin typeface="Georgia"/>
                <a:ea typeface="Georgia"/>
                <a:cs typeface="Georgia"/>
                <a:sym typeface="Georgia"/>
              </a:rPr>
              <a:t>VirusTotal.com</a:t>
            </a:r>
            <a:endParaRPr sz="1800" dirty="0">
              <a:solidFill>
                <a:srgbClr val="292929"/>
              </a:solidFill>
              <a:highlight>
                <a:srgbClr val="FFFFFF"/>
              </a:highlight>
              <a:latin typeface="Georgia"/>
              <a:ea typeface="Georgia"/>
              <a:cs typeface="Georgia"/>
              <a:sym typeface="Georgia"/>
            </a:endParaRPr>
          </a:p>
          <a:p>
            <a:pPr marL="0" lvl="0" indent="0" algn="l" rtl="0">
              <a:lnSpc>
                <a:spcPct val="195652"/>
              </a:lnSpc>
              <a:spcBef>
                <a:spcPts val="1300"/>
              </a:spcBef>
              <a:spcAft>
                <a:spcPts val="0"/>
              </a:spcAft>
              <a:buNone/>
            </a:pPr>
            <a:r>
              <a:rPr lang="en-US" sz="1600" dirty="0" err="1">
                <a:solidFill>
                  <a:srgbClr val="292929"/>
                </a:solidFill>
                <a:highlight>
                  <a:srgbClr val="FFFFFF"/>
                </a:highlight>
                <a:latin typeface="Georgia"/>
                <a:ea typeface="Georgia"/>
                <a:cs typeface="Georgia"/>
                <a:sym typeface="Georgia"/>
              </a:rPr>
              <a:t>UrlScan.io</a:t>
            </a:r>
            <a:endParaRPr sz="1600" dirty="0">
              <a:solidFill>
                <a:srgbClr val="292929"/>
              </a:solidFill>
              <a:highlight>
                <a:srgbClr val="FFFFFF"/>
              </a:highlight>
              <a:latin typeface="Georgia"/>
              <a:ea typeface="Georgia"/>
              <a:cs typeface="Georgia"/>
              <a:sym typeface="Georgia"/>
            </a:endParaRPr>
          </a:p>
          <a:p>
            <a:pPr marL="0" lvl="0" indent="0" algn="l" rtl="0">
              <a:lnSpc>
                <a:spcPct val="195652"/>
              </a:lnSpc>
              <a:spcBef>
                <a:spcPts val="1300"/>
              </a:spcBef>
              <a:spcAft>
                <a:spcPts val="0"/>
              </a:spcAft>
              <a:buNone/>
            </a:pPr>
            <a:r>
              <a:rPr lang="en-US" sz="1600" dirty="0">
                <a:solidFill>
                  <a:srgbClr val="292929"/>
                </a:solidFill>
                <a:highlight>
                  <a:srgbClr val="FFFFFF"/>
                </a:highlight>
                <a:latin typeface="Georgia"/>
                <a:ea typeface="Georgia"/>
                <a:cs typeface="Georgia"/>
                <a:sym typeface="Georgia"/>
              </a:rPr>
              <a:t>Google Safe Browsing</a:t>
            </a:r>
            <a:endParaRPr sz="1600" dirty="0">
              <a:solidFill>
                <a:srgbClr val="292929"/>
              </a:solidFill>
              <a:highlight>
                <a:srgbClr val="FFFFFF"/>
              </a:highlight>
              <a:latin typeface="Georgia"/>
              <a:ea typeface="Georgia"/>
              <a:cs typeface="Georgia"/>
              <a:sym typeface="Georgia"/>
            </a:endParaRPr>
          </a:p>
          <a:p>
            <a:pPr marL="0" lvl="0" indent="0" algn="ctr" rtl="0">
              <a:lnSpc>
                <a:spcPct val="195652"/>
              </a:lnSpc>
              <a:spcBef>
                <a:spcPts val="1300"/>
              </a:spcBef>
              <a:spcAft>
                <a:spcPts val="0"/>
              </a:spcAft>
              <a:buNone/>
            </a:pPr>
            <a:r>
              <a:rPr lang="en-US" sz="1600" dirty="0">
                <a:solidFill>
                  <a:srgbClr val="292929"/>
                </a:solidFill>
                <a:highlight>
                  <a:srgbClr val="FFFFFF"/>
                </a:highlight>
                <a:latin typeface="Georgia"/>
                <a:ea typeface="Georgia"/>
                <a:cs typeface="Georgia"/>
                <a:sym typeface="Georgia"/>
              </a:rPr>
              <a:t>https://</a:t>
            </a:r>
            <a:r>
              <a:rPr lang="en-US" sz="1600" dirty="0" err="1">
                <a:solidFill>
                  <a:srgbClr val="292929"/>
                </a:solidFill>
                <a:highlight>
                  <a:srgbClr val="FFFFFF"/>
                </a:highlight>
                <a:latin typeface="Georgia"/>
                <a:ea typeface="Georgia"/>
                <a:cs typeface="Georgia"/>
                <a:sym typeface="Georgia"/>
              </a:rPr>
              <a:t>zeltser.com</a:t>
            </a:r>
            <a:r>
              <a:rPr lang="en-US" sz="1600" dirty="0">
                <a:solidFill>
                  <a:srgbClr val="292929"/>
                </a:solidFill>
                <a:highlight>
                  <a:srgbClr val="FFFFFF"/>
                </a:highlight>
                <a:latin typeface="Georgia"/>
                <a:ea typeface="Georgia"/>
                <a:cs typeface="Georgia"/>
                <a:sym typeface="Georgia"/>
              </a:rPr>
              <a:t>/lookup-malicious-websites/</a:t>
            </a:r>
            <a:endParaRPr sz="1600" dirty="0">
              <a:solidFill>
                <a:srgbClr val="292929"/>
              </a:solidFill>
              <a:highlight>
                <a:srgbClr val="FFFFFF"/>
              </a:highlight>
              <a:latin typeface="Georgia"/>
              <a:ea typeface="Georgia"/>
              <a:cs typeface="Georgia"/>
              <a:sym typeface="Georgia"/>
            </a:endParaRPr>
          </a:p>
          <a:p>
            <a:pPr marL="0" lvl="0" indent="0" algn="ctr" rtl="0">
              <a:lnSpc>
                <a:spcPct val="115000"/>
              </a:lnSpc>
              <a:spcBef>
                <a:spcPts val="0"/>
              </a:spcBef>
              <a:spcAft>
                <a:spcPts val="0"/>
              </a:spcAft>
              <a:buNone/>
            </a:pPr>
            <a:endParaRPr sz="11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13"/>
        <p:cNvGrpSpPr/>
        <p:nvPr/>
      </p:nvGrpSpPr>
      <p:grpSpPr>
        <a:xfrm>
          <a:off x="0" y="0"/>
          <a:ext cx="0" cy="0"/>
          <a:chOff x="0" y="0"/>
          <a:chExt cx="0" cy="0"/>
        </a:xfrm>
      </p:grpSpPr>
      <p:pic>
        <p:nvPicPr>
          <p:cNvPr id="4214" name="Google Shape;4214;p465"/>
          <p:cNvPicPr preferRelativeResize="0"/>
          <p:nvPr/>
        </p:nvPicPr>
        <p:blipFill rotWithShape="1">
          <a:blip r:embed="rId3">
            <a:alphaModFix/>
          </a:blip>
          <a:srcRect/>
          <a:stretch/>
        </p:blipFill>
        <p:spPr>
          <a:xfrm>
            <a:off x="1295280" y="495360"/>
            <a:ext cx="2359080" cy="2359080"/>
          </a:xfrm>
          <a:prstGeom prst="rect">
            <a:avLst/>
          </a:prstGeom>
          <a:noFill/>
          <a:ln>
            <a:noFill/>
          </a:ln>
        </p:spPr>
      </p:pic>
      <p:pic>
        <p:nvPicPr>
          <p:cNvPr id="4215" name="Google Shape;4215;p465"/>
          <p:cNvPicPr preferRelativeResize="0"/>
          <p:nvPr/>
        </p:nvPicPr>
        <p:blipFill rotWithShape="1">
          <a:blip r:embed="rId4">
            <a:alphaModFix/>
          </a:blip>
          <a:srcRect/>
          <a:stretch/>
        </p:blipFill>
        <p:spPr>
          <a:xfrm>
            <a:off x="5334120" y="457200"/>
            <a:ext cx="1882800" cy="2158920"/>
          </a:xfrm>
          <a:prstGeom prst="rect">
            <a:avLst/>
          </a:prstGeom>
          <a:noFill/>
          <a:ln>
            <a:noFill/>
          </a:ln>
        </p:spPr>
      </p:pic>
      <p:pic>
        <p:nvPicPr>
          <p:cNvPr id="4216" name="Google Shape;4216;p465"/>
          <p:cNvPicPr preferRelativeResize="0"/>
          <p:nvPr/>
        </p:nvPicPr>
        <p:blipFill rotWithShape="1">
          <a:blip r:embed="rId5">
            <a:alphaModFix/>
          </a:blip>
          <a:srcRect/>
          <a:stretch/>
        </p:blipFill>
        <p:spPr>
          <a:xfrm>
            <a:off x="5029200" y="3821040"/>
            <a:ext cx="3311280" cy="654120"/>
          </a:xfrm>
          <a:prstGeom prst="rect">
            <a:avLst/>
          </a:prstGeom>
          <a:noFill/>
          <a:ln>
            <a:noFill/>
          </a:ln>
        </p:spPr>
      </p:pic>
      <p:pic>
        <p:nvPicPr>
          <p:cNvPr id="4217" name="Google Shape;4217;p465"/>
          <p:cNvPicPr preferRelativeResize="0"/>
          <p:nvPr/>
        </p:nvPicPr>
        <p:blipFill rotWithShape="1">
          <a:blip r:embed="rId6">
            <a:alphaModFix/>
          </a:blip>
          <a:srcRect/>
          <a:stretch/>
        </p:blipFill>
        <p:spPr>
          <a:xfrm>
            <a:off x="1143000" y="3321000"/>
            <a:ext cx="2359080" cy="1406520"/>
          </a:xfrm>
          <a:prstGeom prst="rect">
            <a:avLst/>
          </a:prstGeom>
          <a:noFill/>
          <a:ln>
            <a:noFill/>
          </a:ln>
        </p:spPr>
      </p:pic>
      <p:pic>
        <p:nvPicPr>
          <p:cNvPr id="4218" name="Google Shape;4218;p465"/>
          <p:cNvPicPr preferRelativeResize="0"/>
          <p:nvPr/>
        </p:nvPicPr>
        <p:blipFill rotWithShape="1">
          <a:blip r:embed="rId7">
            <a:alphaModFix/>
          </a:blip>
          <a:srcRect/>
          <a:stretch/>
        </p:blipFill>
        <p:spPr>
          <a:xfrm>
            <a:off x="3048120" y="4572000"/>
            <a:ext cx="2809800" cy="182484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22"/>
        <p:cNvGrpSpPr/>
        <p:nvPr/>
      </p:nvGrpSpPr>
      <p:grpSpPr>
        <a:xfrm>
          <a:off x="0" y="0"/>
          <a:ext cx="0" cy="0"/>
          <a:chOff x="0" y="0"/>
          <a:chExt cx="0" cy="0"/>
        </a:xfrm>
      </p:grpSpPr>
      <p:pic>
        <p:nvPicPr>
          <p:cNvPr id="4223" name="Google Shape;4223;p466"/>
          <p:cNvPicPr preferRelativeResize="0"/>
          <p:nvPr/>
        </p:nvPicPr>
        <p:blipFill rotWithShape="1">
          <a:blip r:embed="rId3">
            <a:alphaModFix/>
          </a:blip>
          <a:srcRect/>
          <a:stretch/>
        </p:blipFill>
        <p:spPr>
          <a:xfrm>
            <a:off x="1188720" y="1202040"/>
            <a:ext cx="7213319" cy="5645519"/>
          </a:xfrm>
          <a:prstGeom prst="rect">
            <a:avLst/>
          </a:prstGeom>
          <a:noFill/>
          <a:ln>
            <a:noFill/>
          </a:ln>
        </p:spPr>
      </p:pic>
      <p:sp>
        <p:nvSpPr>
          <p:cNvPr id="4224" name="Google Shape;4224;p466"/>
          <p:cNvSpPr/>
          <p:nvPr/>
        </p:nvSpPr>
        <p:spPr>
          <a:xfrm>
            <a:off x="3658320" y="6580080"/>
            <a:ext cx="1957800" cy="62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25" name="Google Shape;4225;p466"/>
          <p:cNvPicPr preferRelativeResize="0"/>
          <p:nvPr/>
        </p:nvPicPr>
        <p:blipFill rotWithShape="1">
          <a:blip r:embed="rId4">
            <a:alphaModFix/>
          </a:blip>
          <a:srcRect/>
          <a:stretch/>
        </p:blipFill>
        <p:spPr>
          <a:xfrm>
            <a:off x="2651760" y="274320"/>
            <a:ext cx="3866040" cy="75132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29"/>
        <p:cNvGrpSpPr/>
        <p:nvPr/>
      </p:nvGrpSpPr>
      <p:grpSpPr>
        <a:xfrm>
          <a:off x="0" y="0"/>
          <a:ext cx="0" cy="0"/>
          <a:chOff x="0" y="0"/>
          <a:chExt cx="0" cy="0"/>
        </a:xfrm>
      </p:grpSpPr>
      <p:sp>
        <p:nvSpPr>
          <p:cNvPr id="4230" name="Google Shape;4230;p467"/>
          <p:cNvSpPr/>
          <p:nvPr/>
        </p:nvSpPr>
        <p:spPr>
          <a:xfrm>
            <a:off x="457200" y="1188720"/>
            <a:ext cx="8212200" cy="267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How Do I Know My Site's Been Hacked?</a:t>
            </a:r>
            <a:endParaRPr sz="4400" b="0" i="0" u="none" strike="noStrike" cap="none">
              <a:latin typeface="Arial"/>
              <a:ea typeface="Arial"/>
              <a:cs typeface="Arial"/>
              <a:sym typeface="Arial"/>
            </a:endParaRPr>
          </a:p>
        </p:txBody>
      </p:sp>
      <p:sp>
        <p:nvSpPr>
          <p:cNvPr id="4231" name="Google Shape;4231;p467"/>
          <p:cNvSpPr/>
          <p:nvPr/>
        </p:nvSpPr>
        <p:spPr>
          <a:xfrm>
            <a:off x="457200" y="1604520"/>
            <a:ext cx="8212200" cy="3960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1. Errors on the pages</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2. Errors In The Logs</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3. New server side processes, users, jobs</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4. Files have changed or appeared</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5. You show up on black lists</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6. Random things in your ad blocker</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7. Weird redirects</a:t>
            </a:r>
            <a:endParaRPr sz="3200" b="0" i="0" u="none" strike="noStrike" cap="none">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36"/>
        <p:cNvGrpSpPr/>
        <p:nvPr/>
      </p:nvGrpSpPr>
      <p:grpSpPr>
        <a:xfrm>
          <a:off x="0" y="0"/>
          <a:ext cx="0" cy="0"/>
          <a:chOff x="0" y="0"/>
          <a:chExt cx="0" cy="0"/>
        </a:xfrm>
      </p:grpSpPr>
      <p:pic>
        <p:nvPicPr>
          <p:cNvPr id="4237" name="Google Shape;4237;p468"/>
          <p:cNvPicPr preferRelativeResize="0"/>
          <p:nvPr/>
        </p:nvPicPr>
        <p:blipFill>
          <a:blip r:embed="rId3">
            <a:alphaModFix/>
          </a:blip>
          <a:stretch>
            <a:fillRect/>
          </a:stretch>
        </p:blipFill>
        <p:spPr>
          <a:xfrm>
            <a:off x="776288" y="2014538"/>
            <a:ext cx="7591425" cy="2828925"/>
          </a:xfrm>
          <a:prstGeom prst="rect">
            <a:avLst/>
          </a:prstGeom>
          <a:noFill/>
          <a:ln>
            <a:noFill/>
          </a:ln>
        </p:spPr>
      </p:pic>
      <p:sp>
        <p:nvSpPr>
          <p:cNvPr id="4238" name="Google Shape;4238;p468"/>
          <p:cNvSpPr txBox="1"/>
          <p:nvPr/>
        </p:nvSpPr>
        <p:spPr>
          <a:xfrm>
            <a:off x="0" y="631375"/>
            <a:ext cx="9100500" cy="120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u="sng">
                <a:solidFill>
                  <a:schemeClr val="hlink"/>
                </a:solidFill>
                <a:hlinkClick r:id="rId4"/>
              </a:rPr>
              <a:t>https://sitecheck.sucuri.net/</a:t>
            </a:r>
            <a:endParaRPr sz="3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43"/>
        <p:cNvGrpSpPr/>
        <p:nvPr/>
      </p:nvGrpSpPr>
      <p:grpSpPr>
        <a:xfrm>
          <a:off x="0" y="0"/>
          <a:ext cx="0" cy="0"/>
          <a:chOff x="0" y="0"/>
          <a:chExt cx="0" cy="0"/>
        </a:xfrm>
      </p:grpSpPr>
      <p:pic>
        <p:nvPicPr>
          <p:cNvPr id="4244" name="Google Shape;4244;p469"/>
          <p:cNvPicPr preferRelativeResize="0"/>
          <p:nvPr/>
        </p:nvPicPr>
        <p:blipFill>
          <a:blip r:embed="rId3">
            <a:alphaModFix/>
          </a:blip>
          <a:stretch>
            <a:fillRect/>
          </a:stretch>
        </p:blipFill>
        <p:spPr>
          <a:xfrm>
            <a:off x="334200" y="1752600"/>
            <a:ext cx="8562975" cy="33528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49"/>
        <p:cNvGrpSpPr/>
        <p:nvPr/>
      </p:nvGrpSpPr>
      <p:grpSpPr>
        <a:xfrm>
          <a:off x="0" y="0"/>
          <a:ext cx="0" cy="0"/>
          <a:chOff x="0" y="0"/>
          <a:chExt cx="0" cy="0"/>
        </a:xfrm>
      </p:grpSpPr>
      <p:pic>
        <p:nvPicPr>
          <p:cNvPr id="4250" name="Google Shape;4250;p470"/>
          <p:cNvPicPr preferRelativeResize="0"/>
          <p:nvPr/>
        </p:nvPicPr>
        <p:blipFill>
          <a:blip r:embed="rId3">
            <a:alphaModFix/>
          </a:blip>
          <a:stretch>
            <a:fillRect/>
          </a:stretch>
        </p:blipFill>
        <p:spPr>
          <a:xfrm>
            <a:off x="152400" y="2079175"/>
            <a:ext cx="8839200" cy="30371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255"/>
        <p:cNvGrpSpPr/>
        <p:nvPr/>
      </p:nvGrpSpPr>
      <p:grpSpPr>
        <a:xfrm>
          <a:off x="0" y="0"/>
          <a:ext cx="0" cy="0"/>
          <a:chOff x="0" y="0"/>
          <a:chExt cx="0" cy="0"/>
        </a:xfrm>
      </p:grpSpPr>
      <p:pic>
        <p:nvPicPr>
          <p:cNvPr id="4256" name="Google Shape;4256;p471"/>
          <p:cNvPicPr preferRelativeResize="0"/>
          <p:nvPr/>
        </p:nvPicPr>
        <p:blipFill>
          <a:blip r:embed="rId3">
            <a:alphaModFix/>
          </a:blip>
          <a:stretch>
            <a:fillRect/>
          </a:stretch>
        </p:blipFill>
        <p:spPr>
          <a:xfrm>
            <a:off x="1143300" y="0"/>
            <a:ext cx="6970806" cy="6553200"/>
          </a:xfrm>
          <a:prstGeom prst="rect">
            <a:avLst/>
          </a:prstGeom>
          <a:noFill/>
          <a:ln>
            <a:noFill/>
          </a:ln>
        </p:spPr>
      </p:pic>
      <p:sp>
        <p:nvSpPr>
          <p:cNvPr id="4257" name="Google Shape;4257;p471"/>
          <p:cNvSpPr txBox="1"/>
          <p:nvPr/>
        </p:nvSpPr>
        <p:spPr>
          <a:xfrm>
            <a:off x="1164150" y="6553200"/>
            <a:ext cx="69291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00"/>
              <a:t>https://news.sophos.com/en-us/2021/03/01/gootloader-expands-its-payload-delivery-options/</a:t>
            </a:r>
            <a:endParaRPr sz="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262"/>
        <p:cNvGrpSpPr/>
        <p:nvPr/>
      </p:nvGrpSpPr>
      <p:grpSpPr>
        <a:xfrm>
          <a:off x="0" y="0"/>
          <a:ext cx="0" cy="0"/>
          <a:chOff x="0" y="0"/>
          <a:chExt cx="0" cy="0"/>
        </a:xfrm>
      </p:grpSpPr>
      <p:pic>
        <p:nvPicPr>
          <p:cNvPr id="4263" name="Google Shape;4263;p472"/>
          <p:cNvPicPr preferRelativeResize="0"/>
          <p:nvPr/>
        </p:nvPicPr>
        <p:blipFill>
          <a:blip r:embed="rId3">
            <a:alphaModFix/>
          </a:blip>
          <a:stretch>
            <a:fillRect/>
          </a:stretch>
        </p:blipFill>
        <p:spPr>
          <a:xfrm>
            <a:off x="1382375" y="55500"/>
            <a:ext cx="6078045" cy="6553202"/>
          </a:xfrm>
          <a:prstGeom prst="rect">
            <a:avLst/>
          </a:prstGeom>
          <a:noFill/>
          <a:ln>
            <a:noFill/>
          </a:ln>
        </p:spPr>
      </p:pic>
      <p:sp>
        <p:nvSpPr>
          <p:cNvPr id="4264" name="Google Shape;4264;p472"/>
          <p:cNvSpPr txBox="1"/>
          <p:nvPr/>
        </p:nvSpPr>
        <p:spPr>
          <a:xfrm>
            <a:off x="-67100" y="6608700"/>
            <a:ext cx="9144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a:t>https://news.sophos.com/en-us/2021/02/08/have-a-domain-name-beg-bounty-hunters-may-be-on-their-way/</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1"/>
        <p:cNvGrpSpPr/>
        <p:nvPr/>
      </p:nvGrpSpPr>
      <p:grpSpPr>
        <a:xfrm>
          <a:off x="0" y="0"/>
          <a:ext cx="0" cy="0"/>
          <a:chOff x="0" y="0"/>
          <a:chExt cx="0" cy="0"/>
        </a:xfrm>
      </p:grpSpPr>
      <p:sp>
        <p:nvSpPr>
          <p:cNvPr id="3672" name="Google Shape;3672;p419"/>
          <p:cNvSpPr txBox="1"/>
          <p:nvPr/>
        </p:nvSpPr>
        <p:spPr>
          <a:xfrm>
            <a:off x="0" y="0"/>
            <a:ext cx="9089100" cy="659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300"/>
          </a:p>
          <a:p>
            <a:pPr marL="0" lvl="0" indent="0" algn="ctr" rtl="0">
              <a:spcBef>
                <a:spcPts val="0"/>
              </a:spcBef>
              <a:spcAft>
                <a:spcPts val="0"/>
              </a:spcAft>
              <a:buNone/>
            </a:pPr>
            <a:r>
              <a:rPr lang="en-US" sz="3300"/>
              <a:t>What is proactive security?</a:t>
            </a:r>
            <a:endParaRPr sz="33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sz="1700"/>
              <a:t>Proactive security is a more holistic approach to securing IT systems. It focuses on prevention rather than detection and response. </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US" sz="1600"/>
              <a:t>Proactive security measures include:</a:t>
            </a:r>
            <a:endParaRPr sz="1600"/>
          </a:p>
          <a:p>
            <a:pPr marL="457200" lvl="0" indent="-330200" algn="l" rtl="0">
              <a:spcBef>
                <a:spcPts val="0"/>
              </a:spcBef>
              <a:spcAft>
                <a:spcPts val="0"/>
              </a:spcAft>
              <a:buSzPts val="1600"/>
              <a:buChar char="●"/>
            </a:pPr>
            <a:r>
              <a:rPr lang="en-US" sz="1600" b="1"/>
              <a:t>Security awareness training</a:t>
            </a:r>
            <a:r>
              <a:rPr lang="en-US" sz="1600"/>
              <a:t>: Preempting a social engineering or other phishing attacks by ensuring a user base knows how to spot the tell-tale signs and tricks of fraudsters. The CRAE report found that phishing was the biggest concern for 59% of US and 68% of Canadian respondents.</a:t>
            </a:r>
            <a:endParaRPr sz="1600"/>
          </a:p>
          <a:p>
            <a:pPr marL="457200" lvl="0" indent="-330200" algn="l" rtl="0">
              <a:spcBef>
                <a:spcPts val="0"/>
              </a:spcBef>
              <a:spcAft>
                <a:spcPts val="0"/>
              </a:spcAft>
              <a:buSzPts val="1600"/>
              <a:buChar char="●"/>
            </a:pPr>
            <a:r>
              <a:rPr lang="en-US" sz="1600" b="1"/>
              <a:t>Penetration testing</a:t>
            </a:r>
            <a:r>
              <a:rPr lang="en-US" sz="1600"/>
              <a:t>: Using white-hat hackers to test IT systems to find exploitable vulnerabilities. Penetration tests will produce a report that can be used to close off potential exploits.</a:t>
            </a:r>
            <a:endParaRPr sz="1600"/>
          </a:p>
          <a:p>
            <a:pPr marL="457200" lvl="0" indent="-330200" algn="l" rtl="0">
              <a:spcBef>
                <a:spcPts val="0"/>
              </a:spcBef>
              <a:spcAft>
                <a:spcPts val="0"/>
              </a:spcAft>
              <a:buSzPts val="1600"/>
              <a:buChar char="●"/>
            </a:pPr>
            <a:r>
              <a:rPr lang="en-US" sz="1600" b="1"/>
              <a:t>Proactive endpoint and network monitoring</a:t>
            </a:r>
            <a:r>
              <a:rPr lang="en-US" sz="1600"/>
              <a:t>: New technologies, such as machine learning, are helping to make reactive measures more proactive by reducing false positives and negatives.</a:t>
            </a:r>
            <a:endParaRPr sz="1600"/>
          </a:p>
          <a:p>
            <a:pPr marL="457200" lvl="0" indent="-330200" algn="l" rtl="0">
              <a:spcBef>
                <a:spcPts val="0"/>
              </a:spcBef>
              <a:spcAft>
                <a:spcPts val="0"/>
              </a:spcAft>
              <a:buSzPts val="1600"/>
              <a:buChar char="●"/>
            </a:pPr>
            <a:r>
              <a:rPr lang="en-US" sz="1600" b="1"/>
              <a:t>Threat hunting and threat intelligence:</a:t>
            </a:r>
            <a:r>
              <a:rPr lang="en-US" sz="1600"/>
              <a:t> This is a set of complementary tasks performed by internal or external skilled staff. These tasks can be thought of as proactive digital forensics. An organization will engage an internal or external Red Team to hunt for vulnerabilities. These gaps in security can then be hardened against real attacks in a proactive way.</a:t>
            </a:r>
            <a:endParaRPr sz="1600"/>
          </a:p>
          <a:p>
            <a:pPr marL="0" lvl="0" indent="0" algn="l" rtl="0">
              <a:spcBef>
                <a:spcPts val="0"/>
              </a:spcBef>
              <a:spcAft>
                <a:spcPts val="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69"/>
        <p:cNvGrpSpPr/>
        <p:nvPr/>
      </p:nvGrpSpPr>
      <p:grpSpPr>
        <a:xfrm>
          <a:off x="0" y="0"/>
          <a:ext cx="0" cy="0"/>
          <a:chOff x="0" y="0"/>
          <a:chExt cx="0" cy="0"/>
        </a:xfrm>
      </p:grpSpPr>
      <p:pic>
        <p:nvPicPr>
          <p:cNvPr id="4270" name="Google Shape;4270;p473"/>
          <p:cNvPicPr preferRelativeResize="0"/>
          <p:nvPr/>
        </p:nvPicPr>
        <p:blipFill>
          <a:blip r:embed="rId3">
            <a:alphaModFix/>
          </a:blip>
          <a:stretch>
            <a:fillRect/>
          </a:stretch>
        </p:blipFill>
        <p:spPr>
          <a:xfrm>
            <a:off x="914225" y="182225"/>
            <a:ext cx="7315540" cy="655319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74"/>
        <p:cNvGrpSpPr/>
        <p:nvPr/>
      </p:nvGrpSpPr>
      <p:grpSpPr>
        <a:xfrm>
          <a:off x="0" y="0"/>
          <a:ext cx="0" cy="0"/>
          <a:chOff x="0" y="0"/>
          <a:chExt cx="0" cy="0"/>
        </a:xfrm>
      </p:grpSpPr>
      <p:sp>
        <p:nvSpPr>
          <p:cNvPr id="4275" name="Google Shape;4275;p474"/>
          <p:cNvSpPr/>
          <p:nvPr/>
        </p:nvSpPr>
        <p:spPr>
          <a:xfrm>
            <a:off x="731525" y="274335"/>
            <a:ext cx="7841100" cy="5593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endParaRPr sz="1800" b="0" i="0" u="none" strike="noStrike" cap="none">
              <a:solidFill>
                <a:srgbClr val="702C91"/>
              </a:solidFill>
              <a:latin typeface="Arial"/>
              <a:ea typeface="Arial"/>
              <a:cs typeface="Arial"/>
              <a:sym typeface="Arial"/>
            </a:endParaRPr>
          </a:p>
          <a:p>
            <a:pPr marL="0" marR="0" lvl="0" indent="0" algn="ctr" rtl="0">
              <a:lnSpc>
                <a:spcPct val="100000"/>
              </a:lnSpc>
              <a:spcBef>
                <a:spcPts val="0"/>
              </a:spcBef>
              <a:spcAft>
                <a:spcPts val="0"/>
              </a:spcAft>
              <a:buNone/>
            </a:pPr>
            <a:endParaRPr sz="1800" b="0" i="0" u="none" strike="noStrike" cap="none">
              <a:solidFill>
                <a:srgbClr val="702C91"/>
              </a:solidFill>
              <a:latin typeface="Arial"/>
              <a:ea typeface="Arial"/>
              <a:cs typeface="Arial"/>
              <a:sym typeface="Arial"/>
            </a:endParaRPr>
          </a:p>
          <a:p>
            <a:pPr marL="0" marR="0" lvl="0" indent="0" algn="ctr" rtl="0">
              <a:lnSpc>
                <a:spcPct val="100000"/>
              </a:lnSpc>
              <a:spcBef>
                <a:spcPts val="0"/>
              </a:spcBef>
              <a:spcAft>
                <a:spcPts val="0"/>
              </a:spcAft>
              <a:buNone/>
            </a:pPr>
            <a:endParaRPr sz="1800" b="0" i="0" u="none" strike="noStrike" cap="none">
              <a:solidFill>
                <a:srgbClr val="702C91"/>
              </a:solidFill>
              <a:latin typeface="Arial"/>
              <a:ea typeface="Arial"/>
              <a:cs typeface="Arial"/>
              <a:sym typeface="Arial"/>
            </a:endParaRPr>
          </a:p>
          <a:p>
            <a:pPr marL="0" marR="0" lvl="0" indent="0" algn="ctr" rtl="0">
              <a:lnSpc>
                <a:spcPct val="100000"/>
              </a:lnSpc>
              <a:spcBef>
                <a:spcPts val="0"/>
              </a:spcBef>
              <a:spcAft>
                <a:spcPts val="0"/>
              </a:spcAft>
              <a:buNone/>
            </a:pPr>
            <a:endParaRPr sz="1800" b="0" i="0" u="none" strike="noStrike" cap="none">
              <a:solidFill>
                <a:srgbClr val="702C91"/>
              </a:solidFill>
              <a:latin typeface="Arial"/>
              <a:ea typeface="Arial"/>
              <a:cs typeface="Arial"/>
              <a:sym typeface="Arial"/>
            </a:endParaRPr>
          </a:p>
          <a:p>
            <a:pPr marL="0" marR="0" lvl="0" indent="0" algn="ctr" rtl="0">
              <a:lnSpc>
                <a:spcPct val="100000"/>
              </a:lnSpc>
              <a:spcBef>
                <a:spcPts val="0"/>
              </a:spcBef>
              <a:spcAft>
                <a:spcPts val="0"/>
              </a:spcAft>
              <a:buNone/>
            </a:pPr>
            <a:endParaRPr sz="5400" b="1">
              <a:solidFill>
                <a:srgbClr val="702C91"/>
              </a:solidFill>
            </a:endParaRPr>
          </a:p>
          <a:p>
            <a:pPr marL="0" marR="0" lvl="0" indent="0" algn="ctr" rtl="0">
              <a:lnSpc>
                <a:spcPct val="100000"/>
              </a:lnSpc>
              <a:spcBef>
                <a:spcPts val="0"/>
              </a:spcBef>
              <a:spcAft>
                <a:spcPts val="0"/>
              </a:spcAft>
              <a:buNone/>
            </a:pPr>
            <a:r>
              <a:rPr lang="en-US" sz="5400" b="1" i="0" u="none" strike="noStrike" cap="none">
                <a:solidFill>
                  <a:srgbClr val="702C91"/>
                </a:solidFill>
                <a:latin typeface="Arial"/>
                <a:ea typeface="Arial"/>
                <a:cs typeface="Arial"/>
                <a:sym typeface="Arial"/>
              </a:rPr>
              <a:t>Now What??</a:t>
            </a:r>
            <a:endParaRPr sz="5400" b="0" i="0" u="none" strike="noStrike" cap="none">
              <a:solidFill>
                <a:srgbClr val="702C9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279"/>
        <p:cNvGrpSpPr/>
        <p:nvPr/>
      </p:nvGrpSpPr>
      <p:grpSpPr>
        <a:xfrm>
          <a:off x="0" y="0"/>
          <a:ext cx="0" cy="0"/>
          <a:chOff x="0" y="0"/>
          <a:chExt cx="0" cy="0"/>
        </a:xfrm>
      </p:grpSpPr>
      <p:sp>
        <p:nvSpPr>
          <p:cNvPr id="4280" name="Google Shape;4280;p475"/>
          <p:cNvSpPr/>
          <p:nvPr/>
        </p:nvSpPr>
        <p:spPr>
          <a:xfrm>
            <a:off x="365760" y="182880"/>
            <a:ext cx="7673100" cy="73752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endParaRPr sz="1800" b="0" i="0" u="none" strike="noStrike" cap="none" dirty="0">
              <a:latin typeface="Arial"/>
              <a:ea typeface="Arial"/>
              <a:cs typeface="Arial"/>
              <a:sym typeface="Arial"/>
            </a:endParaRPr>
          </a:p>
          <a:p>
            <a:pPr marL="0" marR="0" lvl="0" indent="0" algn="ctr" rtl="0">
              <a:lnSpc>
                <a:spcPct val="100000"/>
              </a:lnSpc>
              <a:spcBef>
                <a:spcPts val="992"/>
              </a:spcBef>
              <a:spcAft>
                <a:spcPts val="0"/>
              </a:spcAft>
              <a:buNone/>
            </a:pPr>
            <a:r>
              <a:rPr lang="en-US" sz="4000" b="0" i="0" u="none" strike="noStrike" cap="none" dirty="0">
                <a:solidFill>
                  <a:srgbClr val="000000"/>
                </a:solidFill>
                <a:latin typeface="Times New Roman"/>
                <a:ea typeface="Times New Roman"/>
                <a:cs typeface="Times New Roman"/>
                <a:sym typeface="Times New Roman"/>
              </a:rPr>
              <a:t>Strategies to Mitigate Cyber Security Incidents:</a:t>
            </a:r>
            <a:endParaRPr sz="4000" b="0" i="0" u="none" strike="noStrike" cap="none" dirty="0">
              <a:latin typeface="Arial"/>
              <a:ea typeface="Arial"/>
              <a:cs typeface="Arial"/>
              <a:sym typeface="Arial"/>
            </a:endParaRPr>
          </a:p>
          <a:p>
            <a:pPr marL="0" marR="0" lvl="0" indent="0" algn="ctr" rtl="0">
              <a:lnSpc>
                <a:spcPct val="100000"/>
              </a:lnSpc>
              <a:spcBef>
                <a:spcPts val="1417"/>
              </a:spcBef>
              <a:spcAft>
                <a:spcPts val="0"/>
              </a:spcAft>
              <a:buNone/>
            </a:pPr>
            <a:r>
              <a:rPr lang="en-US" sz="4000" b="0" i="0" u="sng" strike="noStrike" cap="none" dirty="0">
                <a:solidFill>
                  <a:srgbClr val="0000FF"/>
                </a:solidFill>
                <a:latin typeface="Times New Roman"/>
                <a:ea typeface="Times New Roman"/>
                <a:cs typeface="Times New Roman"/>
                <a:sym typeface="Times New Roman"/>
              </a:rPr>
              <a:t>https://</a:t>
            </a:r>
            <a:r>
              <a:rPr lang="en-US" sz="4000" b="0" i="0" u="sng" strike="noStrike" cap="none" dirty="0" err="1">
                <a:solidFill>
                  <a:srgbClr val="0000FF"/>
                </a:solidFill>
                <a:latin typeface="Times New Roman"/>
                <a:ea typeface="Times New Roman"/>
                <a:cs typeface="Times New Roman"/>
                <a:sym typeface="Times New Roman"/>
              </a:rPr>
              <a:t>goo.gl</a:t>
            </a:r>
            <a:r>
              <a:rPr lang="en-US" sz="4000" b="0" i="0" u="sng" strike="noStrike" cap="none" dirty="0">
                <a:solidFill>
                  <a:srgbClr val="0000FF"/>
                </a:solidFill>
                <a:latin typeface="Times New Roman"/>
                <a:ea typeface="Times New Roman"/>
                <a:cs typeface="Times New Roman"/>
                <a:sym typeface="Times New Roman"/>
              </a:rPr>
              <a:t>/</a:t>
            </a:r>
            <a:r>
              <a:rPr lang="en-US" sz="4000" b="0" i="0" u="sng" strike="noStrike" cap="none" dirty="0" err="1">
                <a:solidFill>
                  <a:srgbClr val="0000FF"/>
                </a:solidFill>
                <a:latin typeface="Times New Roman"/>
                <a:ea typeface="Times New Roman"/>
                <a:cs typeface="Times New Roman"/>
                <a:sym typeface="Times New Roman"/>
              </a:rPr>
              <a:t>ctaecX</a:t>
            </a:r>
            <a:endParaRPr lang="en-US" sz="4000" b="0" i="0" u="none" strike="noStrike" cap="none" dirty="0">
              <a:latin typeface="Arial"/>
              <a:ea typeface="Arial"/>
              <a:cs typeface="Arial"/>
              <a:sym typeface="Arial"/>
            </a:endParaRPr>
          </a:p>
          <a:p>
            <a:pPr marL="0" marR="0" lvl="0" indent="0" algn="ctr" rtl="0">
              <a:lnSpc>
                <a:spcPct val="100000"/>
              </a:lnSpc>
              <a:spcBef>
                <a:spcPts val="2834"/>
              </a:spcBef>
              <a:spcAft>
                <a:spcPts val="0"/>
              </a:spcAft>
              <a:buNone/>
            </a:pPr>
            <a:endParaRPr sz="4000" b="0" i="0" u="none" strike="noStrike" cap="none" dirty="0">
              <a:latin typeface="Arial"/>
              <a:ea typeface="Arial"/>
              <a:cs typeface="Arial"/>
              <a:sym typeface="Arial"/>
            </a:endParaRPr>
          </a:p>
          <a:p>
            <a:pPr marL="0" marR="0" lvl="0" indent="0" algn="ctr" rtl="0">
              <a:lnSpc>
                <a:spcPct val="100000"/>
              </a:lnSpc>
              <a:spcBef>
                <a:spcPts val="2608"/>
              </a:spcBef>
              <a:spcAft>
                <a:spcPts val="0"/>
              </a:spcAft>
              <a:buNone/>
            </a:pPr>
            <a:r>
              <a:rPr lang="en-US" sz="4000" b="0" i="0" u="none" strike="noStrike" cap="none" dirty="0">
                <a:solidFill>
                  <a:srgbClr val="000000"/>
                </a:solidFill>
                <a:latin typeface="Times New Roman"/>
                <a:ea typeface="Times New Roman"/>
                <a:cs typeface="Times New Roman"/>
                <a:sym typeface="Times New Roman"/>
              </a:rPr>
              <a:t>Now What?</a:t>
            </a:r>
            <a:endParaRPr sz="4000" b="0" i="0" u="none" strike="noStrike" cap="none" dirty="0">
              <a:latin typeface="Arial"/>
              <a:ea typeface="Arial"/>
              <a:cs typeface="Arial"/>
              <a:sym typeface="Arial"/>
            </a:endParaRPr>
          </a:p>
          <a:p>
            <a:pPr marL="0" marR="0" lvl="0" indent="0" algn="ctr" rtl="0">
              <a:lnSpc>
                <a:spcPct val="100000"/>
              </a:lnSpc>
              <a:spcBef>
                <a:spcPts val="992"/>
              </a:spcBef>
              <a:spcAft>
                <a:spcPts val="0"/>
              </a:spcAft>
              <a:buNone/>
            </a:pPr>
            <a:r>
              <a:rPr lang="en-US" sz="4000" b="0" i="0" u="sng" strike="noStrike" cap="none" dirty="0">
                <a:solidFill>
                  <a:srgbClr val="0000FF"/>
                </a:solidFill>
                <a:latin typeface="Times New Roman"/>
                <a:ea typeface="Times New Roman"/>
                <a:cs typeface="Times New Roman"/>
                <a:sym typeface="Times New Roman"/>
              </a:rPr>
              <a:t>https://</a:t>
            </a:r>
            <a:r>
              <a:rPr lang="en-US" sz="4000" b="0" i="0" u="sng" strike="noStrike" cap="none" dirty="0" err="1">
                <a:solidFill>
                  <a:srgbClr val="0000FF"/>
                </a:solidFill>
                <a:latin typeface="Times New Roman"/>
                <a:ea typeface="Times New Roman"/>
                <a:cs typeface="Times New Roman"/>
                <a:sym typeface="Times New Roman"/>
              </a:rPr>
              <a:t>goo.gl</a:t>
            </a:r>
            <a:r>
              <a:rPr lang="en-US" sz="4000" b="0" i="0" u="sng" strike="noStrike" cap="none" dirty="0">
                <a:solidFill>
                  <a:srgbClr val="0000FF"/>
                </a:solidFill>
                <a:latin typeface="Times New Roman"/>
                <a:ea typeface="Times New Roman"/>
                <a:cs typeface="Times New Roman"/>
                <a:sym typeface="Times New Roman"/>
              </a:rPr>
              <a:t>/Xavh6s</a:t>
            </a:r>
            <a:endParaRPr sz="40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endParaRPr sz="40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endParaRPr sz="4000" b="0" i="0" u="none" strike="noStrike" cap="none" dirty="0">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285"/>
        <p:cNvGrpSpPr/>
        <p:nvPr/>
      </p:nvGrpSpPr>
      <p:grpSpPr>
        <a:xfrm>
          <a:off x="0" y="0"/>
          <a:ext cx="0" cy="0"/>
          <a:chOff x="0" y="0"/>
          <a:chExt cx="0" cy="0"/>
        </a:xfrm>
      </p:grpSpPr>
      <p:pic>
        <p:nvPicPr>
          <p:cNvPr id="4286" name="Google Shape;4286;p476"/>
          <p:cNvPicPr preferRelativeResize="0"/>
          <p:nvPr/>
        </p:nvPicPr>
        <p:blipFill>
          <a:blip r:embed="rId3">
            <a:alphaModFix/>
          </a:blip>
          <a:stretch>
            <a:fillRect/>
          </a:stretch>
        </p:blipFill>
        <p:spPr>
          <a:xfrm>
            <a:off x="152400" y="152400"/>
            <a:ext cx="8839203" cy="567440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291"/>
        <p:cNvGrpSpPr/>
        <p:nvPr/>
      </p:nvGrpSpPr>
      <p:grpSpPr>
        <a:xfrm>
          <a:off x="0" y="0"/>
          <a:ext cx="0" cy="0"/>
          <a:chOff x="0" y="0"/>
          <a:chExt cx="0" cy="0"/>
        </a:xfrm>
      </p:grpSpPr>
      <p:pic>
        <p:nvPicPr>
          <p:cNvPr id="4292" name="Google Shape;4292;p477"/>
          <p:cNvPicPr preferRelativeResize="0"/>
          <p:nvPr/>
        </p:nvPicPr>
        <p:blipFill>
          <a:blip r:embed="rId3">
            <a:alphaModFix/>
          </a:blip>
          <a:stretch>
            <a:fillRect/>
          </a:stretch>
        </p:blipFill>
        <p:spPr>
          <a:xfrm>
            <a:off x="152400" y="1408900"/>
            <a:ext cx="8839200" cy="4872892"/>
          </a:xfrm>
          <a:prstGeom prst="rect">
            <a:avLst/>
          </a:prstGeom>
          <a:noFill/>
          <a:ln>
            <a:noFill/>
          </a:ln>
        </p:spPr>
      </p:pic>
      <p:sp>
        <p:nvSpPr>
          <p:cNvPr id="4293" name="Google Shape;4293;p477"/>
          <p:cNvSpPr txBox="1"/>
          <p:nvPr/>
        </p:nvSpPr>
        <p:spPr>
          <a:xfrm>
            <a:off x="1395600" y="6475950"/>
            <a:ext cx="6352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t>https://</a:t>
            </a:r>
            <a:r>
              <a:rPr lang="en-US" sz="900" dirty="0" err="1"/>
              <a:t>www.cisco.com</a:t>
            </a:r>
            <a:r>
              <a:rPr lang="en-US" sz="900" dirty="0"/>
              <a:t>/c/</a:t>
            </a:r>
            <a:r>
              <a:rPr lang="en-US" sz="900" dirty="0" err="1"/>
              <a:t>en</a:t>
            </a:r>
            <a:r>
              <a:rPr lang="en-US" sz="900" dirty="0"/>
              <a:t>/us/products/security/security-outcomes-</a:t>
            </a:r>
            <a:r>
              <a:rPr lang="en-US" sz="900" dirty="0" err="1"/>
              <a:t>study.html</a:t>
            </a:r>
            <a:endParaRPr sz="9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298"/>
        <p:cNvGrpSpPr/>
        <p:nvPr/>
      </p:nvGrpSpPr>
      <p:grpSpPr>
        <a:xfrm>
          <a:off x="0" y="0"/>
          <a:ext cx="0" cy="0"/>
          <a:chOff x="0" y="0"/>
          <a:chExt cx="0" cy="0"/>
        </a:xfrm>
      </p:grpSpPr>
      <p:pic>
        <p:nvPicPr>
          <p:cNvPr id="4299" name="Google Shape;4299;p478"/>
          <p:cNvPicPr preferRelativeResize="0"/>
          <p:nvPr/>
        </p:nvPicPr>
        <p:blipFill>
          <a:blip r:embed="rId3">
            <a:alphaModFix/>
          </a:blip>
          <a:stretch>
            <a:fillRect/>
          </a:stretch>
        </p:blipFill>
        <p:spPr>
          <a:xfrm>
            <a:off x="1691375" y="29975"/>
            <a:ext cx="5676900" cy="4057650"/>
          </a:xfrm>
          <a:prstGeom prst="rect">
            <a:avLst/>
          </a:prstGeom>
          <a:noFill/>
          <a:ln>
            <a:noFill/>
          </a:ln>
        </p:spPr>
      </p:pic>
      <p:sp>
        <p:nvSpPr>
          <p:cNvPr id="4300" name="Google Shape;4300;p478"/>
          <p:cNvSpPr txBox="1"/>
          <p:nvPr/>
        </p:nvSpPr>
        <p:spPr>
          <a:xfrm>
            <a:off x="0" y="4087625"/>
            <a:ext cx="9099600" cy="237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rgbClr val="495057"/>
                </a:solidFill>
                <a:highlight>
                  <a:srgbClr val="FFFFFF"/>
                </a:highlight>
              </a:rPr>
              <a:t>Proactive Tech Refresh</a:t>
            </a:r>
            <a:endParaRPr sz="1800" b="1">
              <a:solidFill>
                <a:srgbClr val="495057"/>
              </a:solidFill>
              <a:highlight>
                <a:srgbClr val="FFFFFF"/>
              </a:highlight>
            </a:endParaRPr>
          </a:p>
          <a:p>
            <a:pPr marL="0" lvl="0" indent="0" algn="l" rtl="0">
              <a:lnSpc>
                <a:spcPct val="115000"/>
              </a:lnSpc>
              <a:spcBef>
                <a:spcPts val="0"/>
              </a:spcBef>
              <a:spcAft>
                <a:spcPts val="0"/>
              </a:spcAft>
              <a:buNone/>
            </a:pPr>
            <a:r>
              <a:rPr lang="en-US" sz="1800" b="1">
                <a:solidFill>
                  <a:srgbClr val="495057"/>
                </a:solidFill>
                <a:highlight>
                  <a:srgbClr val="FFFFFF"/>
                </a:highlight>
              </a:rPr>
              <a:t>Well Integrated Tech</a:t>
            </a:r>
            <a:endParaRPr sz="1800" b="1">
              <a:solidFill>
                <a:srgbClr val="495057"/>
              </a:solidFill>
              <a:highlight>
                <a:srgbClr val="FFFFFF"/>
              </a:highlight>
            </a:endParaRPr>
          </a:p>
          <a:p>
            <a:pPr marL="0" lvl="0" indent="0" algn="l" rtl="0">
              <a:lnSpc>
                <a:spcPct val="115000"/>
              </a:lnSpc>
              <a:spcBef>
                <a:spcPts val="0"/>
              </a:spcBef>
              <a:spcAft>
                <a:spcPts val="0"/>
              </a:spcAft>
              <a:buNone/>
            </a:pPr>
            <a:r>
              <a:rPr lang="en-US" sz="1800" b="1">
                <a:solidFill>
                  <a:srgbClr val="495057"/>
                </a:solidFill>
                <a:highlight>
                  <a:srgbClr val="FFFFFF"/>
                </a:highlight>
              </a:rPr>
              <a:t>Sound Security Strategies</a:t>
            </a:r>
            <a:endParaRPr sz="1800" b="1">
              <a:solidFill>
                <a:srgbClr val="495057"/>
              </a:solidFill>
              <a:highlight>
                <a:srgbClr val="FFFFFF"/>
              </a:highlight>
            </a:endParaRPr>
          </a:p>
          <a:p>
            <a:pPr marL="0" lvl="0" indent="0" algn="l" rtl="0">
              <a:lnSpc>
                <a:spcPct val="115000"/>
              </a:lnSpc>
              <a:spcBef>
                <a:spcPts val="0"/>
              </a:spcBef>
              <a:spcAft>
                <a:spcPts val="0"/>
              </a:spcAft>
              <a:buNone/>
            </a:pPr>
            <a:r>
              <a:rPr lang="en-US" sz="1800" b="1">
                <a:solidFill>
                  <a:srgbClr val="495057"/>
                </a:solidFill>
                <a:highlight>
                  <a:srgbClr val="FFFFFF"/>
                </a:highlight>
              </a:rPr>
              <a:t>Timely Incident Response</a:t>
            </a:r>
            <a:endParaRPr sz="1800" b="1">
              <a:solidFill>
                <a:srgbClr val="495057"/>
              </a:solidFill>
              <a:highlight>
                <a:srgbClr val="FFFFFF"/>
              </a:highlight>
            </a:endParaRPr>
          </a:p>
          <a:p>
            <a:pPr marL="0" lvl="0" indent="0" algn="l" rtl="0">
              <a:lnSpc>
                <a:spcPct val="115000"/>
              </a:lnSpc>
              <a:spcBef>
                <a:spcPts val="0"/>
              </a:spcBef>
              <a:spcAft>
                <a:spcPts val="0"/>
              </a:spcAft>
              <a:buNone/>
            </a:pPr>
            <a:r>
              <a:rPr lang="en-US" sz="1800" b="1">
                <a:solidFill>
                  <a:srgbClr val="495057"/>
                </a:solidFill>
                <a:highlight>
                  <a:srgbClr val="FFFFFF"/>
                </a:highlight>
              </a:rPr>
              <a:t>IT &amp; Security Departments Work together</a:t>
            </a:r>
            <a:endParaRPr sz="1800" b="1">
              <a:solidFill>
                <a:srgbClr val="495057"/>
              </a:solidFill>
              <a:highlight>
                <a:srgbClr val="FFFFFF"/>
              </a:highlight>
            </a:endParaRPr>
          </a:p>
          <a:p>
            <a:pPr marL="0" lvl="0" indent="0" algn="l" rtl="0">
              <a:lnSpc>
                <a:spcPct val="115000"/>
              </a:lnSpc>
              <a:spcBef>
                <a:spcPts val="0"/>
              </a:spcBef>
              <a:spcAft>
                <a:spcPts val="0"/>
              </a:spcAft>
              <a:buNone/>
            </a:pPr>
            <a:r>
              <a:rPr lang="en-US" sz="1800" b="1">
                <a:solidFill>
                  <a:srgbClr val="495057"/>
                </a:solidFill>
                <a:highlight>
                  <a:srgbClr val="FFFFFF"/>
                </a:highlight>
              </a:rPr>
              <a:t>Program performance metrics</a:t>
            </a:r>
            <a:endParaRPr sz="1800" b="1">
              <a:solidFill>
                <a:srgbClr val="495057"/>
              </a:solidFill>
              <a:highlight>
                <a:srgbClr val="FFFFFF"/>
              </a:highlight>
            </a:endParaRPr>
          </a:p>
          <a:p>
            <a:pPr marL="0" lvl="0" indent="0" algn="l" rtl="0">
              <a:lnSpc>
                <a:spcPct val="115000"/>
              </a:lnSpc>
              <a:spcBef>
                <a:spcPts val="0"/>
              </a:spcBef>
              <a:spcAft>
                <a:spcPts val="0"/>
              </a:spcAft>
              <a:buNone/>
            </a:pPr>
            <a:r>
              <a:rPr lang="en-US" sz="1800" b="1">
                <a:solidFill>
                  <a:srgbClr val="495057"/>
                </a:solidFill>
                <a:highlight>
                  <a:srgbClr val="FFFFFF"/>
                </a:highlight>
              </a:rPr>
              <a:t>Clear reporting to executives</a:t>
            </a:r>
            <a:endParaRPr sz="1800" b="1">
              <a:solidFill>
                <a:srgbClr val="495057"/>
              </a:solidFill>
              <a:highlight>
                <a:srgbClr val="FFFFFF"/>
              </a:highligh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304"/>
        <p:cNvGrpSpPr/>
        <p:nvPr/>
      </p:nvGrpSpPr>
      <p:grpSpPr>
        <a:xfrm>
          <a:off x="0" y="0"/>
          <a:ext cx="0" cy="0"/>
          <a:chOff x="0" y="0"/>
          <a:chExt cx="0" cy="0"/>
        </a:xfrm>
      </p:grpSpPr>
      <p:sp>
        <p:nvSpPr>
          <p:cNvPr id="4305" name="Google Shape;4305;p479"/>
          <p:cNvSpPr/>
          <p:nvPr/>
        </p:nvSpPr>
        <p:spPr>
          <a:xfrm>
            <a:off x="457200" y="273600"/>
            <a:ext cx="8218800" cy="1134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479"/>
          <p:cNvSpPr/>
          <p:nvPr/>
        </p:nvSpPr>
        <p:spPr>
          <a:xfrm>
            <a:off x="457200" y="1097280"/>
            <a:ext cx="8218800" cy="566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479"/>
          <p:cNvSpPr/>
          <p:nvPr/>
        </p:nvSpPr>
        <p:spPr>
          <a:xfrm>
            <a:off x="457200" y="91440"/>
            <a:ext cx="8219100" cy="815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You</a:t>
            </a:r>
            <a:endParaRPr sz="4400" b="0" i="0" u="none" strike="noStrike" cap="none">
              <a:latin typeface="Arial"/>
              <a:ea typeface="Arial"/>
              <a:cs typeface="Arial"/>
              <a:sym typeface="Arial"/>
            </a:endParaRPr>
          </a:p>
        </p:txBody>
      </p:sp>
      <p:sp>
        <p:nvSpPr>
          <p:cNvPr id="4308" name="Google Shape;4308;p479"/>
          <p:cNvSpPr/>
          <p:nvPr/>
        </p:nvSpPr>
        <p:spPr>
          <a:xfrm>
            <a:off x="457200" y="957950"/>
            <a:ext cx="8219100" cy="5709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Use a password manager</a:t>
            </a:r>
            <a:r>
              <a:rPr lang="en-US" sz="3200"/>
              <a:t> &amp; 2FA</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Encrypt your disks in portable devices </a:t>
            </a:r>
            <a:r>
              <a:rPr lang="en-US" sz="2400" b="0" i="1" u="none" strike="noStrike" cap="none">
                <a:solidFill>
                  <a:srgbClr val="000000"/>
                </a:solidFill>
                <a:latin typeface="Arial"/>
                <a:ea typeface="Arial"/>
                <a:cs typeface="Arial"/>
                <a:sym typeface="Arial"/>
              </a:rPr>
              <a:t>(FileVault, BitLocker, TrueCrypt)</a:t>
            </a:r>
            <a:endParaRPr sz="2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Using a public network? Use a VPN</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Browser Plugins</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Updates / Patches</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Don't run as root / admin</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Firewalls</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Remove Programs / Processes / Services</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Clean Up Your Footprints</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200"/>
              <a:t>Stay Current</a:t>
            </a:r>
            <a:endParaRPr sz="32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312"/>
        <p:cNvGrpSpPr/>
        <p:nvPr/>
      </p:nvGrpSpPr>
      <p:grpSpPr>
        <a:xfrm>
          <a:off x="0" y="0"/>
          <a:ext cx="0" cy="0"/>
          <a:chOff x="0" y="0"/>
          <a:chExt cx="0" cy="0"/>
        </a:xfrm>
      </p:grpSpPr>
      <p:sp>
        <p:nvSpPr>
          <p:cNvPr id="4313" name="Google Shape;4313;p480"/>
          <p:cNvSpPr/>
          <p:nvPr/>
        </p:nvSpPr>
        <p:spPr>
          <a:xfrm>
            <a:off x="182880" y="91440"/>
            <a:ext cx="6853800" cy="6357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Your Library </a:t>
            </a:r>
            <a:endParaRPr sz="4400" b="0" i="0" u="none" strike="noStrike" cap="none">
              <a:latin typeface="Arial"/>
              <a:ea typeface="Arial"/>
              <a:cs typeface="Arial"/>
              <a:sym typeface="Arial"/>
            </a:endParaRPr>
          </a:p>
        </p:txBody>
      </p:sp>
      <p:sp>
        <p:nvSpPr>
          <p:cNvPr id="4314" name="Google Shape;4314;p480"/>
          <p:cNvSpPr/>
          <p:nvPr/>
        </p:nvSpPr>
        <p:spPr>
          <a:xfrm>
            <a:off x="457200" y="1604520"/>
            <a:ext cx="8219100" cy="3967200"/>
          </a:xfrm>
          <a:prstGeom prst="rect">
            <a:avLst/>
          </a:prstGeom>
          <a:noFill/>
          <a:ln>
            <a:noFill/>
          </a:ln>
        </p:spPr>
        <p:txBody>
          <a:bodyPr spcFirstLastPara="1" wrap="square" lIns="0" tIns="0" rIns="0" bIns="0" anchor="t" anchorCtr="0">
            <a:noAutofit/>
          </a:bodyPr>
          <a:lstStyle/>
          <a:p>
            <a:pPr marL="431999" marR="0" lvl="0" indent="-314279"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Threat Modeling</a:t>
            </a:r>
            <a:endParaRPr sz="3200" b="0" i="0" u="none" strike="noStrike" cap="none">
              <a:latin typeface="Arial"/>
              <a:ea typeface="Arial"/>
              <a:cs typeface="Arial"/>
              <a:sym typeface="Arial"/>
            </a:endParaRPr>
          </a:p>
          <a:p>
            <a:pPr marL="431999" marR="0" lvl="0" indent="-314279"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 Lock down all the “things”</a:t>
            </a:r>
            <a:endParaRPr sz="3200" b="0" i="0" u="none" strike="noStrike" cap="none">
              <a:latin typeface="Arial"/>
              <a:ea typeface="Arial"/>
              <a:cs typeface="Arial"/>
              <a:sym typeface="Arial"/>
            </a:endParaRPr>
          </a:p>
          <a:p>
            <a:pPr marL="431999" marR="0" lvl="0" indent="-314279"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 Hardware Security Checks</a:t>
            </a:r>
            <a:endParaRPr sz="3200" b="0" i="0" u="none" strike="noStrike" cap="none">
              <a:latin typeface="Arial"/>
              <a:ea typeface="Arial"/>
              <a:cs typeface="Arial"/>
              <a:sym typeface="Arial"/>
            </a:endParaRPr>
          </a:p>
          <a:p>
            <a:pPr marL="431999" marR="0" lvl="0" indent="-314279"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 Limit Users - Least Privilege</a:t>
            </a:r>
            <a:endParaRPr sz="3200" b="0" i="0" u="none" strike="noStrike" cap="none">
              <a:latin typeface="Arial"/>
              <a:ea typeface="Arial"/>
              <a:cs typeface="Arial"/>
              <a:sym typeface="Arial"/>
            </a:endParaRPr>
          </a:p>
          <a:p>
            <a:pPr marL="431999" marR="0" lvl="0" indent="-314279"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 Browser Plugins</a:t>
            </a:r>
            <a:endParaRPr sz="3200" b="0" i="0" u="none" strike="noStrike" cap="none">
              <a:latin typeface="Arial"/>
              <a:ea typeface="Arial"/>
              <a:cs typeface="Arial"/>
              <a:sym typeface="Arial"/>
            </a:endParaRPr>
          </a:p>
          <a:p>
            <a:pPr marL="431999" marR="0" lvl="0" indent="-314279"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 Updates / Patches</a:t>
            </a:r>
            <a:endParaRPr sz="3200" b="0" i="0" u="none" strike="noStrike" cap="none">
              <a:latin typeface="Arial"/>
              <a:ea typeface="Arial"/>
              <a:cs typeface="Arial"/>
              <a:sym typeface="Arial"/>
            </a:endParaRPr>
          </a:p>
          <a:p>
            <a:pPr marL="431999" marR="0" lvl="0" indent="-314279"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 Networks</a:t>
            </a:r>
            <a:endParaRPr sz="3200" b="0" i="0" u="none" strike="noStrike" cap="none">
              <a:latin typeface="Arial"/>
              <a:ea typeface="Arial"/>
              <a:cs typeface="Arial"/>
              <a:sym typeface="Arial"/>
            </a:endParaRPr>
          </a:p>
          <a:p>
            <a:pPr marL="431999" marR="0" lvl="0" indent="-314279"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Training &amp; Planning</a:t>
            </a:r>
            <a:endParaRPr sz="3200" b="0" i="0" u="none" strike="noStrike" cap="none">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318"/>
        <p:cNvGrpSpPr/>
        <p:nvPr/>
      </p:nvGrpSpPr>
      <p:grpSpPr>
        <a:xfrm>
          <a:off x="0" y="0"/>
          <a:ext cx="0" cy="0"/>
          <a:chOff x="0" y="0"/>
          <a:chExt cx="0" cy="0"/>
        </a:xfrm>
      </p:grpSpPr>
      <p:sp>
        <p:nvSpPr>
          <p:cNvPr id="4319" name="Google Shape;4319;p481"/>
          <p:cNvSpPr/>
          <p:nvPr/>
        </p:nvSpPr>
        <p:spPr>
          <a:xfrm>
            <a:off x="91440" y="91440"/>
            <a:ext cx="6396600" cy="544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Your Library</a:t>
            </a:r>
            <a:endParaRPr sz="4400" b="0" i="0" u="none" strike="noStrike" cap="none">
              <a:latin typeface="Arial"/>
              <a:ea typeface="Arial"/>
              <a:cs typeface="Arial"/>
              <a:sym typeface="Arial"/>
            </a:endParaRPr>
          </a:p>
        </p:txBody>
      </p:sp>
      <p:sp>
        <p:nvSpPr>
          <p:cNvPr id="4320" name="Google Shape;4320;p481"/>
          <p:cNvSpPr/>
          <p:nvPr/>
        </p:nvSpPr>
        <p:spPr>
          <a:xfrm>
            <a:off x="457200" y="1604520"/>
            <a:ext cx="8219100" cy="3967200"/>
          </a:xfrm>
          <a:prstGeom prst="rect">
            <a:avLst/>
          </a:prstGeom>
          <a:noFill/>
          <a:ln>
            <a:noFill/>
          </a:ln>
        </p:spPr>
        <p:txBody>
          <a:bodyPr spcFirstLastPara="1" wrap="square" lIns="0" tIns="0" rIns="0" bIns="0" anchor="t" anchorCtr="0">
            <a:noAutofit/>
          </a:bodyPr>
          <a:lstStyle/>
          <a:p>
            <a:pPr marL="431999" marR="0" lvl="0" indent="-314279"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Remove programs / Processes / Services</a:t>
            </a:r>
            <a:endParaRPr sz="3200" b="0" i="0" u="none" strike="noStrike" cap="none">
              <a:latin typeface="Arial"/>
              <a:ea typeface="Arial"/>
              <a:cs typeface="Arial"/>
              <a:sym typeface="Arial"/>
            </a:endParaRPr>
          </a:p>
          <a:p>
            <a:pPr marL="431999" marR="0" lvl="0" indent="-314279"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Logging and auditing </a:t>
            </a:r>
            <a:endParaRPr sz="3200" b="0" i="0" u="none" strike="noStrike" cap="none">
              <a:latin typeface="Arial"/>
              <a:ea typeface="Arial"/>
              <a:cs typeface="Arial"/>
              <a:sym typeface="Arial"/>
            </a:endParaRPr>
          </a:p>
          <a:p>
            <a:pPr marL="431999" marR="0" lvl="0" indent="-314279"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Backup &amp; Encrypt </a:t>
            </a:r>
            <a:endParaRPr sz="3200" b="0" i="0" u="none" strike="noStrike" cap="none">
              <a:latin typeface="Arial"/>
              <a:ea typeface="Arial"/>
              <a:cs typeface="Arial"/>
              <a:sym typeface="Arial"/>
            </a:endParaRPr>
          </a:p>
          <a:p>
            <a:pPr marL="431999" marR="0" lvl="0" indent="-314279"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Passwords </a:t>
            </a:r>
            <a:endParaRPr sz="3200" b="0" i="0" u="none" strike="noStrike" cap="none">
              <a:latin typeface="Arial"/>
              <a:ea typeface="Arial"/>
              <a:cs typeface="Arial"/>
              <a:sym typeface="Arial"/>
            </a:endParaRPr>
          </a:p>
          <a:p>
            <a:pPr marL="431999" marR="0" lvl="0" indent="-314279"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Website</a:t>
            </a:r>
            <a:endParaRPr sz="3200" b="0" i="0" u="none" strike="noStrike" cap="none">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324"/>
        <p:cNvGrpSpPr/>
        <p:nvPr/>
      </p:nvGrpSpPr>
      <p:grpSpPr>
        <a:xfrm>
          <a:off x="0" y="0"/>
          <a:ext cx="0" cy="0"/>
          <a:chOff x="0" y="0"/>
          <a:chExt cx="0" cy="0"/>
        </a:xfrm>
      </p:grpSpPr>
      <p:sp>
        <p:nvSpPr>
          <p:cNvPr id="4325" name="Google Shape;4325;p482"/>
          <p:cNvSpPr/>
          <p:nvPr/>
        </p:nvSpPr>
        <p:spPr>
          <a:xfrm>
            <a:off x="457200" y="0"/>
            <a:ext cx="8207400" cy="6636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3950" b="0" i="0" u="none" strike="noStrike" cap="none">
                <a:solidFill>
                  <a:srgbClr val="000000"/>
                </a:solidFill>
                <a:latin typeface="Arial"/>
                <a:ea typeface="Arial"/>
                <a:cs typeface="Arial"/>
                <a:sym typeface="Arial"/>
              </a:rPr>
              <a:t>Stay Current </a:t>
            </a:r>
            <a:endParaRPr sz="3950" b="0" i="0" u="none" strike="noStrike" cap="none">
              <a:latin typeface="Arial"/>
              <a:ea typeface="Arial"/>
              <a:cs typeface="Arial"/>
              <a:sym typeface="Arial"/>
            </a:endParaRPr>
          </a:p>
        </p:txBody>
      </p:sp>
      <p:sp>
        <p:nvSpPr>
          <p:cNvPr id="4326" name="Google Shape;4326;p482"/>
          <p:cNvSpPr/>
          <p:nvPr/>
        </p:nvSpPr>
        <p:spPr>
          <a:xfrm>
            <a:off x="457200" y="663475"/>
            <a:ext cx="8207400" cy="5721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16000" marR="0" lvl="0" indent="-147920" algn="l" rtl="0">
              <a:lnSpc>
                <a:spcPct val="100000"/>
              </a:lnSpc>
              <a:spcBef>
                <a:spcPts val="0"/>
              </a:spcBef>
              <a:spcAft>
                <a:spcPts val="0"/>
              </a:spcAft>
              <a:buClr>
                <a:srgbClr val="000000"/>
              </a:buClr>
              <a:buSzPts val="1600"/>
              <a:buFont typeface="Arial"/>
              <a:buChar char="•"/>
            </a:pPr>
            <a:r>
              <a:rPr lang="en-US" sz="1600" u="sng">
                <a:solidFill>
                  <a:schemeClr val="hlink"/>
                </a:solidFill>
                <a:hlinkClick r:id="rId3"/>
              </a:rPr>
              <a:t>https://ldhconsultingservices.com</a:t>
            </a:r>
            <a:endParaRPr sz="1600"/>
          </a:p>
          <a:p>
            <a:pPr marL="457200" marR="0" lvl="0" indent="0" algn="l" rtl="0">
              <a:lnSpc>
                <a:spcPct val="100000"/>
              </a:lnSpc>
              <a:spcBef>
                <a:spcPts val="0"/>
              </a:spcBef>
              <a:spcAft>
                <a:spcPts val="0"/>
              </a:spcAft>
              <a:buNone/>
            </a:pPr>
            <a:endParaRPr sz="2200"/>
          </a:p>
          <a:p>
            <a:pPr marL="216000" marR="0" lvl="0" indent="-18602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Schneier on Security   		</a:t>
            </a:r>
            <a:endParaRPr sz="2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b="0" i="0" u="none" strike="noStrike" cap="none">
                <a:solidFill>
                  <a:srgbClr val="000000"/>
                </a:solidFill>
                <a:latin typeface="Arial"/>
                <a:ea typeface="Arial"/>
                <a:cs typeface="Arial"/>
                <a:sym typeface="Arial"/>
              </a:rPr>
              <a:t>     </a:t>
            </a:r>
            <a:r>
              <a:rPr lang="en-US" b="0" i="0" u="sng" strike="noStrike" cap="none">
                <a:solidFill>
                  <a:schemeClr val="hlink"/>
                </a:solidFill>
                <a:latin typeface="Arial"/>
                <a:ea typeface="Arial"/>
                <a:cs typeface="Arial"/>
                <a:sym typeface="Arial"/>
                <a:hlinkClick r:id="rId4"/>
              </a:rPr>
              <a:t>http://www.schneier.com/blog/</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a:p>
          <a:p>
            <a:pPr marL="457200" marR="0" lvl="0" indent="-317500" algn="l" rtl="0">
              <a:lnSpc>
                <a:spcPct val="100000"/>
              </a:lnSpc>
              <a:spcBef>
                <a:spcPts val="0"/>
              </a:spcBef>
              <a:spcAft>
                <a:spcPts val="0"/>
              </a:spcAft>
              <a:buSzPts val="1400"/>
              <a:buChar char="●"/>
            </a:pPr>
            <a:r>
              <a:rPr lang="en-US"/>
              <a:t>SANS Newsbites</a:t>
            </a:r>
            <a:endParaRPr/>
          </a:p>
          <a:p>
            <a:pPr marL="0" marR="0" lvl="0" indent="0" algn="l" rtl="0">
              <a:lnSpc>
                <a:spcPct val="100000"/>
              </a:lnSpc>
              <a:spcBef>
                <a:spcPts val="0"/>
              </a:spcBef>
              <a:spcAft>
                <a:spcPts val="0"/>
              </a:spcAft>
              <a:buNone/>
            </a:pPr>
            <a:r>
              <a:rPr lang="en-US"/>
              <a:t>        https://www.sans.org/newsletters/newsbites</a:t>
            </a:r>
            <a:endParaRPr/>
          </a:p>
          <a:p>
            <a:pPr marL="0" marR="0" lvl="0" indent="0" algn="l" rtl="0">
              <a:lnSpc>
                <a:spcPct val="100000"/>
              </a:lnSpc>
              <a:spcBef>
                <a:spcPts val="0"/>
              </a:spcBef>
              <a:spcAft>
                <a:spcPts val="0"/>
              </a:spcAft>
              <a:buNone/>
            </a:pPr>
            <a:endParaRPr b="0" i="0" u="none" strike="noStrike" cap="none">
              <a:latin typeface="Arial"/>
              <a:ea typeface="Arial"/>
              <a:cs typeface="Arial"/>
              <a:sym typeface="Arial"/>
            </a:endParaRPr>
          </a:p>
          <a:p>
            <a:pPr marL="216000" marR="0" lvl="0" indent="-18602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Naked Security – Sophos  	</a:t>
            </a:r>
            <a:endParaRPr sz="2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b="0" i="0" u="none" strike="noStrike" cap="none">
                <a:solidFill>
                  <a:srgbClr val="000000"/>
                </a:solidFill>
                <a:latin typeface="Arial"/>
                <a:ea typeface="Arial"/>
                <a:cs typeface="Arial"/>
                <a:sym typeface="Arial"/>
              </a:rPr>
              <a:t>     http://nakedsecurity.sophos.com/</a:t>
            </a:r>
            <a:endParaRPr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b="0" i="0" u="none" strike="noStrike" cap="none">
              <a:latin typeface="Arial"/>
              <a:ea typeface="Arial"/>
              <a:cs typeface="Arial"/>
              <a:sym typeface="Arial"/>
            </a:endParaRPr>
          </a:p>
          <a:p>
            <a:pPr marL="216000" marR="0" lvl="0" indent="-18602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Troy Hunt :  </a:t>
            </a:r>
            <a:endParaRPr sz="2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http://www.troyhunt.com/</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216000" marR="0" lvl="0" indent="-18602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SANS Reading Room  		</a:t>
            </a:r>
            <a:endParaRPr sz="2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     http://www.sans.org/</a:t>
            </a:r>
            <a:endParaRPr sz="22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200" b="0" i="0" u="none" strike="noStrike" cap="none">
              <a:latin typeface="Arial"/>
              <a:ea typeface="Arial"/>
              <a:cs typeface="Arial"/>
              <a:sym typeface="Arial"/>
            </a:endParaRPr>
          </a:p>
          <a:p>
            <a:pPr marL="216000" marR="0" lvl="0" indent="-18602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Podcasts :  	</a:t>
            </a:r>
            <a:endParaRPr sz="22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b="0" i="0" u="none" strike="noStrike" cap="none">
                <a:solidFill>
                  <a:srgbClr val="000000"/>
                </a:solidFill>
                <a:latin typeface="Arial"/>
                <a:ea typeface="Arial"/>
                <a:cs typeface="Arial"/>
                <a:sym typeface="Arial"/>
              </a:rPr>
              <a:t>       http://grc.com/securitynow.htm   			Security NOW</a:t>
            </a:r>
            <a:br>
              <a:rPr lang="en-US" sz="1600" b="0" i="0" u="none" strike="noStrike" cap="none">
                <a:latin typeface="Arial"/>
                <a:ea typeface="Arial"/>
                <a:cs typeface="Arial"/>
                <a:sym typeface="Arial"/>
              </a:rPr>
            </a:br>
            <a:r>
              <a:rPr lang="en-US" b="0" i="0" u="none" strike="noStrike" cap="none">
                <a:solidFill>
                  <a:srgbClr val="000000"/>
                </a:solidFill>
                <a:latin typeface="Arial"/>
                <a:ea typeface="Arial"/>
                <a:cs typeface="Arial"/>
                <a:sym typeface="Arial"/>
              </a:rPr>
              <a:t>       https://risky.biz/netcasts/risky-business/     	Risky Business</a:t>
            </a:r>
            <a:endParaRPr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b="0" i="0" u="none" strike="noStrike" cap="none">
                <a:solidFill>
                  <a:srgbClr val="000000"/>
                </a:solidFill>
                <a:latin typeface="Arial"/>
                <a:ea typeface="Arial"/>
                <a:cs typeface="Arial"/>
                <a:sym typeface="Arial"/>
              </a:rPr>
              <a:t>       https://securityinfive.libsyn.com/ 			Security In 5</a:t>
            </a:r>
            <a:endParaRPr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b="0" i="0" u="none" strike="noStrike" cap="non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6"/>
        <p:cNvGrpSpPr/>
        <p:nvPr/>
      </p:nvGrpSpPr>
      <p:grpSpPr>
        <a:xfrm>
          <a:off x="0" y="0"/>
          <a:ext cx="0" cy="0"/>
          <a:chOff x="0" y="0"/>
          <a:chExt cx="0" cy="0"/>
        </a:xfrm>
      </p:grpSpPr>
      <p:sp>
        <p:nvSpPr>
          <p:cNvPr id="3677" name="Google Shape;3677;p420"/>
          <p:cNvSpPr/>
          <p:nvPr/>
        </p:nvSpPr>
        <p:spPr>
          <a:xfrm>
            <a:off x="264250" y="106700"/>
            <a:ext cx="8685000" cy="6106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Filtering:</a:t>
            </a:r>
            <a:br>
              <a:rPr lang="en-US" sz="2000" b="0" i="0" u="none" strike="noStrike" cap="none">
                <a:latin typeface="Arial"/>
                <a:ea typeface="Arial"/>
                <a:cs typeface="Arial"/>
                <a:sym typeface="Arial"/>
              </a:rPr>
            </a:br>
            <a:r>
              <a:rPr lang="en-US" sz="2000" b="0" i="0" u="none" strike="noStrike" cap="none">
                <a:solidFill>
                  <a:srgbClr val="000000"/>
                </a:solidFill>
                <a:latin typeface="Arial"/>
                <a:ea typeface="Arial"/>
                <a:cs typeface="Arial"/>
                <a:sym typeface="Arial"/>
              </a:rPr>
              <a:t>Email, Web, DNS, Firewall</a:t>
            </a:r>
            <a:endParaRPr sz="20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2000" b="1"/>
              <a:t>Allow</a:t>
            </a:r>
            <a:r>
              <a:rPr lang="en-US" sz="2000" b="1" i="0" u="none" strike="noStrike" cap="none">
                <a:solidFill>
                  <a:srgbClr val="000000"/>
                </a:solidFill>
                <a:latin typeface="Arial"/>
                <a:ea typeface="Arial"/>
                <a:cs typeface="Arial"/>
                <a:sym typeface="Arial"/>
              </a:rPr>
              <a:t> List:</a:t>
            </a:r>
            <a:r>
              <a:rPr lang="en-US" sz="2000"/>
              <a:t> (AKA Whitelist)</a:t>
            </a:r>
            <a:endParaRPr sz="2000"/>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Blocks every application from running by default, except for those you explicitly allow.</a:t>
            </a:r>
            <a:endParaRPr sz="20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Patch:</a:t>
            </a:r>
            <a:br>
              <a:rPr lang="en-US" sz="2000" b="0" i="0" u="none" strike="noStrike" cap="none">
                <a:latin typeface="Arial"/>
                <a:ea typeface="Arial"/>
                <a:cs typeface="Arial"/>
                <a:sym typeface="Arial"/>
              </a:rPr>
            </a:br>
            <a:r>
              <a:rPr lang="en-US" sz="2000" b="0" i="0" u="none" strike="noStrike" cap="none">
                <a:solidFill>
                  <a:srgbClr val="000000"/>
                </a:solidFill>
                <a:latin typeface="Arial"/>
                <a:ea typeface="Arial"/>
                <a:cs typeface="Arial"/>
                <a:sym typeface="Arial"/>
              </a:rPr>
              <a:t>Everything updated always</a:t>
            </a:r>
            <a:endParaRPr sz="20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Hardening:</a:t>
            </a:r>
            <a:br>
              <a:rPr lang="en-US" sz="2000" b="0" i="0" u="none" strike="noStrike" cap="none">
                <a:latin typeface="Arial"/>
                <a:ea typeface="Arial"/>
                <a:cs typeface="Arial"/>
                <a:sym typeface="Arial"/>
              </a:rPr>
            </a:br>
            <a:r>
              <a:rPr lang="en-US" sz="2000" b="0" i="0" u="none" strike="noStrike" cap="none">
                <a:solidFill>
                  <a:srgbClr val="000000"/>
                </a:solidFill>
                <a:latin typeface="Arial"/>
                <a:ea typeface="Arial"/>
                <a:cs typeface="Arial"/>
                <a:sym typeface="Arial"/>
              </a:rPr>
              <a:t>Browsers get locked down (no flash, java). </a:t>
            </a:r>
            <a:endParaRPr sz="20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Office, macros off.</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a:t>Segment your networks</a:t>
            </a:r>
            <a:endParaRPr sz="2000"/>
          </a:p>
          <a:p>
            <a:pPr marL="0" marR="0" lvl="0" indent="0" algn="l" rtl="0">
              <a:lnSpc>
                <a:spcPct val="100000"/>
              </a:lnSpc>
              <a:spcBef>
                <a:spcPts val="0"/>
              </a:spcBef>
              <a:spcAft>
                <a:spcPts val="0"/>
              </a:spcAft>
              <a:buNone/>
            </a:pPr>
            <a:r>
              <a:rPr lang="en-US" sz="2000"/>
              <a:t>RDP</a:t>
            </a:r>
            <a:endParaRPr sz="2000"/>
          </a:p>
          <a:p>
            <a:pPr marL="0" marR="0" lvl="0" indent="0" algn="l" rtl="0">
              <a:lnSpc>
                <a:spcPct val="100000"/>
              </a:lnSpc>
              <a:spcBef>
                <a:spcPts val="0"/>
              </a:spcBef>
              <a:spcAft>
                <a:spcPts val="0"/>
              </a:spcAft>
              <a:buNone/>
            </a:pPr>
            <a:r>
              <a:rPr lang="en-US" sz="2000"/>
              <a:t>File Shares</a:t>
            </a:r>
            <a:endParaRPr sz="2000"/>
          </a:p>
          <a:p>
            <a:pPr marL="0" marR="0" lvl="0" indent="0" algn="l" rtl="0">
              <a:lnSpc>
                <a:spcPct val="100000"/>
              </a:lnSpc>
              <a:spcBef>
                <a:spcPts val="0"/>
              </a:spcBef>
              <a:spcAft>
                <a:spcPts val="0"/>
              </a:spcAft>
              <a:buNone/>
            </a:pPr>
            <a:r>
              <a:rPr lang="en-US" sz="2000"/>
              <a:t>Privileged Accounts</a:t>
            </a:r>
            <a:endParaRPr sz="2000"/>
          </a:p>
          <a:p>
            <a:pPr marL="0" marR="0" lvl="0" indent="0" algn="l" rtl="0">
              <a:lnSpc>
                <a:spcPct val="100000"/>
              </a:lnSpc>
              <a:spcBef>
                <a:spcPts val="0"/>
              </a:spcBef>
              <a:spcAft>
                <a:spcPts val="0"/>
              </a:spcAft>
              <a:buNone/>
            </a:pPr>
            <a:r>
              <a:rPr lang="en-US" sz="2000">
                <a:solidFill>
                  <a:schemeClr val="dk1"/>
                </a:solidFill>
                <a:highlight>
                  <a:srgbClr val="FFFFFF"/>
                </a:highlight>
              </a:rPr>
              <a:t>PowerShell Bad!</a:t>
            </a:r>
            <a:endParaRPr sz="2000"/>
          </a:p>
          <a:p>
            <a:pPr marL="0" marR="0" lvl="0" indent="0" algn="l" rtl="0">
              <a:lnSpc>
                <a:spcPct val="100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Monitoring:</a:t>
            </a:r>
            <a:br>
              <a:rPr lang="en-US" sz="2000" b="0" i="0" u="none" strike="noStrike" cap="none">
                <a:latin typeface="Arial"/>
                <a:ea typeface="Arial"/>
                <a:cs typeface="Arial"/>
                <a:sym typeface="Arial"/>
              </a:rPr>
            </a:br>
            <a:r>
              <a:rPr lang="en-US" sz="2000" b="0" i="0" u="none" strike="noStrike" cap="none">
                <a:solidFill>
                  <a:srgbClr val="000000"/>
                </a:solidFill>
                <a:latin typeface="Arial"/>
                <a:ea typeface="Arial"/>
                <a:cs typeface="Arial"/>
                <a:sym typeface="Arial"/>
              </a:rPr>
              <a:t>Automated monitoring of logs, network, file access, logins</a:t>
            </a:r>
            <a:endParaRPr sz="2000" b="0" i="0" u="none" strike="noStrike" cap="none">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331"/>
        <p:cNvGrpSpPr/>
        <p:nvPr/>
      </p:nvGrpSpPr>
      <p:grpSpPr>
        <a:xfrm>
          <a:off x="0" y="0"/>
          <a:ext cx="0" cy="0"/>
          <a:chOff x="0" y="0"/>
          <a:chExt cx="0" cy="0"/>
        </a:xfrm>
      </p:grpSpPr>
      <p:sp>
        <p:nvSpPr>
          <p:cNvPr id="4332" name="Google Shape;4332;p483"/>
          <p:cNvSpPr/>
          <p:nvPr/>
        </p:nvSpPr>
        <p:spPr>
          <a:xfrm>
            <a:off x="685800" y="3521880"/>
            <a:ext cx="5921400" cy="53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483"/>
          <p:cNvSpPr/>
          <p:nvPr/>
        </p:nvSpPr>
        <p:spPr>
          <a:xfrm>
            <a:off x="685800" y="1146240"/>
            <a:ext cx="7841100" cy="2122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5400" b="1" i="0" u="none" strike="noStrike" cap="none">
                <a:solidFill>
                  <a:srgbClr val="0066CC"/>
                </a:solidFill>
                <a:latin typeface="Arial"/>
                <a:ea typeface="Arial"/>
                <a:cs typeface="Arial"/>
                <a:sym typeface="Arial"/>
              </a:rPr>
              <a:t>Questions \ Feedback?</a:t>
            </a:r>
            <a:br>
              <a:rPr lang="en-US" sz="1800" b="0" i="0" u="none" strike="noStrike" cap="none">
                <a:latin typeface="Arial"/>
                <a:ea typeface="Arial"/>
                <a:cs typeface="Arial"/>
                <a:sym typeface="Arial"/>
              </a:rPr>
            </a:br>
            <a:endParaRPr sz="5400" b="0" i="0" u="none" strike="noStrike" cap="none">
              <a:latin typeface="Arial"/>
              <a:ea typeface="Arial"/>
              <a:cs typeface="Arial"/>
              <a:sym typeface="Arial"/>
            </a:endParaRPr>
          </a:p>
        </p:txBody>
      </p:sp>
      <p:sp>
        <p:nvSpPr>
          <p:cNvPr id="4334" name="Google Shape;4334;p483"/>
          <p:cNvSpPr/>
          <p:nvPr/>
        </p:nvSpPr>
        <p:spPr>
          <a:xfrm>
            <a:off x="798120" y="3779280"/>
            <a:ext cx="3954900" cy="1339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4400" b="1" i="0" u="none" strike="noStrike" cap="none">
                <a:solidFill>
                  <a:srgbClr val="0066CC"/>
                </a:solidFill>
                <a:latin typeface="Calibri"/>
                <a:ea typeface="Calibri"/>
                <a:cs typeface="Calibri"/>
                <a:sym typeface="Calibri"/>
              </a:rPr>
              <a:t>Blake Carver</a:t>
            </a:r>
            <a:endParaRPr sz="4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4400" b="1" i="0" u="none" strike="noStrike" cap="none">
                <a:solidFill>
                  <a:srgbClr val="0066CC"/>
                </a:solidFill>
                <a:latin typeface="Calibri"/>
                <a:ea typeface="Calibri"/>
                <a:cs typeface="Calibri"/>
                <a:sym typeface="Calibri"/>
              </a:rPr>
              <a:t>LYRASIS Systems Administrator</a:t>
            </a:r>
            <a:endParaRPr sz="4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4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4400" b="1" i="0" u="none" strike="noStrike" cap="none">
                <a:solidFill>
                  <a:srgbClr val="0066CC"/>
                </a:solidFill>
                <a:latin typeface="Calibri"/>
                <a:ea typeface="Calibri"/>
                <a:cs typeface="Calibri"/>
                <a:sym typeface="Calibri"/>
              </a:rPr>
              <a:t>@blakesterz</a:t>
            </a:r>
            <a:endParaRPr sz="4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n-US" sz="4400" b="1" i="0" u="none" strike="noStrike" cap="none">
                <a:solidFill>
                  <a:srgbClr val="0066CC"/>
                </a:solidFill>
                <a:latin typeface="Calibri"/>
                <a:ea typeface="Calibri"/>
                <a:cs typeface="Calibri"/>
                <a:sym typeface="Calibri"/>
              </a:rPr>
              <a:t>@lisnews</a:t>
            </a:r>
            <a:endParaRPr sz="4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4400" b="0" i="0" u="none" strike="noStrike" cap="none">
              <a:latin typeface="Arial"/>
              <a:ea typeface="Arial"/>
              <a:cs typeface="Arial"/>
              <a:sym typeface="Arial"/>
            </a:endParaRPr>
          </a:p>
          <a:p>
            <a:pPr marL="0" marR="0" lvl="0" indent="0" algn="l" rtl="0">
              <a:lnSpc>
                <a:spcPct val="100000"/>
              </a:lnSpc>
              <a:spcBef>
                <a:spcPts val="300"/>
              </a:spcBef>
              <a:spcAft>
                <a:spcPts val="0"/>
              </a:spcAft>
              <a:buNone/>
            </a:pPr>
            <a:r>
              <a:rPr lang="en-US" sz="4400" b="1" i="0" u="none" strike="noStrike" cap="none">
                <a:solidFill>
                  <a:srgbClr val="0066CC"/>
                </a:solidFill>
                <a:latin typeface="Calibri"/>
                <a:ea typeface="Calibri"/>
                <a:cs typeface="Calibri"/>
                <a:sym typeface="Calibri"/>
              </a:rPr>
              <a:t>blake.carver@lyrasis.org</a:t>
            </a:r>
            <a:endParaRPr sz="4400" b="0" i="0" u="none" strike="noStrike" cap="none">
              <a:latin typeface="Arial"/>
              <a:ea typeface="Arial"/>
              <a:cs typeface="Arial"/>
              <a:sym typeface="Arial"/>
            </a:endParaRPr>
          </a:p>
        </p:txBody>
      </p:sp>
      <p:sp>
        <p:nvSpPr>
          <p:cNvPr id="4335" name="Google Shape;4335;p483"/>
          <p:cNvSpPr/>
          <p:nvPr/>
        </p:nvSpPr>
        <p:spPr>
          <a:xfrm>
            <a:off x="4648320" y="4372920"/>
            <a:ext cx="3954900" cy="133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81"/>
        <p:cNvGrpSpPr/>
        <p:nvPr/>
      </p:nvGrpSpPr>
      <p:grpSpPr>
        <a:xfrm>
          <a:off x="0" y="0"/>
          <a:ext cx="0" cy="0"/>
          <a:chOff x="0" y="0"/>
          <a:chExt cx="0" cy="0"/>
        </a:xfrm>
      </p:grpSpPr>
      <p:sp>
        <p:nvSpPr>
          <p:cNvPr id="3682" name="Google Shape;3682;p421"/>
          <p:cNvSpPr/>
          <p:nvPr/>
        </p:nvSpPr>
        <p:spPr>
          <a:xfrm>
            <a:off x="1474566" y="560166"/>
            <a:ext cx="6762300" cy="5442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4400" b="0" i="0" u="none" strike="noStrike" cap="none" dirty="0">
                <a:solidFill>
                  <a:srgbClr val="000000"/>
                </a:solidFill>
                <a:latin typeface="Arial"/>
                <a:ea typeface="Arial"/>
                <a:cs typeface="Arial"/>
                <a:sym typeface="Arial"/>
              </a:rPr>
              <a:t>What About Your Vendors?</a:t>
            </a:r>
            <a:endParaRPr sz="4400" b="0" i="0" u="none" strike="noStrike" cap="none" dirty="0">
              <a:latin typeface="Arial"/>
              <a:ea typeface="Arial"/>
              <a:cs typeface="Arial"/>
              <a:sym typeface="Arial"/>
            </a:endParaRPr>
          </a:p>
        </p:txBody>
      </p:sp>
      <p:sp>
        <p:nvSpPr>
          <p:cNvPr id="3683" name="Google Shape;3683;p421"/>
          <p:cNvSpPr/>
          <p:nvPr/>
        </p:nvSpPr>
        <p:spPr>
          <a:xfrm>
            <a:off x="457200" y="1604526"/>
            <a:ext cx="8224500" cy="5157900"/>
          </a:xfrm>
          <a:prstGeom prst="rect">
            <a:avLst/>
          </a:prstGeom>
          <a:noFill/>
          <a:ln>
            <a:noFill/>
          </a:ln>
        </p:spPr>
        <p:txBody>
          <a:bodyPr spcFirstLastPara="1" wrap="square" lIns="0" tIns="0" rIns="0" bIns="0" anchor="t" anchorCtr="0">
            <a:noAutofit/>
          </a:bodyPr>
          <a:lstStyle/>
          <a:p>
            <a:pPr marL="216000" marR="0" lvl="0" indent="-211320"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Ask them questions</a:t>
            </a:r>
            <a:endParaRPr sz="3200" b="0" i="0" u="none" strike="noStrike" cap="none">
              <a:solidFill>
                <a:srgbClr val="000000"/>
              </a:solidFill>
              <a:latin typeface="Arial"/>
              <a:ea typeface="Arial"/>
              <a:cs typeface="Arial"/>
              <a:sym typeface="Arial"/>
            </a:endParaRPr>
          </a:p>
          <a:p>
            <a:pPr marL="914400" marR="0" lvl="0" indent="0" algn="l" rtl="0">
              <a:lnSpc>
                <a:spcPct val="100000"/>
              </a:lnSpc>
              <a:spcBef>
                <a:spcPts val="0"/>
              </a:spcBef>
              <a:spcAft>
                <a:spcPts val="0"/>
              </a:spcAft>
              <a:buNone/>
            </a:pPr>
            <a:r>
              <a:rPr lang="en-US" sz="3200"/>
              <a:t>Higher Education Community Vendor Assessment Toolkit (HECVAT)</a:t>
            </a:r>
            <a:endParaRPr sz="3200"/>
          </a:p>
          <a:p>
            <a:pPr marL="216000" marR="0" lvl="0" indent="-211320"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Ask other users</a:t>
            </a:r>
            <a:endParaRPr sz="32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latin typeface="Arial"/>
              <a:ea typeface="Arial"/>
              <a:cs typeface="Arial"/>
              <a:sym typeface="Arial"/>
            </a:endParaRPr>
          </a:p>
          <a:p>
            <a:pPr marL="216000" marR="0" lvl="0" indent="-211320" algn="l" rtl="0">
              <a:lnSpc>
                <a:spcPct val="100000"/>
              </a:lnSpc>
              <a:spcBef>
                <a:spcPts val="0"/>
              </a:spcBef>
              <a:spcAft>
                <a:spcPts val="0"/>
              </a:spcAft>
              <a:buClr>
                <a:srgbClr val="000000"/>
              </a:buClr>
              <a:buSzPts val="1440"/>
              <a:buFont typeface="Noto Sans Symbols"/>
              <a:buChar char="●"/>
            </a:pPr>
            <a:r>
              <a:rPr lang="en-US" sz="3200" b="0" i="0" u="none" strike="noStrike" cap="none">
                <a:solidFill>
                  <a:srgbClr val="000000"/>
                </a:solidFill>
                <a:latin typeface="Arial"/>
                <a:ea typeface="Arial"/>
                <a:cs typeface="Arial"/>
                <a:sym typeface="Arial"/>
              </a:rPr>
              <a:t> Things to look for:</a:t>
            </a:r>
            <a:endParaRPr sz="3200" b="0" i="0" u="none" strike="noStrike" cap="none">
              <a:latin typeface="Arial"/>
              <a:ea typeface="Arial"/>
              <a:cs typeface="Arial"/>
              <a:sym typeface="Arial"/>
            </a:endParaRPr>
          </a:p>
          <a:p>
            <a:pPr marL="91440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SSL on the website</a:t>
            </a:r>
            <a:endParaRPr sz="3200" b="0" i="0" u="none" strike="noStrike" cap="none">
              <a:latin typeface="Arial"/>
              <a:ea typeface="Arial"/>
              <a:cs typeface="Arial"/>
              <a:sym typeface="Arial"/>
            </a:endParaRPr>
          </a:p>
          <a:p>
            <a:pPr marL="91440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Privacy Statement</a:t>
            </a:r>
            <a:endParaRPr sz="3200" b="0" i="0" u="none" strike="noStrike" cap="none">
              <a:latin typeface="Arial"/>
              <a:ea typeface="Arial"/>
              <a:cs typeface="Arial"/>
              <a:sym typeface="Arial"/>
            </a:endParaRPr>
          </a:p>
          <a:p>
            <a:pPr marL="91440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Security Statement</a:t>
            </a:r>
            <a:endParaRPr sz="3200" b="0" i="0" u="none" strike="noStrike" cap="none">
              <a:solidFill>
                <a:srgbClr val="000000"/>
              </a:solidFill>
              <a:latin typeface="Arial"/>
              <a:ea typeface="Arial"/>
              <a:cs typeface="Arial"/>
              <a:sym typeface="Arial"/>
            </a:endParaRPr>
          </a:p>
          <a:p>
            <a:pPr marL="914400" marR="0" lvl="0" indent="0" algn="l" rtl="0">
              <a:lnSpc>
                <a:spcPct val="100000"/>
              </a:lnSpc>
              <a:spcBef>
                <a:spcPts val="0"/>
              </a:spcBef>
              <a:spcAft>
                <a:spcPts val="0"/>
              </a:spcAft>
              <a:buNone/>
            </a:pPr>
            <a:r>
              <a:rPr lang="en-US" sz="3200"/>
              <a:t>A software bill of materials (SBoM)</a:t>
            </a:r>
            <a:endParaRPr sz="3200"/>
          </a:p>
          <a:p>
            <a:pPr marL="1371600" marR="0" lvl="0" indent="0" algn="l" rtl="0">
              <a:lnSpc>
                <a:spcPct val="100000"/>
              </a:lnSpc>
              <a:spcBef>
                <a:spcPts val="0"/>
              </a:spcBef>
              <a:spcAft>
                <a:spcPts val="0"/>
              </a:spcAft>
              <a:buNone/>
            </a:pP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87"/>
        <p:cNvGrpSpPr/>
        <p:nvPr/>
      </p:nvGrpSpPr>
      <p:grpSpPr>
        <a:xfrm>
          <a:off x="0" y="0"/>
          <a:ext cx="0" cy="0"/>
          <a:chOff x="0" y="0"/>
          <a:chExt cx="0" cy="0"/>
        </a:xfrm>
      </p:grpSpPr>
      <p:sp>
        <p:nvSpPr>
          <p:cNvPr id="3688" name="Google Shape;3688;p422"/>
          <p:cNvSpPr/>
          <p:nvPr/>
        </p:nvSpPr>
        <p:spPr>
          <a:xfrm>
            <a:off x="457200" y="273600"/>
            <a:ext cx="8224500" cy="11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89" name="Google Shape;3689;p422"/>
          <p:cNvPicPr preferRelativeResize="0"/>
          <p:nvPr/>
        </p:nvPicPr>
        <p:blipFill rotWithShape="1">
          <a:blip r:embed="rId3">
            <a:alphaModFix/>
          </a:blip>
          <a:srcRect/>
          <a:stretch/>
        </p:blipFill>
        <p:spPr>
          <a:xfrm>
            <a:off x="1404360" y="263160"/>
            <a:ext cx="6274800" cy="4398480"/>
          </a:xfrm>
          <a:prstGeom prst="rect">
            <a:avLst/>
          </a:prstGeom>
          <a:noFill/>
          <a:ln>
            <a:noFill/>
          </a:ln>
        </p:spPr>
      </p:pic>
      <p:sp>
        <p:nvSpPr>
          <p:cNvPr id="3690" name="Google Shape;3690;p422"/>
          <p:cNvSpPr/>
          <p:nvPr/>
        </p:nvSpPr>
        <p:spPr>
          <a:xfrm>
            <a:off x="2009328" y="4887020"/>
            <a:ext cx="5120400" cy="345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https://www.iii.com/security/</a:t>
            </a:r>
            <a:endParaRPr sz="1800" b="0" i="0" u="none" strike="noStrike" cap="none">
              <a:latin typeface="Arial"/>
              <a:ea typeface="Arial"/>
              <a:cs typeface="Arial"/>
              <a:sym typeface="Arial"/>
            </a:endParaRPr>
          </a:p>
        </p:txBody>
      </p:sp>
      <p:sp>
        <p:nvSpPr>
          <p:cNvPr id="3691" name="Google Shape;3691;p422"/>
          <p:cNvSpPr/>
          <p:nvPr/>
        </p:nvSpPr>
        <p:spPr>
          <a:xfrm>
            <a:off x="2423343" y="5533930"/>
            <a:ext cx="4297200" cy="345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https://www.iii.com/privacy-policy/</a:t>
            </a:r>
            <a:endParaRPr sz="1800" b="0" i="0" u="none" strike="noStrike" cap="non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111111"/>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lp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7984</Words>
  <Application>Microsoft Macintosh PowerPoint</Application>
  <PresentationFormat>On-screen Show (4:3)</PresentationFormat>
  <Paragraphs>495</Paragraphs>
  <Slides>70</Slides>
  <Notes>70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70</vt:i4>
      </vt:variant>
    </vt:vector>
  </HeadingPairs>
  <TitlesOfParts>
    <vt:vector size="85" baseType="lpstr">
      <vt:lpstr>Nunito</vt:lpstr>
      <vt:lpstr>Google Sans</vt:lpstr>
      <vt:lpstr>Calibri</vt:lpstr>
      <vt:lpstr>Arial</vt:lpstr>
      <vt:lpstr>Noto Sans Symbols</vt:lpstr>
      <vt:lpstr>Verdana</vt:lpstr>
      <vt:lpstr>Roboto</vt:lpstr>
      <vt:lpstr>Georgia</vt:lpstr>
      <vt:lpstr>Open Sans</vt:lpstr>
      <vt:lpstr>Times New Roman</vt:lpstr>
      <vt:lpstr>Office Theme</vt:lpstr>
      <vt:lpstr>Office Theme</vt:lpstr>
      <vt:lpstr>Office Theme</vt:lpstr>
      <vt:lpstr>Office Theme</vt:lpstr>
      <vt:lpstr>plp2</vt:lpstr>
      <vt:lpstr>Cybersecurity: Tying it all together </vt:lpstr>
      <vt:lpstr>PowerPoint Presentation</vt:lpstr>
      <vt:lpstr>Today’s Schedule</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Attackers are shifting to phishing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Making Your Library Defensible and Resilient</dc:title>
  <cp:lastModifiedBy>Blake Carver</cp:lastModifiedBy>
  <cp:revision>3</cp:revision>
  <cp:lastPrinted>2021-04-20T23:00:05Z</cp:lastPrinted>
  <dcterms:modified xsi:type="dcterms:W3CDTF">2021-04-20T23:05:18Z</dcterms:modified>
</cp:coreProperties>
</file>