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324" r:id="rId3"/>
    <p:sldId id="348" r:id="rId4"/>
    <p:sldId id="349" r:id="rId5"/>
    <p:sldId id="325" r:id="rId6"/>
    <p:sldId id="380" r:id="rId7"/>
    <p:sldId id="381" r:id="rId8"/>
    <p:sldId id="382" r:id="rId9"/>
    <p:sldId id="350" r:id="rId10"/>
    <p:sldId id="374" r:id="rId11"/>
    <p:sldId id="389" r:id="rId12"/>
    <p:sldId id="375" r:id="rId13"/>
    <p:sldId id="377" r:id="rId14"/>
    <p:sldId id="390" r:id="rId15"/>
    <p:sldId id="383" r:id="rId16"/>
    <p:sldId id="384" r:id="rId17"/>
    <p:sldId id="376" r:id="rId18"/>
    <p:sldId id="351" r:id="rId19"/>
    <p:sldId id="368" r:id="rId20"/>
    <p:sldId id="264" r:id="rId21"/>
    <p:sldId id="385" r:id="rId22"/>
    <p:sldId id="379" r:id="rId23"/>
    <p:sldId id="391" r:id="rId24"/>
    <p:sldId id="366" r:id="rId25"/>
    <p:sldId id="386" r:id="rId26"/>
    <p:sldId id="372" r:id="rId27"/>
    <p:sldId id="378" r:id="rId28"/>
    <p:sldId id="373" r:id="rId29"/>
    <p:sldId id="371" r:id="rId30"/>
    <p:sldId id="387" r:id="rId31"/>
    <p:sldId id="388" r:id="rId32"/>
    <p:sldId id="363" r:id="rId33"/>
    <p:sldId id="364" r:id="rId34"/>
    <p:sldId id="365" r:id="rId35"/>
    <p:sldId id="394" r:id="rId36"/>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1313"/>
    <a:srgbClr val="3E1E36"/>
    <a:srgbClr val="1B29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012" autoAdjust="0"/>
  </p:normalViewPr>
  <p:slideViewPr>
    <p:cSldViewPr snapToGrid="0">
      <p:cViewPr varScale="1">
        <p:scale>
          <a:sx n="49" d="100"/>
          <a:sy n="49" d="100"/>
        </p:scale>
        <p:origin x="2832" y="54"/>
      </p:cViewPr>
      <p:guideLst/>
    </p:cSldViewPr>
  </p:slideViewPr>
  <p:notesTextViewPr>
    <p:cViewPr>
      <p:scale>
        <a:sx n="1" d="1"/>
        <a:sy n="1" d="1"/>
      </p:scale>
      <p:origin x="0" y="0"/>
    </p:cViewPr>
  </p:notesTextViewPr>
  <p:notesViewPr>
    <p:cSldViewPr snapToGrid="0">
      <p:cViewPr varScale="1">
        <p:scale>
          <a:sx n="81" d="100"/>
          <a:sy n="81" d="100"/>
        </p:scale>
        <p:origin x="378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54D0C4-03A3-4256-AF50-76A7D4788B16}"/>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4" name="Footer Placeholder 3">
            <a:extLst>
              <a:ext uri="{FF2B5EF4-FFF2-40B4-BE49-F238E27FC236}">
                <a16:creationId xmlns:a16="http://schemas.microsoft.com/office/drawing/2014/main" id="{2FCFED42-15DE-4DA7-A623-8E5E2E5BA125}"/>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Tree>
    <p:extLst>
      <p:ext uri="{BB962C8B-B14F-4D97-AF65-F5344CB8AC3E}">
        <p14:creationId xmlns:p14="http://schemas.microsoft.com/office/powerpoint/2010/main" val="32107243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Tree>
    <p:extLst>
      <p:ext uri="{BB962C8B-B14F-4D97-AF65-F5344CB8AC3E}">
        <p14:creationId xmlns:p14="http://schemas.microsoft.com/office/powerpoint/2010/main" val="16021525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to the third week of the series! Today’s webinar is going to be a whirlwind tour of three key areas in protecting patron privacy – risk assessment, vendor selection and contracts, and patron programming and communications.</a:t>
            </a:r>
          </a:p>
        </p:txBody>
      </p:sp>
    </p:spTree>
    <p:extLst>
      <p:ext uri="{BB962C8B-B14F-4D97-AF65-F5344CB8AC3E}">
        <p14:creationId xmlns:p14="http://schemas.microsoft.com/office/powerpoint/2010/main" val="259638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not used to thinking about risk assessment, figuring out what is a risk can be a challenge. There is an equation that you can use to identify risk. Risk is the potential cost resulting from a threat taking advantage of a vulnerability. </a:t>
            </a:r>
          </a:p>
          <a:p>
            <a:br>
              <a:rPr lang="en-US" dirty="0"/>
            </a:br>
            <a:r>
              <a:rPr lang="en-US" dirty="0"/>
              <a:t>A Threat is a potential scenario that can cause damage or loss to an organizational asset. You might have heard the term threat actor, which refers to a specific someone or something that could do harm to the organization. Note well that you do not have to demonstrate malicious intent to be a threat actor. Unintentional actors are still a threat due to them exploiting a vulnerability in the organization.</a:t>
            </a:r>
          </a:p>
          <a:p>
            <a:br>
              <a:rPr lang="en-US" dirty="0"/>
            </a:br>
            <a:r>
              <a:rPr lang="en-US" dirty="0"/>
              <a:t>Vulnerabilities are weakness in any system or structure that a threat exploits to cause harm. People focus on technical vulnerabilities; however, the non-technical vulnerabilities, aka your fellow humans and organizational structures, are as capable to be exploited by threats as your technical vulnerabilities.</a:t>
            </a:r>
          </a:p>
          <a:p>
            <a:br>
              <a:rPr lang="en-US" dirty="0"/>
            </a:br>
            <a:r>
              <a:rPr lang="en-US" dirty="0"/>
              <a:t>Cost is the potential impact, be it financial, reputational, legal, other types of impact on both the organization and the people targeted by the threat. Your library can suffer reputational damage if there is a data breach, and your patrons might suffer financial harms if their identity is stolen using the data that was breached, for example.</a:t>
            </a:r>
          </a:p>
          <a:p>
            <a:endParaRPr lang="en-US" dirty="0"/>
          </a:p>
          <a:p>
            <a:r>
              <a:rPr lang="en-US" dirty="0"/>
              <a:t>You also need to take severity (the level of impact if the risk is realized) and likelihood (the chances that the risk will actually be realized) into consideration.</a:t>
            </a:r>
          </a:p>
          <a:p>
            <a:endParaRPr lang="en-US" dirty="0"/>
          </a:p>
        </p:txBody>
      </p:sp>
    </p:spTree>
    <p:extLst>
      <p:ext uri="{BB962C8B-B14F-4D97-AF65-F5344CB8AC3E}">
        <p14:creationId xmlns:p14="http://schemas.microsoft.com/office/powerpoint/2010/main" val="2737472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equation we just covered, what would be one or two data privacy risks at your library?</a:t>
            </a:r>
          </a:p>
          <a:p>
            <a:endParaRPr lang="en-US" dirty="0"/>
          </a:p>
          <a:p>
            <a:r>
              <a:rPr lang="en-US" dirty="0"/>
              <a:t>Take one minute to silently jot down the risk, breaking it down to threat, vulnerability, and potential cost. [1 minute]</a:t>
            </a:r>
          </a:p>
          <a:p>
            <a:endParaRPr lang="en-US" dirty="0"/>
          </a:p>
          <a:p>
            <a:pPr defTabSz="966612"/>
            <a:r>
              <a:rPr lang="en-US" dirty="0"/>
              <a:t>We’ll get into breakout groups to talk about risks. [4 minute] [Breakout rooms of 2/4 people]</a:t>
            </a:r>
          </a:p>
          <a:p>
            <a:endParaRPr lang="en-US" dirty="0"/>
          </a:p>
          <a:p>
            <a:r>
              <a:rPr lang="en-US" dirty="0"/>
              <a:t>[5 minute big group discussion]</a:t>
            </a:r>
          </a:p>
          <a:p>
            <a:endParaRPr lang="en-US" dirty="0"/>
          </a:p>
          <a:p>
            <a:endParaRPr lang="en-US" dirty="0"/>
          </a:p>
          <a:p>
            <a:r>
              <a:rPr lang="en-US" dirty="0"/>
              <a:t>Follow-up - How does your library approach identifying privacy risks?</a:t>
            </a:r>
          </a:p>
          <a:p>
            <a:endParaRPr lang="en-US" dirty="0"/>
          </a:p>
        </p:txBody>
      </p:sp>
    </p:spTree>
    <p:extLst>
      <p:ext uri="{BB962C8B-B14F-4D97-AF65-F5344CB8AC3E}">
        <p14:creationId xmlns:p14="http://schemas.microsoft.com/office/powerpoint/2010/main" val="1159098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There are two ways that libraries can identify and mitigate library data privacy risks: data inventories and privacy impact assessments.</a:t>
            </a:r>
          </a:p>
          <a:p>
            <a:endParaRPr lang="en-US" dirty="0"/>
          </a:p>
          <a:p>
            <a:pPr defTabSz="966612">
              <a:defRPr/>
            </a:pPr>
            <a:r>
              <a:rPr lang="en-US" dirty="0"/>
              <a:t>Data inventories are your starting point in any process where you need to figure out what types of privacy risk your library has in their dealings with patron data. Data inventories record what data is being collected, where it is being stored, how data is being used and shared with others, as well as data ownership and governance. Libraries can use data inventories to map the data lifecycle in one particular system (like an ILS or web analytics application) or process (such as registering for a library card), or do a data inventory of the entire organization. </a:t>
            </a:r>
          </a:p>
          <a:p>
            <a:pPr defTabSz="966612">
              <a:defRPr/>
            </a:pPr>
            <a:endParaRPr lang="en-US" dirty="0"/>
          </a:p>
          <a:p>
            <a:pPr>
              <a:lnSpc>
                <a:spcPct val="107000"/>
              </a:lnSpc>
              <a:spcAft>
                <a:spcPts val="846"/>
              </a:spcAft>
            </a:pPr>
            <a:r>
              <a:rPr lang="en-US" dirty="0"/>
              <a:t>Data inventories are also a part of the Privacy Impact Assessment, or PIA, but the PIA is different from a data inventory in several ways. A privacy impact assessment (PIA) provides a standardized way to comprehensively identify and assess different types of risk to patron privacy in data processing practices. A PIA:</a:t>
            </a:r>
          </a:p>
          <a:p>
            <a:pPr marL="302066" indent="-302066">
              <a:lnSpc>
                <a:spcPct val="106000"/>
              </a:lnSpc>
              <a:buFont typeface="Arial" panose="020B0604020202020204" pitchFamily="34" charset="0"/>
              <a:buChar char="•"/>
            </a:pPr>
            <a:r>
              <a:rPr lang="en-US" dirty="0"/>
              <a:t>Evaluates new and existing processes for compliance to legal regulations and policies</a:t>
            </a:r>
          </a:p>
          <a:p>
            <a:pPr marL="302066" indent="-302066">
              <a:lnSpc>
                <a:spcPct val="106000"/>
              </a:lnSpc>
              <a:buFont typeface="Arial" panose="020B0604020202020204" pitchFamily="34" charset="0"/>
              <a:buChar char="•"/>
            </a:pPr>
            <a:r>
              <a:rPr lang="en-US" dirty="0"/>
              <a:t>Assesses privacy risks presented by processes</a:t>
            </a:r>
          </a:p>
          <a:p>
            <a:pPr marL="302066" indent="-302066">
              <a:lnSpc>
                <a:spcPct val="106000"/>
              </a:lnSpc>
              <a:spcAft>
                <a:spcPts val="846"/>
              </a:spcAft>
              <a:buFont typeface="Arial" panose="020B0604020202020204" pitchFamily="34" charset="0"/>
              <a:buChar char="•"/>
            </a:pPr>
            <a:r>
              <a:rPr lang="en-US" dirty="0"/>
              <a:t>Identifies and examines possible ways to mitigate risks in processes</a:t>
            </a:r>
          </a:p>
          <a:p>
            <a:pPr marL="302066" indent="-302066">
              <a:lnSpc>
                <a:spcPct val="106000"/>
              </a:lnSpc>
              <a:spcAft>
                <a:spcPts val="846"/>
              </a:spcAft>
              <a:buFont typeface="Arial" panose="020B0604020202020204" pitchFamily="34" charset="0"/>
              <a:buChar char="•"/>
            </a:pPr>
            <a:endParaRPr lang="en-US" dirty="0"/>
          </a:p>
          <a:p>
            <a:pPr>
              <a:lnSpc>
                <a:spcPct val="106000"/>
              </a:lnSpc>
              <a:spcAft>
                <a:spcPts val="846"/>
              </a:spcAft>
            </a:pPr>
            <a:r>
              <a:rPr lang="en-US" dirty="0"/>
              <a:t>This week’s readings as well as the training materials from 2020 contain more information about each process, as well as templates for data inventories and PIAs.</a:t>
            </a:r>
          </a:p>
        </p:txBody>
      </p:sp>
    </p:spTree>
    <p:extLst>
      <p:ext uri="{BB962C8B-B14F-4D97-AF65-F5344CB8AC3E}">
        <p14:creationId xmlns:p14="http://schemas.microsoft.com/office/powerpoint/2010/main" val="82333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identified the risks, it’s time to decide how your library is going to address them. Documentation is key throughout the risk assessment process, but it is particularly important in this part of the process to ensure that your decisions are communicated to the organization.</a:t>
            </a:r>
          </a:p>
          <a:p>
            <a:br>
              <a:rPr lang="en-US" dirty="0"/>
            </a:br>
            <a:r>
              <a:rPr lang="en-US" dirty="0"/>
              <a:t>There are four categories of responses to risk:</a:t>
            </a:r>
          </a:p>
          <a:p>
            <a:br>
              <a:rPr lang="en-US" dirty="0"/>
            </a:br>
            <a:r>
              <a:rPr lang="en-US" dirty="0"/>
              <a:t>The first is to accept the risk. Sometimes the likelihood or severity of a risk is very small, or the cost of the risk being realized would cost less than trying to remedy the risk. Sometimes you don’t have resources to address all risks. If you choose this response, document your rationale well, as well as any potential consequences of when the risk is realized.</a:t>
            </a:r>
          </a:p>
          <a:p>
            <a:br>
              <a:rPr lang="en-US" dirty="0"/>
            </a:br>
            <a:r>
              <a:rPr lang="en-US" dirty="0"/>
              <a:t>The second is the transfer the risk. This is where you find a risk that might be better managed outside of the current process or system and in places that are better equipped in handling the risk. Another transfer option is to transfer the risk to another person or department that have the resources and knowledge to handle the risk. Don’t be afraid to ask for help from other departments in your organization! You’re not changing the process, just shifting parts of the process to others in this response.</a:t>
            </a:r>
          </a:p>
          <a:p>
            <a:br>
              <a:rPr lang="en-US" dirty="0"/>
            </a:br>
            <a:r>
              <a:rPr lang="en-US" dirty="0"/>
              <a:t>If you decide that you need to address the risk instead of accepting or transferring the risk to someone else, you have two options. The first option is to mitigate the risk where you build in privacy controls into the system or process. If we were evaluating the risk of unauthorized access to patron data in an application, for example, one way to mitigate that risk is to use the user roles or permissions function in the application to restrict access to patron data to only those who absolutely need it for their daily duties. </a:t>
            </a:r>
          </a:p>
          <a:p>
            <a:br>
              <a:rPr lang="en-US" dirty="0"/>
            </a:br>
            <a:r>
              <a:rPr lang="en-US" dirty="0"/>
              <a:t>The second option is to eliminate the risk. The difference between mitigate and eliminate is that while mitigation focuses on inserting privacy controls in the existing process, elimination goes a step further and requires changes in the product or process in order to get rid of the risk. This could include changes in data collection, storage, and processing. One common example of changing a process deals with driver’s license numbers and address verification. Many libraries collected drivers license numbers in the patron record as part of the address verification process. This creates a risk of identity theft if the data is leaked or breached. We can eliminate the risk by changing the address verification process to not record drivers license numbers in the patron record and instead indicate in the record that the address was verified by a staff member. Another way you can eliminate risk is if the product you’re evaluating just doesn’t have the functionality to put privacy controls in place. You can decide then to eliminate the risk by not purchasing that product.</a:t>
            </a:r>
          </a:p>
          <a:p>
            <a:br>
              <a:rPr lang="en-US" dirty="0"/>
            </a:br>
            <a:endParaRPr lang="en-US" dirty="0"/>
          </a:p>
        </p:txBody>
      </p:sp>
    </p:spTree>
    <p:extLst>
      <p:ext uri="{BB962C8B-B14F-4D97-AF65-F5344CB8AC3E}">
        <p14:creationId xmlns:p14="http://schemas.microsoft.com/office/powerpoint/2010/main" val="162537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question – which is the most common way that your library addresses privacy risks? [1 minute]</a:t>
            </a:r>
          </a:p>
          <a:p>
            <a:endParaRPr lang="en-US" dirty="0"/>
          </a:p>
          <a:p>
            <a:r>
              <a:rPr lang="en-US" dirty="0"/>
              <a:t>Poll options:</a:t>
            </a:r>
          </a:p>
          <a:p>
            <a:r>
              <a:rPr lang="en-US" dirty="0"/>
              <a:t>Accept</a:t>
            </a:r>
          </a:p>
          <a:p>
            <a:r>
              <a:rPr lang="en-US" dirty="0"/>
              <a:t>Transfer</a:t>
            </a:r>
          </a:p>
          <a:p>
            <a:r>
              <a:rPr lang="en-US" dirty="0"/>
              <a:t>Mitigate</a:t>
            </a:r>
          </a:p>
          <a:p>
            <a:r>
              <a:rPr lang="en-US" dirty="0"/>
              <a:t>Eliminate</a:t>
            </a:r>
          </a:p>
          <a:p>
            <a:r>
              <a:rPr lang="en-US" dirty="0"/>
              <a:t>Other/none (reply in chat)</a:t>
            </a:r>
          </a:p>
          <a:p>
            <a:endParaRPr lang="en-US" dirty="0"/>
          </a:p>
          <a:p>
            <a:r>
              <a:rPr lang="en-US" dirty="0"/>
              <a:t>Follow-up discussion – what does your library do in terms of deciding how to address risk? [4 minutes]</a:t>
            </a:r>
          </a:p>
        </p:txBody>
      </p:sp>
    </p:spTree>
    <p:extLst>
      <p:ext uri="{BB962C8B-B14F-4D97-AF65-F5344CB8AC3E}">
        <p14:creationId xmlns:p14="http://schemas.microsoft.com/office/powerpoint/2010/main" val="65271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take a small detour to talk about how to create policies and procedures that reduce risk instead of increasing it. This topic is covered in depth in the Operationalizing Library Privacy: Policies, Procedures, and Practice training from 2020, but we’ll do a quick overview today.</a:t>
            </a:r>
          </a:p>
        </p:txBody>
      </p:sp>
    </p:spTree>
    <p:extLst>
      <p:ext uri="{BB962C8B-B14F-4D97-AF65-F5344CB8AC3E}">
        <p14:creationId xmlns:p14="http://schemas.microsoft.com/office/powerpoint/2010/main" val="2039280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Policy is your “what” and “why” document. Policy provides the high-level framework for your organization’s operations. It is also the place where you can ensure that your organization is in compliance with legal regulations, professional standards, and other policies in your organization. A library must, at minimum, have a Library Privacy and Confidentiality of Library Patron Data Policy, but this policy should also be accompanied by privacy-adjacent policies, such as telework and incident response. </a:t>
            </a:r>
          </a:p>
          <a:p>
            <a:pPr defTabSz="966612">
              <a:defRPr/>
            </a:pPr>
            <a:endParaRPr lang="en-US" dirty="0"/>
          </a:p>
          <a:p>
            <a:pPr defTabSz="966612">
              <a:defRPr/>
            </a:pPr>
            <a:r>
              <a:rPr lang="en-US" dirty="0"/>
              <a:t>Procedure is the “how, when, where, and who” document. Procedure allows you to address specific concerns and considerations of implementing policy in various areas, such as a department or project group. Procedures need to reflect the privacy policies of the library. They also should reflect how staff are going to use them. A lengthy procedure written in long-form is most likely not going to help staff at the front desk who need to address an issue at the moment. What will help them is a document that is easy to follow – such as a numbered list, bullet points, short sections, or even a visual diagram – so staff can quickly process procedure information on short notice.</a:t>
            </a:r>
          </a:p>
          <a:p>
            <a:pPr defTabSz="966612">
              <a:defRPr/>
            </a:pPr>
            <a:endParaRPr lang="en-US" dirty="0"/>
          </a:p>
          <a:p>
            <a:pPr defTabSz="966612">
              <a:defRPr/>
            </a:pPr>
            <a:r>
              <a:rPr lang="en-US" dirty="0"/>
              <a:t>Guidelines can exist alongside procedures. While guidelines are less prescriptive than procedures, they help library workers by providing parameters in which to operate in, including tie-backs to policy, and other considerations, allowing staff to use their best judgement</a:t>
            </a:r>
          </a:p>
        </p:txBody>
      </p:sp>
    </p:spTree>
    <p:extLst>
      <p:ext uri="{BB962C8B-B14F-4D97-AF65-F5344CB8AC3E}">
        <p14:creationId xmlns:p14="http://schemas.microsoft.com/office/powerpoint/2010/main" val="211466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Your library might already have data classification policies, either from your parent organization or local government. You can structure policies and procedures around these classifications by specifying any restrictions or special instructions based on data classification. A common example is high/medium/low risk classification:</a:t>
            </a:r>
          </a:p>
          <a:p>
            <a:endParaRPr lang="en-US" dirty="0"/>
          </a:p>
          <a:p>
            <a:pPr marL="785372" lvl="1" indent="-302066">
              <a:lnSpc>
                <a:spcPct val="106000"/>
              </a:lnSpc>
              <a:buFont typeface="Courier New" panose="02070309020205020404" pitchFamily="49" charset="0"/>
              <a:buChar char="o"/>
            </a:pPr>
            <a:r>
              <a:rPr lang="en-US" dirty="0"/>
              <a:t>High risk – personal data that is most likely to cause harm to both patrons and the library if breached or leaked</a:t>
            </a:r>
          </a:p>
          <a:p>
            <a:pPr marL="785372" lvl="1" indent="-302066">
              <a:lnSpc>
                <a:spcPct val="106000"/>
              </a:lnSpc>
              <a:buFont typeface="Courier New" panose="02070309020205020404" pitchFamily="49" charset="0"/>
              <a:buChar char="o"/>
            </a:pPr>
            <a:r>
              <a:rPr lang="en-US" dirty="0"/>
              <a:t>Medium risk – personal data that can cause harm if leaked or breached when combined with at least one other data point</a:t>
            </a:r>
          </a:p>
          <a:p>
            <a:pPr marL="785372" lvl="1" indent="-302066">
              <a:lnSpc>
                <a:spcPct val="106000"/>
              </a:lnSpc>
              <a:spcAft>
                <a:spcPts val="846"/>
              </a:spcAft>
              <a:buFont typeface="Courier New" panose="02070309020205020404" pitchFamily="49" charset="0"/>
              <a:buChar char="o"/>
            </a:pPr>
            <a:r>
              <a:rPr lang="en-US" dirty="0"/>
              <a:t>Low risk – non-personally identifying data</a:t>
            </a:r>
          </a:p>
          <a:p>
            <a:pPr marL="483306" lvl="1">
              <a:lnSpc>
                <a:spcPct val="106000"/>
              </a:lnSpc>
              <a:spcAft>
                <a:spcPts val="846"/>
              </a:spcAft>
            </a:pPr>
            <a:endParaRPr lang="en-US" dirty="0"/>
          </a:p>
          <a:p>
            <a:r>
              <a:rPr lang="en-US" dirty="0"/>
              <a:t>Other classifications shown in the slide follow similar patterns.</a:t>
            </a:r>
          </a:p>
          <a:p>
            <a:endParaRPr lang="en-US" dirty="0"/>
          </a:p>
          <a:p>
            <a:r>
              <a:rPr lang="en-US" dirty="0"/>
              <a:t>Having a regularly scheduled data inventory can help catch any possible risks that might have fallen through the cracks. However, there are times where an assessment needs to happen sooner than the annually scheduled inventory. Specify in your policies and procedures when there should be a data inventory, or when there needs to be a threshold analysis done to determine if a PIA needs to be conducted. This could include major changes in policy or procedure, the acquisition of a new product, or a new process.</a:t>
            </a:r>
          </a:p>
        </p:txBody>
      </p:sp>
    </p:spTree>
    <p:extLst>
      <p:ext uri="{BB962C8B-B14F-4D97-AF65-F5344CB8AC3E}">
        <p14:creationId xmlns:p14="http://schemas.microsoft.com/office/powerpoint/2010/main" val="4062115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acquisitions of new products, it’s time to talk vendors and privacy. Libraries rely on vendors to handle core library services. Vendor systems collect and process patron data; however, unlike locally owned library systems and processes, libraries have limited control over the data lifecycle with any vendor service or application. </a:t>
            </a:r>
          </a:p>
        </p:txBody>
      </p:sp>
    </p:spTree>
    <p:extLst>
      <p:ext uri="{BB962C8B-B14F-4D97-AF65-F5344CB8AC3E}">
        <p14:creationId xmlns:p14="http://schemas.microsoft.com/office/powerpoint/2010/main" val="3017915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vendor relationship cycle can help your library identify and mitigate vendor privacy risks. The cycle starts with the selection process, then working with the vendor, and then the eventual end of the business relationship. We covered this cycle in depth in the Library Privacy and Vendor Management training series in 2020. Today we are going to focus on the first two stages that have the greatest impact on privacy at your library: Selection and the contracting portion of the Onboarding stage.</a:t>
            </a:r>
          </a:p>
          <a:p>
            <a:pPr defTabSz="966612">
              <a:defRPr/>
            </a:pPr>
            <a:endParaRPr lang="en-US" dirty="0"/>
          </a:p>
          <a:p>
            <a:pPr defTabSz="966612">
              <a:defRPr/>
            </a:pPr>
            <a:r>
              <a:rPr lang="en-US" dirty="0"/>
              <a:t>[Image description: A circle flowchart illustrating the Vendor Relationship Lifecycle, starting with Selection, Onboarding, Maintenance, and Separation. Selection and Onboarding are marked with black stars.]</a:t>
            </a:r>
          </a:p>
          <a:p>
            <a:pPr defTabSz="966612">
              <a:defRPr/>
            </a:pPr>
            <a:r>
              <a:rPr lang="en-US" dirty="0"/>
              <a:t>[Image source: Data Privacy Best Practices Toolkit for Libraries]</a:t>
            </a:r>
          </a:p>
        </p:txBody>
      </p:sp>
    </p:spTree>
    <p:extLst>
      <p:ext uri="{BB962C8B-B14F-4D97-AF65-F5344CB8AC3E}">
        <p14:creationId xmlns:p14="http://schemas.microsoft.com/office/powerpoint/2010/main" val="362367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28675"/>
            <a:ext cx="5851525" cy="3292475"/>
          </a:xfrm>
        </p:spPr>
      </p:sp>
      <p:sp>
        <p:nvSpPr>
          <p:cNvPr id="3" name="Notes Placeholder 2"/>
          <p:cNvSpPr>
            <a:spLocks noGrp="1"/>
          </p:cNvSpPr>
          <p:nvPr>
            <p:ph type="body" idx="1"/>
          </p:nvPr>
        </p:nvSpPr>
        <p:spPr/>
        <p:txBody>
          <a:bodyPr/>
          <a:lstStyle/>
          <a:p>
            <a:pPr defTabSz="1080151">
              <a:defRPr/>
            </a:pPr>
            <a:r>
              <a:rPr lang="en-US" dirty="0"/>
              <a:t>This is a quick FYI that this workshop is part of a project supported by the Library Services and Technology Act, so thank you to the grant authority for providing resources for this project. You can find this statement in your handouts as well.</a:t>
            </a:r>
          </a:p>
        </p:txBody>
      </p:sp>
    </p:spTree>
    <p:extLst>
      <p:ext uri="{BB962C8B-B14F-4D97-AF65-F5344CB8AC3E}">
        <p14:creationId xmlns:p14="http://schemas.microsoft.com/office/powerpoint/2010/main" val="254723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0f8dc1661_0_1252:notes"/>
          <p:cNvSpPr>
            <a:spLocks noGrp="1" noRot="1" noChangeAspect="1"/>
          </p:cNvSpPr>
          <p:nvPr>
            <p:ph type="sldImg" idx="2"/>
          </p:nvPr>
        </p:nvSpPr>
        <p:spPr>
          <a:xfrm>
            <a:off x="541338" y="757238"/>
            <a:ext cx="5957887" cy="33512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0f8dc1661_0_1252:notes"/>
          <p:cNvSpPr txBox="1">
            <a:spLocks noGrp="1"/>
          </p:cNvSpPr>
          <p:nvPr>
            <p:ph type="body" idx="1"/>
          </p:nvPr>
        </p:nvSpPr>
        <p:spPr>
          <a:xfrm>
            <a:off x="541338" y="4788600"/>
            <a:ext cx="5957887" cy="4165396"/>
          </a:xfrm>
          <a:prstGeom prst="rect">
            <a:avLst/>
          </a:prstGeom>
        </p:spPr>
        <p:txBody>
          <a:bodyPr spcFirstLastPara="1" wrap="square" lIns="102163" tIns="102163" rIns="102163" bIns="102163" anchor="t" anchorCtr="0">
            <a:noAutofit/>
          </a:bodyPr>
          <a:lstStyle/>
          <a:p>
            <a:pPr defTabSz="966612">
              <a:defRPr/>
            </a:pPr>
            <a:r>
              <a:rPr lang="en-US" dirty="0"/>
              <a:t>The library has the most control over in the vendor relationship lifecycle in the selection stage. Depending on your library, you might have a process that includes a Request for Proposal or RFP. RFPs are when you are ready to collect bids from vendors for a specific product or service. At this stage you can get more details regarding privacy, from requiring the vendor to report on certain information to outlining privacy requirements for the product or service. </a:t>
            </a:r>
          </a:p>
          <a:p>
            <a:pPr defTabSz="966612">
              <a:defRPr/>
            </a:pPr>
            <a:endParaRPr lang="en-US" dirty="0"/>
          </a:p>
          <a:p>
            <a:pPr defTabSz="966612">
              <a:defRPr/>
            </a:pPr>
            <a:r>
              <a:rPr lang="en-US" dirty="0"/>
              <a:t>RFP templates typically contain boilerplate language around budgetary, service, and technical requirements. You can also take this approach to create a template of privacy and security functional requirements. Before you reach a final decision to buy, you can use functional requirement questions or statements to identify vendors that allow for certain patron data rights, such as the ability to control non-essential data collection and disclosure. You can also find out if vendors meet or exceed industry standards on data security, like ISO information security standards, as well as if they comply with certain legal regulations. Asking for a privacy policy from the vendor can save you some trouble down the road in the negotiation process when determining which privacy policy the contract should follow.</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39788"/>
            <a:ext cx="5853112" cy="3292475"/>
          </a:xfrm>
        </p:spPr>
      </p:sp>
      <p:sp>
        <p:nvSpPr>
          <p:cNvPr id="3" name="Notes Placeholder 2"/>
          <p:cNvSpPr>
            <a:spLocks noGrp="1"/>
          </p:cNvSpPr>
          <p:nvPr>
            <p:ph type="body" idx="1"/>
          </p:nvPr>
        </p:nvSpPr>
        <p:spPr/>
        <p:txBody>
          <a:bodyPr/>
          <a:lstStyle/>
          <a:p>
            <a:r>
              <a:rPr lang="en-US" dirty="0"/>
              <a:t>The onboarding stage is fraught with hidden privacy risks. This is partially due to one key document – the contract. What *exactly* should you look out for when reading a vendor contract for the first time?</a:t>
            </a:r>
          </a:p>
          <a:p>
            <a:endParaRPr lang="en-US" dirty="0"/>
          </a:p>
          <a:p>
            <a:r>
              <a:rPr lang="en-US" dirty="0"/>
              <a:t>On the slide are just a few of the major red flags to look out for when reading vendor contracts. Contracts might have vague language – a common example of this is when the vendor states that they take “reasonable measures to protect data” but then don’t describe how they protect the data. Sometimes they don’t even define important terms – going back to that example, what does “data” mean? What actual data does it cover?</a:t>
            </a:r>
          </a:p>
          <a:p>
            <a:endParaRPr lang="en-US" dirty="0"/>
          </a:p>
          <a:p>
            <a:r>
              <a:rPr lang="en-US" dirty="0"/>
              <a:t>One common flag to look out for are indemnity or liability clauses which hold the vendor harmless if something goes wrong, particularly if that something going wrong is on their end.</a:t>
            </a:r>
          </a:p>
          <a:p>
            <a:endParaRPr lang="en-US" dirty="0"/>
          </a:p>
          <a:p>
            <a:r>
              <a:rPr lang="en-US" dirty="0"/>
              <a:t>Other flags include lack of general transparency, lack of what happens when the business relationship ends, and the vendor claiming ownership over the data you and your patrons give them. Speaking of data, some vendors write into the contract that they are allowed to disclose or resell data to other third parties for marketing or for other non-essential purposes. Other contracts have clauses that allow vendors to monitor patron use of the service, such as web analytics, for the vendor’s own purposes.</a:t>
            </a:r>
          </a:p>
        </p:txBody>
      </p:sp>
    </p:spTree>
    <p:extLst>
      <p:ext uri="{BB962C8B-B14F-4D97-AF65-F5344CB8AC3E}">
        <p14:creationId xmlns:p14="http://schemas.microsoft.com/office/powerpoint/2010/main" val="1246818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contract negotiation process can be tedious, but there are a few ways to get through the process.</a:t>
            </a:r>
          </a:p>
          <a:p>
            <a:endParaRPr lang="en-US" dirty="0"/>
          </a:p>
          <a:p>
            <a:pPr defTabSz="966612">
              <a:defRPr/>
            </a:pPr>
            <a:r>
              <a:rPr lang="en-US" dirty="0"/>
              <a:t>Contract addendums can ensure a consistent approach to vendor negotiations. They are your boilerplate for privacy and security language and requirements. Once vetted by legal counsel, addendums can help negotiate risk minimization in the data lifecycle, stating any requirements or restrictions over collection, primary use, retention, and disclosure of data to third parties.</a:t>
            </a:r>
          </a:p>
          <a:p>
            <a:pPr defTabSz="966612">
              <a:defRPr/>
            </a:pPr>
            <a:endParaRPr lang="en-US" dirty="0"/>
          </a:p>
          <a:p>
            <a:pPr defTabSz="966612">
              <a:defRPr/>
            </a:pPr>
            <a:r>
              <a:rPr lang="en-US" dirty="0"/>
              <a:t>One particular thing to include in your negotiations are patron data rights, including the right to access and delete data, and the right to control non-essential data collection and disclosure. The vendors who must comply with CCPA and CPRA should already have some process in place for patrons to exercise their right.</a:t>
            </a:r>
          </a:p>
          <a:p>
            <a:pPr defTabSz="966612">
              <a:defRPr/>
            </a:pPr>
            <a:endParaRPr lang="en-US" dirty="0"/>
          </a:p>
          <a:p>
            <a:pPr defTabSz="966612">
              <a:defRPr/>
            </a:pPr>
            <a:r>
              <a:rPr lang="en-US" dirty="0"/>
              <a:t>Ultimately, you have to weigh the privacy risk against the benefit of buying the product. You don’t have to sign contracts that put patron privacy at risk. This might be tricky if the vendor is one of the few to offer a product or service; however, as demonstrated by libraries not renewing LinkedIn Learning </a:t>
            </a:r>
            <a:r>
              <a:rPr lang="en-US" dirty="0" err="1"/>
              <a:t>en</a:t>
            </a:r>
            <a:r>
              <a:rPr lang="en-US" dirty="0"/>
              <a:t> mass in 2019 and early 2020, vendors can be persuaded to change risky privacy practices if there is enough pressure from customers.</a:t>
            </a:r>
          </a:p>
          <a:p>
            <a:endParaRPr lang="en-US" dirty="0"/>
          </a:p>
        </p:txBody>
      </p:sp>
    </p:spTree>
    <p:extLst>
      <p:ext uri="{BB962C8B-B14F-4D97-AF65-F5344CB8AC3E}">
        <p14:creationId xmlns:p14="http://schemas.microsoft.com/office/powerpoint/2010/main" val="3249510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most likely that you’ve been in contract negotiations or renewal processes where there was a major privacy concern that made you think twice about signing the contract or renewal. </a:t>
            </a:r>
          </a:p>
          <a:p>
            <a:endParaRPr lang="en-US" dirty="0"/>
          </a:p>
          <a:p>
            <a:r>
              <a:rPr lang="en-US" dirty="0"/>
              <a:t>If you had a situation like that, what was the issue, and how did you address the issue in the contract negotiation or renewal process?</a:t>
            </a:r>
          </a:p>
          <a:p>
            <a:endParaRPr lang="en-US" dirty="0"/>
          </a:p>
          <a:p>
            <a:r>
              <a:rPr lang="en-US" dirty="0"/>
              <a:t>[5 minutes breakout]</a:t>
            </a:r>
          </a:p>
          <a:p>
            <a:r>
              <a:rPr lang="en-US" dirty="0"/>
              <a:t>[5 minutes big group discussion]</a:t>
            </a:r>
          </a:p>
          <a:p>
            <a:endParaRPr lang="en-US" dirty="0"/>
          </a:p>
        </p:txBody>
      </p:sp>
    </p:spTree>
    <p:extLst>
      <p:ext uri="{BB962C8B-B14F-4D97-AF65-F5344CB8AC3E}">
        <p14:creationId xmlns:p14="http://schemas.microsoft.com/office/powerpoint/2010/main" val="2333804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last section gets into how patron use of the library can put them at risk and how libraries can address that risk, including communications and programming and services. </a:t>
            </a:r>
          </a:p>
        </p:txBody>
      </p:sp>
    </p:spTree>
    <p:extLst>
      <p:ext uri="{BB962C8B-B14F-4D97-AF65-F5344CB8AC3E}">
        <p14:creationId xmlns:p14="http://schemas.microsoft.com/office/powerpoint/2010/main" val="4243995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Patrons create data through their use of the physical library. This includes public computers, the library network, printers, and copiers. Some of this data clearly identifies a patron – the computer reservation system log might collect username or barcode number. But this space contains some legal fuzziness when it comes to if the data is considered personally identifiable information.</a:t>
            </a:r>
          </a:p>
          <a:p>
            <a:pPr defTabSz="966612">
              <a:defRPr/>
            </a:pPr>
            <a:endParaRPr lang="en-US" dirty="0"/>
          </a:p>
          <a:p>
            <a:pPr defTabSz="966612">
              <a:defRPr/>
            </a:pPr>
            <a:r>
              <a:rPr lang="en-US" dirty="0"/>
              <a:t>California Government Code Section 6267 requires libraries and entities acting on behalf of a library to keep patron data in the library confidential. This data, called patron use records, includes written or electronic records that contain information that could be used to identify the patron, like a name or email address, as well as any record or transaction that identifies a patron’s use of the library. This includes online use such as search histories, research chat transcripts, and electronic resource search records and activity. However, the definition of patron use data is broad and has a lot of room for interpretation. Security camera footage is one example. Does footage of the front door constitute patron use? How about a camera recording the computer area? ALA provides guidelines around the use of these cameras, but what is captured on the camera could determine if the recording falls under the definition of patron use record. </a:t>
            </a:r>
          </a:p>
          <a:p>
            <a:pPr defTabSz="966612">
              <a:defRPr/>
            </a:pPr>
            <a:endParaRPr lang="en-US" dirty="0"/>
          </a:p>
          <a:p>
            <a:pPr defTabSz="966612">
              <a:defRPr/>
            </a:pPr>
            <a:r>
              <a:rPr lang="en-US" dirty="0"/>
              <a:t>And what about meeting rooms? The system logs might be considered patron use records, but does the actual meeting room schedule fall under the definition, or is it public record? ALA does not have as much guidance about this question as they do with security camera footage. In both cases, legal staff can give you some advice as to what is and is not protected under Section 6267. </a:t>
            </a:r>
          </a:p>
          <a:p>
            <a:endParaRPr lang="en-US" dirty="0"/>
          </a:p>
        </p:txBody>
      </p:sp>
    </p:spTree>
    <p:extLst>
      <p:ext uri="{BB962C8B-B14F-4D97-AF65-F5344CB8AC3E}">
        <p14:creationId xmlns:p14="http://schemas.microsoft.com/office/powerpoint/2010/main" val="1088569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library websites and online vendor resources collect patron data. Libraries want to know how many people visit a certain page on the library website, but they might not be aware that their web analytics software – Google Analytics, in particular – is collecting patron personal information that is then used to track patrons across non-library websites. Vendors go beyond web analytic software to collect patron data through use of proxy services, third party integrations for authentication methods, user accounts, and so on. The sheer amount of data exhaust by using online services presents considerable challenges in respecting patron privacy.</a:t>
            </a:r>
          </a:p>
          <a:p>
            <a:endParaRPr lang="en-US" dirty="0"/>
          </a:p>
          <a:p>
            <a:r>
              <a:rPr lang="en-US" dirty="0"/>
              <a:t>Patrons might not be aware about this data trail or of the extent of data collection from that trail. Public privacy notices set patrons’ expectations around the library’s practices around data collection and use. Another way patrons create expectations around the library’s data practices is providing data for a specific use. Let’s use signing up for a library card as an example. A person gives their name, age, and address to the library so they can use library services. What would happen, then, if they found out that the data was used for another purpose, such as being combined with an external data set that contains income level, education level, race/ethnicity, and gender identity to create segments for targeted marketing? </a:t>
            </a:r>
          </a:p>
          <a:p>
            <a:endParaRPr lang="en-US" dirty="0"/>
          </a:p>
          <a:p>
            <a:r>
              <a:rPr lang="en-US" dirty="0"/>
              <a:t>If you don’t communicate about how the data will be actually used, patrons are less likely to trust the library with their data.</a:t>
            </a:r>
          </a:p>
        </p:txBody>
      </p:sp>
    </p:spTree>
    <p:extLst>
      <p:ext uri="{BB962C8B-B14F-4D97-AF65-F5344CB8AC3E}">
        <p14:creationId xmlns:p14="http://schemas.microsoft.com/office/powerpoint/2010/main" val="2744213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was just expectations between the library and patrons! What about patrons’ expectations around libraries’ relationships with vendors? Vendors have multiple ways of collecting patron data, including direct collection from patrons. Libraries can give over more information about patrons than what is absolutely needed to use the vendor product. This is particularly important to be cognizant of when working with vendors who might request data beyond the minimal data needed to launch the service.</a:t>
            </a:r>
          </a:p>
          <a:p>
            <a:endParaRPr lang="en-US" dirty="0"/>
          </a:p>
          <a:p>
            <a:r>
              <a:rPr lang="en-US" dirty="0"/>
              <a:t>Vendors also communicate privacy to patrons, but in ways that can leave the library out of the conversation. On the slide is an example of when a vendor, </a:t>
            </a:r>
            <a:r>
              <a:rPr lang="en-US" dirty="0" err="1"/>
              <a:t>Kanopy</a:t>
            </a:r>
            <a:r>
              <a:rPr lang="en-US" dirty="0"/>
              <a:t>, directly contacted users about a data breach. </a:t>
            </a:r>
            <a:r>
              <a:rPr lang="en-US" dirty="0" err="1"/>
              <a:t>Kanopy</a:t>
            </a:r>
            <a:r>
              <a:rPr lang="en-US" dirty="0"/>
              <a:t> did not contact the libraries until days later, leaving library workers confused when patrons started contacting libraries about a breach that they didn’t know about, and didn’t know what to do about it. </a:t>
            </a:r>
            <a:r>
              <a:rPr lang="en-US" dirty="0" err="1"/>
              <a:t>Kanopy</a:t>
            </a:r>
            <a:r>
              <a:rPr lang="en-US" dirty="0"/>
              <a:t> is also an example of vendors using patron data for questionable purposes, with </a:t>
            </a:r>
            <a:r>
              <a:rPr lang="en-US" dirty="0" err="1"/>
              <a:t>Kanopy</a:t>
            </a:r>
            <a:r>
              <a:rPr lang="en-US" dirty="0"/>
              <a:t> directly emailing patrons when major library systems were considering not renewing their contract with </a:t>
            </a:r>
            <a:r>
              <a:rPr lang="en-US" dirty="0" err="1"/>
              <a:t>Kanopy</a:t>
            </a:r>
            <a:r>
              <a:rPr lang="en-US" dirty="0"/>
              <a:t>.</a:t>
            </a:r>
          </a:p>
          <a:p>
            <a:endParaRPr lang="en-US" dirty="0"/>
          </a:p>
          <a:p>
            <a:r>
              <a:rPr lang="en-US" dirty="0"/>
              <a:t>Be aware that vendors might engage in deceptive patterns that create confusion around privacy settings and information, making it difficult for users to have that control. Making a privacy notice hard to locate or navigate is one pattern, while confusing designs over buttons and toggle switches that don’t clearly indicate if a privacy setting is enabled or not is another example </a:t>
            </a:r>
            <a:r>
              <a:rPr lang="en-US"/>
              <a:t>of deceptive </a:t>
            </a:r>
            <a:r>
              <a:rPr lang="en-US" dirty="0"/>
              <a:t>patterns at work. </a:t>
            </a:r>
          </a:p>
          <a:p>
            <a:endParaRPr lang="en-US" dirty="0"/>
          </a:p>
          <a:p>
            <a:r>
              <a:rPr lang="en-US" dirty="0"/>
              <a:t>Libraries can help patrons navigate vendor privacy practices through a variety of platforms, including detailing how libraries work with vendors in protecting data privacy in the privacy notice and creating a page with key information about each vendor’s privacy policy and practices. </a:t>
            </a:r>
          </a:p>
          <a:p>
            <a:endParaRPr lang="en-US" dirty="0"/>
          </a:p>
          <a:p>
            <a:endParaRPr lang="en-US" dirty="0"/>
          </a:p>
          <a:p>
            <a:endParaRPr lang="en-US" dirty="0"/>
          </a:p>
          <a:p>
            <a:r>
              <a:rPr lang="en-US" dirty="0"/>
              <a:t>https://en.wikipedia.org/wiki/Dark_patterns</a:t>
            </a:r>
          </a:p>
          <a:p>
            <a:endParaRPr lang="en-US" dirty="0"/>
          </a:p>
          <a:p>
            <a:pPr defTabSz="966612">
              <a:defRPr/>
            </a:pPr>
            <a:r>
              <a:rPr lang="en-US" dirty="0"/>
              <a:t>[Image description: A letter from </a:t>
            </a:r>
            <a:r>
              <a:rPr lang="en-US" dirty="0" err="1"/>
              <a:t>Kanopy</a:t>
            </a:r>
            <a:r>
              <a:rPr lang="en-US" dirty="0"/>
              <a:t> to </a:t>
            </a:r>
            <a:r>
              <a:rPr lang="en-US" dirty="0" err="1"/>
              <a:t>Kanopy</a:t>
            </a:r>
            <a:r>
              <a:rPr lang="en-US" dirty="0"/>
              <a:t> users about a data breach.]</a:t>
            </a:r>
          </a:p>
          <a:p>
            <a:endParaRPr lang="en-US" dirty="0"/>
          </a:p>
        </p:txBody>
      </p:sp>
    </p:spTree>
    <p:extLst>
      <p:ext uri="{BB962C8B-B14F-4D97-AF65-F5344CB8AC3E}">
        <p14:creationId xmlns:p14="http://schemas.microsoft.com/office/powerpoint/2010/main" val="3690214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us to patron communications! </a:t>
            </a:r>
          </a:p>
          <a:p>
            <a:endParaRPr lang="en-US" dirty="0"/>
          </a:p>
          <a:p>
            <a:pPr>
              <a:lnSpc>
                <a:spcPct val="107000"/>
              </a:lnSpc>
              <a:spcAft>
                <a:spcPts val="846"/>
              </a:spcAft>
            </a:pPr>
            <a:r>
              <a:rPr lang="en-US" dirty="0"/>
              <a:t>A library must, at minimum, have a publicly posted privacy notice that is accessible to all patrons. Privacy notices can share some of the same text as the main privacy policy, but privacy notices need to be written for the general public about how the library goes about privacy in daily operations. They should explain, in the major languages of the service population, the patron’s right to privacy and confidentially in their use of the library. The Toolkit section Operationalizing Privacy in the Library gives a list of what should be included, so I recommend going through those resources, as well as the examples in the training handbook for the companion training workshop, for more information and guidance around privacy notices.</a:t>
            </a:r>
          </a:p>
          <a:p>
            <a:pPr>
              <a:lnSpc>
                <a:spcPct val="107000"/>
              </a:lnSpc>
              <a:spcAft>
                <a:spcPts val="846"/>
              </a:spcAft>
            </a:pPr>
            <a:endParaRPr lang="en-US" dirty="0"/>
          </a:p>
          <a:p>
            <a:pPr>
              <a:lnSpc>
                <a:spcPct val="107000"/>
              </a:lnSpc>
              <a:spcAft>
                <a:spcPts val="846"/>
              </a:spcAft>
            </a:pPr>
            <a:r>
              <a:rPr lang="en-US" dirty="0"/>
              <a:t>You can use existing communication lines to inform patrons of privacy updates, such as library newsletter updates, blog posts, and press releases. You can use website alerts and pop ups for major updates, but research has shown that these can backfire if not used judiciously and not carefully designed.</a:t>
            </a:r>
          </a:p>
          <a:p>
            <a:pPr>
              <a:lnSpc>
                <a:spcPct val="107000"/>
              </a:lnSpc>
              <a:spcAft>
                <a:spcPts val="846"/>
              </a:spcAft>
            </a:pPr>
            <a:endParaRPr lang="en-US" dirty="0"/>
          </a:p>
          <a:p>
            <a:pPr>
              <a:lnSpc>
                <a:spcPct val="107000"/>
              </a:lnSpc>
              <a:spcAft>
                <a:spcPts val="846"/>
              </a:spcAft>
            </a:pPr>
            <a:r>
              <a:rPr lang="en-US" dirty="0"/>
              <a:t>One communication line that can help with addressing specific privacy issues is working with community partners and organizations. These real world relationships can reveal concerns that data wouldn’t have shown. This dialogue between the library and the community can also be an opportunity to learn more about the privacy needs of patrons, which then the library can accommodate and meet those needs through programming and services.</a:t>
            </a:r>
          </a:p>
        </p:txBody>
      </p:sp>
    </p:spTree>
    <p:extLst>
      <p:ext uri="{BB962C8B-B14F-4D97-AF65-F5344CB8AC3E}">
        <p14:creationId xmlns:p14="http://schemas.microsoft.com/office/powerpoint/2010/main" val="2492867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already some really good examples of patron privacy programming, and I highly encourage that you take some time to study them and take notes about what you like. An example is the Cybersecurity Training for Youth Using Minecraft project, available on the PLP website. Other examples are listed in the last section of the Toolkit. </a:t>
            </a:r>
          </a:p>
          <a:p>
            <a:endParaRPr lang="en-US" dirty="0"/>
          </a:p>
          <a:p>
            <a:r>
              <a:rPr lang="en-US" dirty="0"/>
              <a:t>You can approach privacy programming in at least three ways. Many libraries offer some form of digital literacy programming. Digital privacy and security are key components in these classes. You can also have classes dedicated to information security and privacy. While other classes can give patrons “just in time” information for the specific topic being covered, dedicated classes allow patrons more time to explore and to have longer discussions around protecting their privacy. Because patrons have a wide range of technical skills and digital literacy awareness, the library should offer multiple classes based on skill and knowledge levels.</a:t>
            </a:r>
          </a:p>
          <a:p>
            <a:endParaRPr lang="en-US" dirty="0"/>
          </a:p>
          <a:p>
            <a:r>
              <a:rPr lang="en-US" dirty="0"/>
              <a:t>Another opportunity for patron privacy programming is when patrons ask question about digital device troubleshooting and security, including smartphones, </a:t>
            </a:r>
            <a:r>
              <a:rPr lang="en-US" dirty="0" err="1"/>
              <a:t>ereaders</a:t>
            </a:r>
            <a:r>
              <a:rPr lang="en-US" dirty="0"/>
              <a:t>, and tablets. These one-on-one consultations are an opportunity for library workers to provide “just in time” privacy and security instruction or information about the specific device to patrons. Staff can also create a small flyer for patrons to take with them, as well as information about where they can learn more about privacy and security for their device.</a:t>
            </a:r>
          </a:p>
          <a:p>
            <a:endParaRPr lang="en-US" dirty="0"/>
          </a:p>
          <a:p>
            <a:r>
              <a:rPr lang="en-US" dirty="0"/>
              <a:t>[Image description: A group of four Black adult women gather around a desktop computer. Two are sitting in front of the computer, while one woman leans over to assist one of the sitting women, with the fourth woman standing off to the side looking on. Two other white adults are talking to each other in the background.]</a:t>
            </a:r>
          </a:p>
          <a:p>
            <a:endParaRPr lang="en-US" dirty="0"/>
          </a:p>
          <a:p>
            <a:r>
              <a:rPr lang="en-US" dirty="0"/>
              <a:t>[Image source: https://www.flickr.com/photos/kl/2544120735/ (CC BY SA 2.0)]</a:t>
            </a:r>
          </a:p>
        </p:txBody>
      </p:sp>
    </p:spTree>
    <p:extLst>
      <p:ext uri="{BB962C8B-B14F-4D97-AF65-F5344CB8AC3E}">
        <p14:creationId xmlns:p14="http://schemas.microsoft.com/office/powerpoint/2010/main" val="226231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57238"/>
            <a:ext cx="5853113" cy="3292475"/>
          </a:xfrm>
        </p:spPr>
      </p:sp>
      <p:sp>
        <p:nvSpPr>
          <p:cNvPr id="3" name="Notes Placeholder 2"/>
          <p:cNvSpPr>
            <a:spLocks noGrp="1"/>
          </p:cNvSpPr>
          <p:nvPr>
            <p:ph type="body" idx="1"/>
          </p:nvPr>
        </p:nvSpPr>
        <p:spPr/>
        <p:txBody>
          <a:bodyPr/>
          <a:lstStyle/>
          <a:p>
            <a:r>
              <a:rPr lang="en-US" dirty="0"/>
              <a:t>This privacy train the trainer webinar series runs on Wednesdays in April from 1 to 2:30. Each week we’ll try to keep close to the schedule posted in the slide. There will be some time for Q&amp;A at the end of the session, so if any questions pop up during the presentation, you can enter them in the chat box so we can answer them then.</a:t>
            </a:r>
          </a:p>
        </p:txBody>
      </p:sp>
    </p:spTree>
    <p:extLst>
      <p:ext uri="{BB962C8B-B14F-4D97-AF65-F5344CB8AC3E}">
        <p14:creationId xmlns:p14="http://schemas.microsoft.com/office/powerpoint/2010/main" val="362830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programming options can be a part of a larger set of patron privacy services and programs. This patron privacy as a service can take the form of online and in person services. San Jose PL’s Virtual Privacy Lab is an example of an online self-paced service that patrons can get a customized toolkit based on their needs. This toolkit covers common privacy topics and provides resources and in-depth discussions to cater to a range of patron skill and knowledge levels.</a:t>
            </a:r>
          </a:p>
          <a:p>
            <a:endParaRPr lang="en-US" dirty="0"/>
          </a:p>
          <a:p>
            <a:r>
              <a:rPr lang="en-US" dirty="0"/>
              <a:t>Cornell University Libraries’ privacy services are another approach to patron privacy services where the emphasis is on privacy literacy instruction and one-on-one consultation on specific privacy risks and questions. These services plus other are listed in the last section of the toolkit, and I highly recommend checking them out for ways you can incorporate both self-paced and synchronous instruction and consultations.</a:t>
            </a:r>
          </a:p>
        </p:txBody>
      </p:sp>
    </p:spTree>
    <p:extLst>
      <p:ext uri="{BB962C8B-B14F-4D97-AF65-F5344CB8AC3E}">
        <p14:creationId xmlns:p14="http://schemas.microsoft.com/office/powerpoint/2010/main" val="2023138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2824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9027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9006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5b47fb8f7_0_370:notes"/>
          <p:cNvSpPr>
            <a:spLocks noGrp="1" noRot="1" noChangeAspect="1"/>
          </p:cNvSpPr>
          <p:nvPr>
            <p:ph type="sldImg" idx="2"/>
          </p:nvPr>
        </p:nvSpPr>
        <p:spPr>
          <a:xfrm>
            <a:off x="735013" y="833438"/>
            <a:ext cx="5802312" cy="3263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0288" y="4851606"/>
            <a:ext cx="6242304" cy="3969497"/>
          </a:xfrm>
          <a:prstGeom prst="rect">
            <a:avLst/>
          </a:prstGeom>
        </p:spPr>
        <p:txBody>
          <a:bodyPr/>
          <a:lstStyle/>
          <a:p>
            <a:endParaRPr lang="en-US" dirty="0"/>
          </a:p>
        </p:txBody>
      </p:sp>
    </p:spTree>
    <p:extLst>
      <p:ext uri="{BB962C8B-B14F-4D97-AF65-F5344CB8AC3E}">
        <p14:creationId xmlns:p14="http://schemas.microsoft.com/office/powerpoint/2010/main" val="333200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description: a white, orange, and black calico kitten lays on a pile of newspapers on a red blanket.]</a:t>
            </a:r>
          </a:p>
          <a:p>
            <a:r>
              <a:rPr lang="en-US" dirty="0"/>
              <a:t>[Image source: https://www.flickr.com/photos/andres-y-linda/445989772/ (CC BY ND 2.0)]</a:t>
            </a:r>
          </a:p>
        </p:txBody>
      </p:sp>
    </p:spTree>
    <p:extLst>
      <p:ext uri="{BB962C8B-B14F-4D97-AF65-F5344CB8AC3E}">
        <p14:creationId xmlns:p14="http://schemas.microsoft.com/office/powerpoint/2010/main" val="125307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b47fb8f7_0_256:notes"/>
          <p:cNvSpPr>
            <a:spLocks noGrp="1" noRot="1" noChangeAspect="1"/>
          </p:cNvSpPr>
          <p:nvPr>
            <p:ph type="sldImg" idx="2"/>
          </p:nvPr>
        </p:nvSpPr>
        <p:spPr>
          <a:xfrm>
            <a:off x="788988" y="1249363"/>
            <a:ext cx="5737225" cy="3227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b47fb8f7_0_256:notes"/>
          <p:cNvSpPr txBox="1">
            <a:spLocks noGrp="1"/>
          </p:cNvSpPr>
          <p:nvPr>
            <p:ph type="body" idx="1"/>
          </p:nvPr>
        </p:nvSpPr>
        <p:spPr>
          <a:xfrm>
            <a:off x="823907" y="4800600"/>
            <a:ext cx="5667385" cy="5000971"/>
          </a:xfrm>
          <a:prstGeom prst="rect">
            <a:avLst/>
          </a:prstGeom>
        </p:spPr>
        <p:txBody>
          <a:bodyPr spcFirstLastPara="1" wrap="square" lIns="114154" tIns="114154" rIns="114154" bIns="114154" anchor="t" anchorCtr="0">
            <a:noAutofit/>
          </a:bodyPr>
          <a:lstStyle/>
          <a:p>
            <a:r>
              <a:rPr lang="en-US" dirty="0"/>
              <a:t>We will be doing a good amount of discussion in this series and to help create an inclusive learning environment, I ask that everyone use this slide to help guide their interactions</a:t>
            </a:r>
          </a:p>
          <a:p>
            <a:endParaRPr lang="en-US" dirty="0"/>
          </a:p>
          <a:p>
            <a:pPr marL="181240" indent="-181240" fontAlgn="base">
              <a:buFont typeface="Arial" panose="020B0604020202020204" pitchFamily="34" charset="0"/>
              <a:buChar char="•"/>
            </a:pPr>
            <a:r>
              <a:rPr lang="en-US" dirty="0"/>
              <a:t>When you disagree, challenge or criticize the idea, not the person. </a:t>
            </a:r>
          </a:p>
          <a:p>
            <a:pPr marL="181240" indent="-181240" fontAlgn="base">
              <a:buFont typeface="Arial" panose="020B0604020202020204" pitchFamily="34" charset="0"/>
              <a:buChar char="•"/>
            </a:pPr>
            <a:r>
              <a:rPr lang="en-US" dirty="0"/>
              <a:t>Speak from your own perspective. "I" statements are useful ways for keeping from generalizing about what others think or feel. </a:t>
            </a:r>
          </a:p>
          <a:p>
            <a:pPr marL="181240" indent="-181240" fontAlgn="base">
              <a:buFont typeface="Arial" panose="020B0604020202020204" pitchFamily="34" charset="0"/>
              <a:buChar char="•"/>
            </a:pPr>
            <a:r>
              <a:rPr lang="en-US" dirty="0"/>
              <a:t>We’ll have some time for discussion, but it’s always helpful to be mindful of the time while you are speaking.</a:t>
            </a:r>
          </a:p>
          <a:p>
            <a:pPr marL="181240" indent="-181240" fontAlgn="base">
              <a:buFont typeface="Arial" panose="020B0604020202020204" pitchFamily="34" charset="0"/>
              <a:buChar char="•"/>
            </a:pPr>
            <a:r>
              <a:rPr lang="en-US" dirty="0"/>
              <a:t>Online conversations can get busy quickly, so speaking one at a time can help mitigate confusion and overlapping conversations</a:t>
            </a:r>
          </a:p>
          <a:p>
            <a:pPr marL="181240" indent="-181240" fontAlgn="base">
              <a:buFont typeface="Arial" panose="020B0604020202020204" pitchFamily="34" charset="0"/>
              <a:buChar char="•"/>
            </a:pPr>
            <a:r>
              <a:rPr lang="en-US" dirty="0"/>
              <a:t>This session will not be recorded, so you have some leeway as to what can be discussed off the record. Only attribute what is said in this space to an individual if they give you permission.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this week will not be like the deep dive we had about privacy training last week. Why is that?</a:t>
            </a:r>
          </a:p>
        </p:txBody>
      </p:sp>
    </p:spTree>
    <p:extLst>
      <p:ext uri="{BB962C8B-B14F-4D97-AF65-F5344CB8AC3E}">
        <p14:creationId xmlns:p14="http://schemas.microsoft.com/office/powerpoint/2010/main" val="1196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be advocates for privacy training but we also need privacy advocates beyond training. As you start talking to your colleagues, you might find some people concerned about specific privacy issues who could then become privacy advocates for those issues. Some of the shared concerns and interests from people who answered the PLP survey late last year included risk management, vendor management, and all things patron services and programming. </a:t>
            </a:r>
          </a:p>
          <a:p>
            <a:endParaRPr lang="en-US" dirty="0"/>
          </a:p>
          <a:p>
            <a:r>
              <a:rPr lang="en-US" dirty="0"/>
              <a:t>This session might come off as a kitchen sink approach…</a:t>
            </a:r>
          </a:p>
          <a:p>
            <a:endParaRPr lang="en-US" dirty="0"/>
          </a:p>
          <a:p>
            <a:r>
              <a:rPr lang="en-US" dirty="0"/>
              <a:t>[Image description: A black and white cat laying down in a stainless steel kitchen sink.]</a:t>
            </a:r>
          </a:p>
          <a:p>
            <a:r>
              <a:rPr lang="en-US" dirty="0"/>
              <a:t>[Image source: https://www.flickr.com/photos/helloturkeytoe/5486567863/ (CC BY 2.0)]</a:t>
            </a:r>
          </a:p>
        </p:txBody>
      </p:sp>
    </p:spTree>
    <p:extLst>
      <p:ext uri="{BB962C8B-B14F-4D97-AF65-F5344CB8AC3E}">
        <p14:creationId xmlns:p14="http://schemas.microsoft.com/office/powerpoint/2010/main" val="2524191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couple of ways you can tie everything together! You can tie these topics back to the patron data lifecycle. We’ll be also tying everything together when we talk next week about creating a culture of privacy at the library. By having these areas on your privacy radar, you can start thinking of ways to approach privacy beyond offering privacy trainings at the library.</a:t>
            </a:r>
          </a:p>
          <a:p>
            <a:endParaRPr lang="en-US" dirty="0"/>
          </a:p>
          <a:p>
            <a:r>
              <a:rPr lang="en-US" dirty="0"/>
              <a:t>[Image description: A long haired black and white cat wearing a small purple fedora hat and a red and black plaid bow tie.]</a:t>
            </a:r>
          </a:p>
          <a:p>
            <a:r>
              <a:rPr lang="en-US" dirty="0"/>
              <a:t>[Image source: https://en.wikipedia.org/wiki/File:TheOreoCat.jpeg (CC BY SA 4.0)]</a:t>
            </a:r>
          </a:p>
          <a:p>
            <a:endParaRPr lang="en-US" dirty="0"/>
          </a:p>
          <a:p>
            <a:endParaRPr lang="en-US" dirty="0"/>
          </a:p>
        </p:txBody>
      </p:sp>
    </p:spTree>
    <p:extLst>
      <p:ext uri="{BB962C8B-B14F-4D97-AF65-F5344CB8AC3E}">
        <p14:creationId xmlns:p14="http://schemas.microsoft.com/office/powerpoint/2010/main" val="2597412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in mind, the first section, privacy risk management, is where we figure out what is a risk, how do we assess that risk, and what to do about it.</a:t>
            </a:r>
          </a:p>
        </p:txBody>
      </p:sp>
    </p:spTree>
    <p:extLst>
      <p:ext uri="{BB962C8B-B14F-4D97-AF65-F5344CB8AC3E}">
        <p14:creationId xmlns:p14="http://schemas.microsoft.com/office/powerpoint/2010/main" val="227938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3E1E36"/>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3997533"/>
            <a:ext cx="12192000" cy="0"/>
          </a:xfrm>
          <a:prstGeom prst="straightConnector1">
            <a:avLst/>
          </a:prstGeom>
          <a:noFill/>
          <a:ln w="19050" cap="flat" cmpd="sng">
            <a:solidFill>
              <a:srgbClr val="FCB040"/>
            </a:solidFill>
            <a:prstDash val="solid"/>
            <a:round/>
            <a:headEnd type="none" w="sm" len="sm"/>
            <a:tailEnd type="none" w="sm" len="sm"/>
          </a:ln>
        </p:spPr>
      </p:cxnSp>
      <p:sp>
        <p:nvSpPr>
          <p:cNvPr id="11" name="Google Shape;11;p2"/>
          <p:cNvSpPr txBox="1">
            <a:spLocks noGrp="1"/>
          </p:cNvSpPr>
          <p:nvPr>
            <p:ph type="ctrTitle"/>
          </p:nvPr>
        </p:nvSpPr>
        <p:spPr>
          <a:xfrm>
            <a:off x="680600" y="1676400"/>
            <a:ext cx="10830800" cy="211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64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12" name="Google Shape;12;p2"/>
          <p:cNvSpPr txBox="1">
            <a:spLocks noGrp="1"/>
          </p:cNvSpPr>
          <p:nvPr>
            <p:ph type="subTitle" idx="1"/>
          </p:nvPr>
        </p:nvSpPr>
        <p:spPr>
          <a:xfrm>
            <a:off x="680600" y="4243084"/>
            <a:ext cx="10830800" cy="8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32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lnSpc>
                <a:spcPct val="100000"/>
              </a:lnSpc>
              <a:spcBef>
                <a:spcPts val="0"/>
              </a:spcBef>
              <a:spcAft>
                <a:spcPts val="0"/>
              </a:spcAft>
              <a:buClr>
                <a:schemeClr val="lt1"/>
              </a:buClr>
              <a:buSzPts val="2400"/>
              <a:buNone/>
              <a:defRPr sz="3200">
                <a:solidFill>
                  <a:schemeClr val="lt1"/>
                </a:solidFill>
              </a:defRPr>
            </a:lvl2pPr>
            <a:lvl3pPr lvl="2" rtl="0">
              <a:lnSpc>
                <a:spcPct val="100000"/>
              </a:lnSpc>
              <a:spcBef>
                <a:spcPts val="0"/>
              </a:spcBef>
              <a:spcAft>
                <a:spcPts val="0"/>
              </a:spcAft>
              <a:buClr>
                <a:schemeClr val="lt1"/>
              </a:buClr>
              <a:buSzPts val="2400"/>
              <a:buNone/>
              <a:defRPr sz="3200">
                <a:solidFill>
                  <a:schemeClr val="lt1"/>
                </a:solidFill>
              </a:defRPr>
            </a:lvl3pPr>
            <a:lvl4pPr lvl="3" rtl="0">
              <a:lnSpc>
                <a:spcPct val="100000"/>
              </a:lnSpc>
              <a:spcBef>
                <a:spcPts val="0"/>
              </a:spcBef>
              <a:spcAft>
                <a:spcPts val="0"/>
              </a:spcAft>
              <a:buClr>
                <a:schemeClr val="lt1"/>
              </a:buClr>
              <a:buSzPts val="2400"/>
              <a:buNone/>
              <a:defRPr sz="3200">
                <a:solidFill>
                  <a:schemeClr val="lt1"/>
                </a:solidFill>
              </a:defRPr>
            </a:lvl4pPr>
            <a:lvl5pPr lvl="4" rtl="0">
              <a:lnSpc>
                <a:spcPct val="100000"/>
              </a:lnSpc>
              <a:spcBef>
                <a:spcPts val="0"/>
              </a:spcBef>
              <a:spcAft>
                <a:spcPts val="0"/>
              </a:spcAft>
              <a:buClr>
                <a:schemeClr val="lt1"/>
              </a:buClr>
              <a:buSzPts val="2400"/>
              <a:buNone/>
              <a:defRPr sz="3200">
                <a:solidFill>
                  <a:schemeClr val="lt1"/>
                </a:solidFill>
              </a:defRPr>
            </a:lvl5pPr>
            <a:lvl6pPr lvl="5" rtl="0">
              <a:lnSpc>
                <a:spcPct val="100000"/>
              </a:lnSpc>
              <a:spcBef>
                <a:spcPts val="0"/>
              </a:spcBef>
              <a:spcAft>
                <a:spcPts val="0"/>
              </a:spcAft>
              <a:buClr>
                <a:schemeClr val="lt1"/>
              </a:buClr>
              <a:buSzPts val="2400"/>
              <a:buNone/>
              <a:defRPr sz="3200">
                <a:solidFill>
                  <a:schemeClr val="lt1"/>
                </a:solidFill>
              </a:defRPr>
            </a:lvl6pPr>
            <a:lvl7pPr lvl="6" rtl="0">
              <a:lnSpc>
                <a:spcPct val="100000"/>
              </a:lnSpc>
              <a:spcBef>
                <a:spcPts val="0"/>
              </a:spcBef>
              <a:spcAft>
                <a:spcPts val="0"/>
              </a:spcAft>
              <a:buClr>
                <a:schemeClr val="lt1"/>
              </a:buClr>
              <a:buSzPts val="2400"/>
              <a:buNone/>
              <a:defRPr sz="3200">
                <a:solidFill>
                  <a:schemeClr val="lt1"/>
                </a:solidFill>
              </a:defRPr>
            </a:lvl7pPr>
            <a:lvl8pPr lvl="7" rtl="0">
              <a:lnSpc>
                <a:spcPct val="100000"/>
              </a:lnSpc>
              <a:spcBef>
                <a:spcPts val="0"/>
              </a:spcBef>
              <a:spcAft>
                <a:spcPts val="0"/>
              </a:spcAft>
              <a:buClr>
                <a:schemeClr val="lt1"/>
              </a:buClr>
              <a:buSzPts val="2400"/>
              <a:buNone/>
              <a:defRPr sz="3200">
                <a:solidFill>
                  <a:schemeClr val="lt1"/>
                </a:solidFill>
              </a:defRPr>
            </a:lvl8pPr>
            <a:lvl9pPr lvl="8" rtl="0">
              <a:lnSpc>
                <a:spcPct val="100000"/>
              </a:lnSpc>
              <a:spcBef>
                <a:spcPts val="0"/>
              </a:spcBef>
              <a:spcAft>
                <a:spcPts val="0"/>
              </a:spcAft>
              <a:buClr>
                <a:schemeClr val="lt1"/>
              </a:buClr>
              <a:buSzPts val="2400"/>
              <a:buNone/>
              <a:defRPr sz="3200">
                <a:solidFill>
                  <a:schemeClr val="lt1"/>
                </a:solidFill>
              </a:defRPr>
            </a:lvl9pPr>
          </a:lstStyle>
          <a:p>
            <a:r>
              <a:rPr lang="en-US"/>
              <a:t>Click to edit Master subtitle style</a:t>
            </a:r>
            <a:endParaRPr dirty="0"/>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42216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59" name="Google Shape;59;p12"/>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872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CB040"/>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dirty="0"/>
          </a:p>
        </p:txBody>
      </p:sp>
      <p:sp>
        <p:nvSpPr>
          <p:cNvPr id="40" name="Google Shape;4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42315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3E1E36"/>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3997533"/>
            <a:ext cx="12192000" cy="0"/>
          </a:xfrm>
          <a:prstGeom prst="straightConnector1">
            <a:avLst/>
          </a:prstGeom>
          <a:noFill/>
          <a:ln w="19050" cap="flat" cmpd="sng">
            <a:solidFill>
              <a:srgbClr val="FCB040"/>
            </a:solidFill>
            <a:prstDash val="solid"/>
            <a:round/>
            <a:headEnd type="none" w="sm" len="sm"/>
            <a:tailEnd type="none" w="sm" len="sm"/>
          </a:ln>
        </p:spPr>
      </p:cxnSp>
      <p:sp>
        <p:nvSpPr>
          <p:cNvPr id="16" name="Google Shape;16;p3"/>
          <p:cNvSpPr txBox="1">
            <a:spLocks noGrp="1"/>
          </p:cNvSpPr>
          <p:nvPr>
            <p:ph type="title"/>
          </p:nvPr>
        </p:nvSpPr>
        <p:spPr>
          <a:xfrm>
            <a:off x="680600" y="2743200"/>
            <a:ext cx="10830800" cy="103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48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r>
              <a:rPr lang="en-US"/>
              <a:t>Click to edit Master title style</a:t>
            </a:r>
            <a:endParaRPr dirty="0"/>
          </a:p>
        </p:txBody>
      </p:sp>
      <p:sp>
        <p:nvSpPr>
          <p:cNvPr id="17" name="Google Shape;17;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237391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lang="en-US" dirty="0"/>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61587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28" name="Google Shape;28;p5"/>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982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31" name="Google Shape;31;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32" name="Google Shape;32;p6"/>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69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dirty="0"/>
          </a:p>
        </p:txBody>
      </p:sp>
      <p:sp>
        <p:nvSpPr>
          <p:cNvPr id="35" name="Google Shape;35;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103168"/>
                </a:solidFill>
              </a:defRPr>
            </a:lvl5pPr>
            <a:lvl6pPr marL="3657509" lvl="5" indent="-406390" rtl="0">
              <a:spcBef>
                <a:spcPts val="2133"/>
              </a:spcBef>
              <a:spcAft>
                <a:spcPts val="0"/>
              </a:spcAft>
              <a:buClr>
                <a:srgbClr val="103168"/>
              </a:buClr>
              <a:buSzPts val="1200"/>
              <a:buChar char="■"/>
              <a:defRPr sz="1600">
                <a:solidFill>
                  <a:srgbClr val="103168"/>
                </a:solidFill>
              </a:defRPr>
            </a:lvl6pPr>
            <a:lvl7pPr marL="4267093" lvl="6" indent="-406390" rtl="0">
              <a:spcBef>
                <a:spcPts val="2133"/>
              </a:spcBef>
              <a:spcAft>
                <a:spcPts val="0"/>
              </a:spcAft>
              <a:buClr>
                <a:srgbClr val="103168"/>
              </a:buClr>
              <a:buSzPts val="1200"/>
              <a:buChar char="●"/>
              <a:defRPr sz="1600">
                <a:solidFill>
                  <a:srgbClr val="103168"/>
                </a:solidFill>
              </a:defRPr>
            </a:lvl7pPr>
            <a:lvl8pPr marL="4876678" lvl="7" indent="-406390" rtl="0">
              <a:spcBef>
                <a:spcPts val="2133"/>
              </a:spcBef>
              <a:spcAft>
                <a:spcPts val="0"/>
              </a:spcAft>
              <a:buClr>
                <a:srgbClr val="103168"/>
              </a:buClr>
              <a:buSzPts val="1200"/>
              <a:buChar char="○"/>
              <a:defRPr sz="1600">
                <a:solidFill>
                  <a:srgbClr val="103168"/>
                </a:solidFill>
              </a:defRPr>
            </a:lvl8pPr>
            <a:lvl9pPr marL="5486263" lvl="8" indent="-406390" rtl="0">
              <a:spcBef>
                <a:spcPts val="2133"/>
              </a:spcBef>
              <a:spcAft>
                <a:spcPts val="2133"/>
              </a:spcAft>
              <a:buClr>
                <a:srgbClr val="103168"/>
              </a:buClr>
              <a:buSzPts val="1200"/>
              <a:buChar char="■"/>
              <a:defRPr sz="1600">
                <a:solidFill>
                  <a:srgbClr val="103168"/>
                </a:solidFill>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Fifth level</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Google Shape;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37" name="Google Shape;37;p7"/>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271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9"/>
          <p:cNvSpPr/>
          <p:nvPr/>
        </p:nvSpPr>
        <p:spPr>
          <a:xfrm>
            <a:off x="6096000" y="100"/>
            <a:ext cx="6096000" cy="6858000"/>
          </a:xfrm>
          <a:prstGeom prst="rect">
            <a:avLst/>
          </a:prstGeom>
          <a:solidFill>
            <a:srgbClr val="3E1E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3" name="Google Shape;43;p9"/>
          <p:cNvCxnSpPr/>
          <p:nvPr/>
        </p:nvCxnSpPr>
        <p:spPr>
          <a:xfrm>
            <a:off x="6706233" y="5994000"/>
            <a:ext cx="624400" cy="0"/>
          </a:xfrm>
          <a:prstGeom prst="straightConnector1">
            <a:avLst/>
          </a:prstGeom>
          <a:noFill/>
          <a:ln w="19050" cap="flat" cmpd="sng">
            <a:solidFill>
              <a:srgbClr val="FCB040"/>
            </a:solidFill>
            <a:prstDash val="solid"/>
            <a:round/>
            <a:headEnd type="none" w="sm" len="sm"/>
            <a:tailEnd type="none" w="sm" len="sm"/>
          </a:ln>
        </p:spPr>
      </p:cxnSp>
      <p:sp>
        <p:nvSpPr>
          <p:cNvPr id="44" name="Google Shape;44;p9"/>
          <p:cNvSpPr txBox="1">
            <a:spLocks noGrp="1"/>
          </p:cNvSpPr>
          <p:nvPr>
            <p:ph type="title"/>
          </p:nvPr>
        </p:nvSpPr>
        <p:spPr>
          <a:xfrm>
            <a:off x="354000" y="1607767"/>
            <a:ext cx="5393600" cy="20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45" name="Google Shape;45;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2100"/>
              <a:buNone/>
              <a:defRPr sz="2800">
                <a:solidFill>
                  <a:srgbClr val="20232E"/>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46" name="Google Shape;46;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Clr>
                <a:schemeClr val="lt1"/>
              </a:buClr>
              <a:buSzPts val="1800"/>
              <a:buChar char="●"/>
              <a:defRPr>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423323" rtl="0">
              <a:spcBef>
                <a:spcPts val="2133"/>
              </a:spcBef>
              <a:spcAft>
                <a:spcPts val="0"/>
              </a:spcAft>
              <a:buClr>
                <a:schemeClr val="lt1"/>
              </a:buClr>
              <a:buSzPts val="14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pPr lvl="0"/>
            <a:r>
              <a:rPr lang="en-US"/>
              <a:t>Click to edit Master text styles</a:t>
            </a:r>
          </a:p>
        </p:txBody>
      </p:sp>
      <p:sp>
        <p:nvSpPr>
          <p:cNvPr id="47" name="Google Shape;4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00275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415600" y="5649100"/>
            <a:ext cx="7998400" cy="7984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Clr>
                <a:srgbClr val="434343"/>
              </a:buClr>
              <a:buSzPts val="2100"/>
              <a:buNone/>
              <a:defRPr sz="2800">
                <a:solidFill>
                  <a:srgbClr val="43434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0" name="Google Shape;50;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
        <p:nvSpPr>
          <p:cNvPr id="51" name="Google Shape;51;p10"/>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651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0" y="6727600"/>
            <a:ext cx="12192000" cy="130400"/>
          </a:xfrm>
          <a:prstGeom prst="rect">
            <a:avLst/>
          </a:prstGeom>
          <a:solidFill>
            <a:srgbClr val="FCB0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Google Shape;54;p11"/>
          <p:cNvSpPr txBox="1">
            <a:spLocks noGrp="1"/>
          </p:cNvSpPr>
          <p:nvPr>
            <p:ph type="title" hasCustomPrompt="1"/>
          </p:nvPr>
        </p:nvSpPr>
        <p:spPr>
          <a:xfrm>
            <a:off x="415600" y="1321967"/>
            <a:ext cx="11360800" cy="25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0"/>
              <a:buNone/>
              <a:defRPr sz="18666" b="1">
                <a:latin typeface="Open Sans" panose="020B0606030504020204" pitchFamily="34" charset="0"/>
                <a:ea typeface="Open Sans" panose="020B0606030504020204" pitchFamily="34" charset="0"/>
                <a:cs typeface="Open Sans" panose="020B0606030504020204" pitchFamily="34" charset="0"/>
              </a:defRPr>
            </a:lvl1pPr>
            <a:lvl2pPr lvl="1" algn="ctr" rtl="0">
              <a:spcBef>
                <a:spcPts val="0"/>
              </a:spcBef>
              <a:spcAft>
                <a:spcPts val="0"/>
              </a:spcAft>
              <a:buSzPts val="14000"/>
              <a:buNone/>
              <a:defRPr sz="18666" b="1"/>
            </a:lvl2pPr>
            <a:lvl3pPr lvl="2" algn="ctr" rtl="0">
              <a:spcBef>
                <a:spcPts val="0"/>
              </a:spcBef>
              <a:spcAft>
                <a:spcPts val="0"/>
              </a:spcAft>
              <a:buSzPts val="14000"/>
              <a:buNone/>
              <a:defRPr sz="18666" b="1"/>
            </a:lvl3pPr>
            <a:lvl4pPr lvl="3" algn="ctr" rtl="0">
              <a:spcBef>
                <a:spcPts val="0"/>
              </a:spcBef>
              <a:spcAft>
                <a:spcPts val="0"/>
              </a:spcAft>
              <a:buSzPts val="14000"/>
              <a:buNone/>
              <a:defRPr sz="18666" b="1"/>
            </a:lvl4pPr>
            <a:lvl5pPr lvl="4" algn="ctr" rtl="0">
              <a:spcBef>
                <a:spcPts val="0"/>
              </a:spcBef>
              <a:spcAft>
                <a:spcPts val="0"/>
              </a:spcAft>
              <a:buSzPts val="14000"/>
              <a:buNone/>
              <a:defRPr sz="18666" b="1"/>
            </a:lvl5pPr>
            <a:lvl6pPr lvl="5" algn="ctr" rtl="0">
              <a:spcBef>
                <a:spcPts val="0"/>
              </a:spcBef>
              <a:spcAft>
                <a:spcPts val="0"/>
              </a:spcAft>
              <a:buSzPts val="14000"/>
              <a:buNone/>
              <a:defRPr sz="18666" b="1"/>
            </a:lvl6pPr>
            <a:lvl7pPr lvl="6" algn="ctr" rtl="0">
              <a:spcBef>
                <a:spcPts val="0"/>
              </a:spcBef>
              <a:spcAft>
                <a:spcPts val="0"/>
              </a:spcAft>
              <a:buSzPts val="14000"/>
              <a:buNone/>
              <a:defRPr sz="18666" b="1"/>
            </a:lvl7pPr>
            <a:lvl8pPr lvl="7" algn="ctr" rtl="0">
              <a:spcBef>
                <a:spcPts val="0"/>
              </a:spcBef>
              <a:spcAft>
                <a:spcPts val="0"/>
              </a:spcAft>
              <a:buSzPts val="14000"/>
              <a:buNone/>
              <a:defRPr sz="18666" b="1"/>
            </a:lvl8pPr>
            <a:lvl9pPr lvl="8" algn="ctr" rtl="0">
              <a:spcBef>
                <a:spcPts val="0"/>
              </a:spcBef>
              <a:spcAft>
                <a:spcPts val="0"/>
              </a:spcAft>
              <a:buSzPts val="14000"/>
              <a:buNone/>
              <a:defRPr sz="18666" b="1"/>
            </a:lvl9pPr>
          </a:lstStyle>
          <a:p>
            <a:r>
              <a:rPr dirty="0"/>
              <a:t>xx%</a:t>
            </a:r>
          </a:p>
        </p:txBody>
      </p:sp>
      <p:sp>
        <p:nvSpPr>
          <p:cNvPr id="55" name="Google Shape;55;p11"/>
          <p:cNvSpPr txBox="1">
            <a:spLocks noGrp="1"/>
          </p:cNvSpPr>
          <p:nvPr>
            <p:ph type="body" idx="1"/>
          </p:nvPr>
        </p:nvSpPr>
        <p:spPr>
          <a:xfrm>
            <a:off x="415600" y="4095067"/>
            <a:ext cx="11360800" cy="1202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Clr>
                <a:srgbClr val="000000"/>
              </a:buClr>
              <a:buSzPts val="1800"/>
              <a:buChar char="●"/>
              <a:defRPr>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1219170" lvl="1" indent="-423323" algn="ctr" rtl="0">
              <a:spcBef>
                <a:spcPts val="2133"/>
              </a:spcBef>
              <a:spcAft>
                <a:spcPts val="0"/>
              </a:spcAft>
              <a:buClr>
                <a:srgbClr val="000000"/>
              </a:buClr>
              <a:buSzPts val="1400"/>
              <a:buChar char="○"/>
              <a:defRPr>
                <a:solidFill>
                  <a:srgbClr val="000000"/>
                </a:solidFill>
              </a:defRPr>
            </a:lvl2pPr>
            <a:lvl3pPr marL="1828754" lvl="2" indent="-423323" algn="ctr" rtl="0">
              <a:spcBef>
                <a:spcPts val="2133"/>
              </a:spcBef>
              <a:spcAft>
                <a:spcPts val="0"/>
              </a:spcAft>
              <a:buClr>
                <a:srgbClr val="000000"/>
              </a:buClr>
              <a:buSzPts val="1400"/>
              <a:buChar char="■"/>
              <a:defRPr>
                <a:solidFill>
                  <a:srgbClr val="000000"/>
                </a:solidFill>
              </a:defRPr>
            </a:lvl3pPr>
            <a:lvl4pPr marL="2438339" lvl="3" indent="-423323" algn="ctr" rtl="0">
              <a:spcBef>
                <a:spcPts val="2133"/>
              </a:spcBef>
              <a:spcAft>
                <a:spcPts val="0"/>
              </a:spcAft>
              <a:buClr>
                <a:srgbClr val="000000"/>
              </a:buClr>
              <a:buSzPts val="1400"/>
              <a:buChar char="●"/>
              <a:defRPr>
                <a:solidFill>
                  <a:srgbClr val="000000"/>
                </a:solidFill>
              </a:defRPr>
            </a:lvl4pPr>
            <a:lvl5pPr marL="3047924" lvl="4" indent="-423323" algn="ctr" rtl="0">
              <a:spcBef>
                <a:spcPts val="2133"/>
              </a:spcBef>
              <a:spcAft>
                <a:spcPts val="0"/>
              </a:spcAft>
              <a:buClr>
                <a:srgbClr val="000000"/>
              </a:buClr>
              <a:buSzPts val="1400"/>
              <a:buChar char="○"/>
              <a:defRPr>
                <a:solidFill>
                  <a:srgbClr val="000000"/>
                </a:solidFill>
              </a:defRPr>
            </a:lvl5pPr>
            <a:lvl6pPr marL="3657509" lvl="5" indent="-423323" algn="ctr" rtl="0">
              <a:spcBef>
                <a:spcPts val="2133"/>
              </a:spcBef>
              <a:spcAft>
                <a:spcPts val="0"/>
              </a:spcAft>
              <a:buClr>
                <a:srgbClr val="000000"/>
              </a:buClr>
              <a:buSzPts val="1400"/>
              <a:buChar char="■"/>
              <a:defRPr>
                <a:solidFill>
                  <a:srgbClr val="000000"/>
                </a:solidFill>
              </a:defRPr>
            </a:lvl6pPr>
            <a:lvl7pPr marL="4267093" lvl="6" indent="-423323" algn="ctr" rtl="0">
              <a:spcBef>
                <a:spcPts val="2133"/>
              </a:spcBef>
              <a:spcAft>
                <a:spcPts val="0"/>
              </a:spcAft>
              <a:buClr>
                <a:srgbClr val="000000"/>
              </a:buClr>
              <a:buSzPts val="1400"/>
              <a:buChar char="●"/>
              <a:defRPr>
                <a:solidFill>
                  <a:srgbClr val="000000"/>
                </a:solidFill>
              </a:defRPr>
            </a:lvl7pPr>
            <a:lvl8pPr marL="4876678" lvl="7" indent="-423323" algn="ctr" rtl="0">
              <a:spcBef>
                <a:spcPts val="2133"/>
              </a:spcBef>
              <a:spcAft>
                <a:spcPts val="0"/>
              </a:spcAft>
              <a:buClr>
                <a:srgbClr val="000000"/>
              </a:buClr>
              <a:buSzPts val="1400"/>
              <a:buChar char="○"/>
              <a:defRPr>
                <a:solidFill>
                  <a:srgbClr val="000000"/>
                </a:solidFill>
              </a:defRPr>
            </a:lvl8pPr>
            <a:lvl9pPr marL="5486263" lvl="8" indent="-423323" algn="ctr" rtl="0">
              <a:spcBef>
                <a:spcPts val="2133"/>
              </a:spcBef>
              <a:spcAft>
                <a:spcPts val="2133"/>
              </a:spcAft>
              <a:buClr>
                <a:srgbClr val="000000"/>
              </a:buClr>
              <a:buSzPts val="1400"/>
              <a:buChar char="■"/>
              <a:defRPr>
                <a:solidFill>
                  <a:srgbClr val="000000"/>
                </a:solidFill>
              </a:defRPr>
            </a:lvl9pPr>
          </a:lstStyle>
          <a:p>
            <a:pPr lvl="0"/>
            <a:r>
              <a:rPr lang="en-US"/>
              <a:t>Click to edit Master text styles</a:t>
            </a:r>
          </a:p>
        </p:txBody>
      </p:sp>
      <p:sp>
        <p:nvSpPr>
          <p:cNvPr id="56" name="Google Shape;56;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30E9064-D8DA-4263-838F-A3EBCAFE73C8}" type="slidenum">
              <a:rPr lang="en-US" smtClean="0"/>
              <a:t>‹#›</a:t>
            </a:fld>
            <a:endParaRPr lang="en-US"/>
          </a:p>
        </p:txBody>
      </p:sp>
    </p:spTree>
    <p:extLst>
      <p:ext uri="{BB962C8B-B14F-4D97-AF65-F5344CB8AC3E}">
        <p14:creationId xmlns:p14="http://schemas.microsoft.com/office/powerpoint/2010/main" val="180332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E882FD-B932-4E77-955B-E79DAA06E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7794E7-BF4F-4EFF-BD30-26F94F48A435}"/>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9107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commons.wikimedia.org/wiki/File:Flag_icon_red_4.sv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lpinfo.org/event/building-and-fostering-a-culture-of-privacy-2/"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creativecommons.org/licenses/by-sa/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plpinfo.org/dataprivacytoolkit/"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B23D-0C27-4D59-997A-11FCABA3067C}"/>
              </a:ext>
            </a:extLst>
          </p:cNvPr>
          <p:cNvSpPr>
            <a:spLocks noGrp="1"/>
          </p:cNvSpPr>
          <p:nvPr>
            <p:ph type="ctrTitle"/>
          </p:nvPr>
        </p:nvSpPr>
        <p:spPr/>
        <p:txBody>
          <a:bodyPr/>
          <a:lstStyle/>
          <a:p>
            <a:r>
              <a:rPr lang="en-US" dirty="0"/>
              <a:t>Beyond Data Privacy Training</a:t>
            </a:r>
          </a:p>
        </p:txBody>
      </p:sp>
      <p:sp>
        <p:nvSpPr>
          <p:cNvPr id="3" name="Subtitle 2">
            <a:extLst>
              <a:ext uri="{FF2B5EF4-FFF2-40B4-BE49-F238E27FC236}">
                <a16:creationId xmlns:a16="http://schemas.microsoft.com/office/drawing/2014/main" id="{274AFCBC-4BF0-468E-9E14-DB2AB125231F}"/>
              </a:ext>
            </a:extLst>
          </p:cNvPr>
          <p:cNvSpPr>
            <a:spLocks noGrp="1"/>
          </p:cNvSpPr>
          <p:nvPr>
            <p:ph type="subTitle" idx="1"/>
          </p:nvPr>
        </p:nvSpPr>
        <p:spPr/>
        <p:txBody>
          <a:bodyPr/>
          <a:lstStyle/>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Becky Yoose</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Library Data Privacy Consultant, LDH Consulting Services</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Data Privacy Best Practices Training for Libraries</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April </a:t>
            </a: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2021</a:t>
            </a:r>
          </a:p>
          <a:p>
            <a:pPr marL="171450" marR="0" lvl="0" indent="-171450" algn="l" defTabSz="685800" rtl="0" eaLnBrk="1" fontAlgn="auto" latinLnBrk="0" hangingPunct="1">
              <a:lnSpc>
                <a:spcPct val="100000"/>
              </a:lnSpc>
              <a:spcBef>
                <a:spcPts val="0"/>
              </a:spcBef>
              <a:spcAft>
                <a:spcPts val="0"/>
              </a:spcAft>
              <a:buClr>
                <a:prstClr val="white"/>
              </a:buClr>
              <a:buSzPts val="2400"/>
              <a:buFont typeface="Arial" panose="020B0604020202020204" pitchFamily="34" charset="0"/>
              <a:buNone/>
              <a:tabLst/>
              <a:defRPr/>
            </a:pPr>
            <a:r>
              <a:rPr lang="en-US" sz="2800" dirty="0">
                <a:solidFill>
                  <a:prstClr val="white"/>
                </a:solidFill>
              </a:rPr>
              <a:t>Week 3</a:t>
            </a:r>
            <a:endPar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63E06EC3-A798-48E9-8F48-21F8C0F24BA4}"/>
              </a:ext>
            </a:extLst>
          </p:cNvPr>
          <p:cNvPicPr>
            <a:picLocks noChangeAspect="1"/>
          </p:cNvPicPr>
          <p:nvPr/>
        </p:nvPicPr>
        <p:blipFill>
          <a:blip r:embed="rId3"/>
          <a:stretch>
            <a:fillRect/>
          </a:stretch>
        </p:blipFill>
        <p:spPr>
          <a:xfrm>
            <a:off x="10489643" y="5181600"/>
            <a:ext cx="1702357" cy="1676400"/>
          </a:xfrm>
          <a:prstGeom prst="rect">
            <a:avLst/>
          </a:prstGeom>
        </p:spPr>
      </p:pic>
    </p:spTree>
    <p:extLst>
      <p:ext uri="{BB962C8B-B14F-4D97-AF65-F5344CB8AC3E}">
        <p14:creationId xmlns:p14="http://schemas.microsoft.com/office/powerpoint/2010/main" val="257407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18252-BB78-4948-8745-AB5B2EFE7845}"/>
              </a:ext>
            </a:extLst>
          </p:cNvPr>
          <p:cNvSpPr>
            <a:spLocks noGrp="1"/>
          </p:cNvSpPr>
          <p:nvPr>
            <p:ph type="title"/>
          </p:nvPr>
        </p:nvSpPr>
        <p:spPr/>
        <p:txBody>
          <a:bodyPr/>
          <a:lstStyle/>
          <a:p>
            <a:r>
              <a:rPr lang="en-US" dirty="0"/>
              <a:t>Risk = Threat x Vulnerability x Cost</a:t>
            </a:r>
          </a:p>
        </p:txBody>
      </p:sp>
      <p:sp>
        <p:nvSpPr>
          <p:cNvPr id="6" name="Text Placeholder 5">
            <a:extLst>
              <a:ext uri="{FF2B5EF4-FFF2-40B4-BE49-F238E27FC236}">
                <a16:creationId xmlns:a16="http://schemas.microsoft.com/office/drawing/2014/main" id="{7F5919D7-0A7C-443C-81C9-2C84DC6A8DB6}"/>
              </a:ext>
            </a:extLst>
          </p:cNvPr>
          <p:cNvSpPr>
            <a:spLocks noGrp="1"/>
          </p:cNvSpPr>
          <p:nvPr>
            <p:ph type="body" idx="1"/>
          </p:nvPr>
        </p:nvSpPr>
        <p:spPr/>
        <p:txBody>
          <a:bodyPr/>
          <a:lstStyle/>
          <a:p>
            <a:r>
              <a:rPr lang="en-US" sz="2400" b="1" dirty="0"/>
              <a:t>Threat</a:t>
            </a:r>
            <a:r>
              <a:rPr lang="en-US" sz="2400" dirty="0"/>
              <a:t> </a:t>
            </a:r>
          </a:p>
          <a:p>
            <a:pPr lvl="1"/>
            <a:r>
              <a:rPr lang="en-US" dirty="0"/>
              <a:t>Potential scenario that can cause damage or loss to an organizational asset</a:t>
            </a:r>
          </a:p>
          <a:p>
            <a:r>
              <a:rPr lang="en-US" sz="2400" b="1" dirty="0"/>
              <a:t>Vulnerability</a:t>
            </a:r>
          </a:p>
          <a:p>
            <a:pPr lvl="1"/>
            <a:r>
              <a:rPr lang="en-US" dirty="0"/>
              <a:t>Weakness in any system or structure that a threat can use to cause harm to the organization</a:t>
            </a:r>
          </a:p>
          <a:p>
            <a:r>
              <a:rPr lang="en-US" sz="2400" b="1" dirty="0"/>
              <a:t>Cost</a:t>
            </a:r>
          </a:p>
          <a:p>
            <a:pPr lvl="1"/>
            <a:r>
              <a:rPr lang="en-US" dirty="0"/>
              <a:t>Potential impact, be it monetary, reputational, legal, operational, etc. on organizations and people targeted by threat</a:t>
            </a:r>
          </a:p>
          <a:p>
            <a:pPr marL="0" indent="0">
              <a:buNone/>
            </a:pPr>
            <a:endParaRPr lang="en-US" sz="2400" dirty="0"/>
          </a:p>
          <a:p>
            <a:pPr marL="0" indent="0">
              <a:buNone/>
            </a:pPr>
            <a:r>
              <a:rPr lang="en-US" sz="2400" dirty="0"/>
              <a:t>(Likelihood and Severity are also factors in calculating risk)</a:t>
            </a:r>
          </a:p>
        </p:txBody>
      </p:sp>
    </p:spTree>
    <p:extLst>
      <p:ext uri="{BB962C8B-B14F-4D97-AF65-F5344CB8AC3E}">
        <p14:creationId xmlns:p14="http://schemas.microsoft.com/office/powerpoint/2010/main" val="273109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9ADC-A6B7-4BE6-8D7A-52162475B48A}"/>
              </a:ext>
            </a:extLst>
          </p:cNvPr>
          <p:cNvSpPr>
            <a:spLocks noGrp="1"/>
          </p:cNvSpPr>
          <p:nvPr>
            <p:ph type="title"/>
          </p:nvPr>
        </p:nvSpPr>
        <p:spPr/>
        <p:txBody>
          <a:bodyPr/>
          <a:lstStyle/>
          <a:p>
            <a:r>
              <a:rPr lang="en-US" dirty="0"/>
              <a:t>Discussion – </a:t>
            </a:r>
            <a:br>
              <a:rPr lang="en-US" dirty="0"/>
            </a:br>
            <a:r>
              <a:rPr lang="en-US" dirty="0"/>
              <a:t>(Risk = Threat x Vulnerability x Cost) + Libraries</a:t>
            </a:r>
          </a:p>
        </p:txBody>
      </p:sp>
    </p:spTree>
    <p:extLst>
      <p:ext uri="{BB962C8B-B14F-4D97-AF65-F5344CB8AC3E}">
        <p14:creationId xmlns:p14="http://schemas.microsoft.com/office/powerpoint/2010/main" val="344965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04C91-3649-491B-8AB1-72B08CBEDCEF}"/>
              </a:ext>
            </a:extLst>
          </p:cNvPr>
          <p:cNvSpPr>
            <a:spLocks noGrp="1"/>
          </p:cNvSpPr>
          <p:nvPr>
            <p:ph type="title"/>
          </p:nvPr>
        </p:nvSpPr>
        <p:spPr/>
        <p:txBody>
          <a:bodyPr/>
          <a:lstStyle/>
          <a:p>
            <a:r>
              <a:rPr lang="en-US" dirty="0"/>
              <a:t>Risk Assessments</a:t>
            </a:r>
          </a:p>
        </p:txBody>
      </p:sp>
      <p:sp>
        <p:nvSpPr>
          <p:cNvPr id="4" name="Text Placeholder 3">
            <a:extLst>
              <a:ext uri="{FF2B5EF4-FFF2-40B4-BE49-F238E27FC236}">
                <a16:creationId xmlns:a16="http://schemas.microsoft.com/office/drawing/2014/main" id="{78C0621B-864E-4618-A879-5C58832845C5}"/>
              </a:ext>
            </a:extLst>
          </p:cNvPr>
          <p:cNvSpPr>
            <a:spLocks noGrp="1"/>
          </p:cNvSpPr>
          <p:nvPr>
            <p:ph type="body" idx="1"/>
          </p:nvPr>
        </p:nvSpPr>
        <p:spPr/>
        <p:txBody>
          <a:bodyPr/>
          <a:lstStyle/>
          <a:p>
            <a:pPr marL="0" indent="0" algn="ctr">
              <a:buNone/>
            </a:pPr>
            <a:r>
              <a:rPr lang="en-US" sz="2400" b="1" u="sng" dirty="0"/>
              <a:t>What do we have?</a:t>
            </a:r>
          </a:p>
          <a:p>
            <a:pPr marL="0" indent="0">
              <a:buNone/>
            </a:pPr>
            <a:r>
              <a:rPr lang="en-US" sz="2400" dirty="0"/>
              <a:t>Data Inventories</a:t>
            </a:r>
          </a:p>
          <a:p>
            <a:r>
              <a:rPr lang="en-US" sz="2400" dirty="0"/>
              <a:t>Recording where data lives in the library and beyond (in the case of external departments and vendors)</a:t>
            </a:r>
          </a:p>
          <a:p>
            <a:r>
              <a:rPr lang="en-US" sz="2400" dirty="0"/>
              <a:t>Tracking data through the data lifecycle (collection, storage, etc.) as well as how the data is used, who is using/disclosing data, and why</a:t>
            </a:r>
          </a:p>
        </p:txBody>
      </p:sp>
      <p:sp>
        <p:nvSpPr>
          <p:cNvPr id="5" name="Text Placeholder 4">
            <a:extLst>
              <a:ext uri="{FF2B5EF4-FFF2-40B4-BE49-F238E27FC236}">
                <a16:creationId xmlns:a16="http://schemas.microsoft.com/office/drawing/2014/main" id="{B00E1E4E-EDD1-4D43-B86B-5C17880C619B}"/>
              </a:ext>
            </a:extLst>
          </p:cNvPr>
          <p:cNvSpPr>
            <a:spLocks noGrp="1"/>
          </p:cNvSpPr>
          <p:nvPr>
            <p:ph type="body" idx="2"/>
          </p:nvPr>
        </p:nvSpPr>
        <p:spPr/>
        <p:txBody>
          <a:bodyPr/>
          <a:lstStyle/>
          <a:p>
            <a:pPr marL="0" indent="0" algn="ctr">
              <a:buNone/>
            </a:pPr>
            <a:r>
              <a:rPr lang="en-US" sz="2400" b="1" u="sng" dirty="0"/>
              <a:t>We can, but should we?</a:t>
            </a:r>
          </a:p>
          <a:p>
            <a:pPr marL="0" indent="0">
              <a:buNone/>
            </a:pPr>
            <a:r>
              <a:rPr lang="en-US" sz="2400" dirty="0"/>
              <a:t>Privacy Impact Assessments (PIA)</a:t>
            </a:r>
          </a:p>
          <a:p>
            <a:r>
              <a:rPr lang="en-US" sz="2400" dirty="0"/>
              <a:t>Evaluates new and changing processes or systems for compliance to legal regulations and policies</a:t>
            </a:r>
          </a:p>
          <a:p>
            <a:r>
              <a:rPr lang="en-US" sz="2400" dirty="0"/>
              <a:t>Assesses privacy risks presented by processes or systems</a:t>
            </a:r>
          </a:p>
          <a:p>
            <a:r>
              <a:rPr lang="en-US" sz="2400" dirty="0"/>
              <a:t>Identifies and examines possible ways to mitigate risks in processes or systems</a:t>
            </a:r>
          </a:p>
        </p:txBody>
      </p:sp>
    </p:spTree>
    <p:extLst>
      <p:ext uri="{BB962C8B-B14F-4D97-AF65-F5344CB8AC3E}">
        <p14:creationId xmlns:p14="http://schemas.microsoft.com/office/powerpoint/2010/main" val="388806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63A8-0770-419F-8F16-CBA20A9B4E3D}"/>
              </a:ext>
            </a:extLst>
          </p:cNvPr>
          <p:cNvSpPr>
            <a:spLocks noGrp="1"/>
          </p:cNvSpPr>
          <p:nvPr>
            <p:ph type="title"/>
          </p:nvPr>
        </p:nvSpPr>
        <p:spPr/>
        <p:txBody>
          <a:bodyPr/>
          <a:lstStyle/>
          <a:p>
            <a:r>
              <a:rPr lang="en-US" dirty="0"/>
              <a:t>Addressing Risks - Strategies</a:t>
            </a:r>
          </a:p>
        </p:txBody>
      </p:sp>
      <p:sp>
        <p:nvSpPr>
          <p:cNvPr id="4" name="Text Placeholder 3">
            <a:extLst>
              <a:ext uri="{FF2B5EF4-FFF2-40B4-BE49-F238E27FC236}">
                <a16:creationId xmlns:a16="http://schemas.microsoft.com/office/drawing/2014/main" id="{585A6210-15E1-46FB-99DA-45D145C478C9}"/>
              </a:ext>
            </a:extLst>
          </p:cNvPr>
          <p:cNvSpPr>
            <a:spLocks noGrp="1"/>
          </p:cNvSpPr>
          <p:nvPr>
            <p:ph type="body" idx="1"/>
          </p:nvPr>
        </p:nvSpPr>
        <p:spPr/>
        <p:txBody>
          <a:bodyPr/>
          <a:lstStyle/>
          <a:p>
            <a:pPr marL="0" indent="0">
              <a:buNone/>
            </a:pPr>
            <a:r>
              <a:rPr lang="en-US" sz="2400" b="1" u="sng" dirty="0"/>
              <a:t>Accept</a:t>
            </a:r>
          </a:p>
          <a:p>
            <a:r>
              <a:rPr lang="en-US" sz="2400" dirty="0"/>
              <a:t>Risk to org or person is low</a:t>
            </a:r>
          </a:p>
          <a:p>
            <a:r>
              <a:rPr lang="en-US" sz="2400" dirty="0"/>
              <a:t>Resource restrictions</a:t>
            </a:r>
          </a:p>
          <a:p>
            <a:pPr marL="0" indent="0">
              <a:buNone/>
            </a:pPr>
            <a:endParaRPr lang="en-US" sz="2400" dirty="0"/>
          </a:p>
          <a:p>
            <a:pPr marL="0" indent="0">
              <a:buNone/>
            </a:pPr>
            <a:r>
              <a:rPr lang="en-US" sz="2400" b="1" u="sng" dirty="0"/>
              <a:t>Transfer</a:t>
            </a:r>
          </a:p>
          <a:p>
            <a:r>
              <a:rPr lang="en-US" sz="2400" dirty="0"/>
              <a:t>Risk can be better managed by another entity, product, or process</a:t>
            </a:r>
          </a:p>
        </p:txBody>
      </p:sp>
      <p:sp>
        <p:nvSpPr>
          <p:cNvPr id="5" name="Text Placeholder 4">
            <a:extLst>
              <a:ext uri="{FF2B5EF4-FFF2-40B4-BE49-F238E27FC236}">
                <a16:creationId xmlns:a16="http://schemas.microsoft.com/office/drawing/2014/main" id="{B79D5EA6-B571-4CAE-B14E-4A7456D473D3}"/>
              </a:ext>
            </a:extLst>
          </p:cNvPr>
          <p:cNvSpPr>
            <a:spLocks noGrp="1"/>
          </p:cNvSpPr>
          <p:nvPr>
            <p:ph type="body" idx="2"/>
          </p:nvPr>
        </p:nvSpPr>
        <p:spPr/>
        <p:txBody>
          <a:bodyPr/>
          <a:lstStyle/>
          <a:p>
            <a:pPr marL="0" indent="0">
              <a:buNone/>
            </a:pPr>
            <a:r>
              <a:rPr lang="en-US" sz="2400" b="1" u="sng" dirty="0"/>
              <a:t>Mitigate</a:t>
            </a:r>
          </a:p>
          <a:p>
            <a:r>
              <a:rPr lang="en-US" sz="2400" dirty="0"/>
              <a:t>Privacy controls can be implemented in the process or product to limit risk</a:t>
            </a:r>
          </a:p>
          <a:p>
            <a:pPr marL="0" indent="0">
              <a:buNone/>
            </a:pPr>
            <a:endParaRPr lang="en-US" sz="2400" dirty="0"/>
          </a:p>
          <a:p>
            <a:pPr marL="0" indent="0">
              <a:buNone/>
            </a:pPr>
            <a:r>
              <a:rPr lang="en-US" sz="2400" b="1" u="sng" dirty="0"/>
              <a:t>Eliminate</a:t>
            </a:r>
          </a:p>
          <a:p>
            <a:r>
              <a:rPr lang="en-US" sz="2400" dirty="0"/>
              <a:t>Changes to product or process to avoid identified risk</a:t>
            </a:r>
          </a:p>
          <a:p>
            <a:pPr marL="0" indent="0">
              <a:buNone/>
            </a:pPr>
            <a:endParaRPr lang="en-US" sz="2400" dirty="0"/>
          </a:p>
        </p:txBody>
      </p:sp>
    </p:spTree>
    <p:extLst>
      <p:ext uri="{BB962C8B-B14F-4D97-AF65-F5344CB8AC3E}">
        <p14:creationId xmlns:p14="http://schemas.microsoft.com/office/powerpoint/2010/main" val="106695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5BC9E4-B672-415F-A5DD-BA0B21DE7228}"/>
              </a:ext>
            </a:extLst>
          </p:cNvPr>
          <p:cNvSpPr>
            <a:spLocks noGrp="1"/>
          </p:cNvSpPr>
          <p:nvPr>
            <p:ph type="title"/>
          </p:nvPr>
        </p:nvSpPr>
        <p:spPr/>
        <p:txBody>
          <a:bodyPr/>
          <a:lstStyle/>
          <a:p>
            <a:r>
              <a:rPr lang="en-US" dirty="0"/>
              <a:t>Poll – Accept, Transfer, Mitigate, or Eliminate? </a:t>
            </a:r>
          </a:p>
        </p:txBody>
      </p:sp>
    </p:spTree>
    <p:extLst>
      <p:ext uri="{BB962C8B-B14F-4D97-AF65-F5344CB8AC3E}">
        <p14:creationId xmlns:p14="http://schemas.microsoft.com/office/powerpoint/2010/main" val="420014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15B89-1F4C-4ABB-9AF9-56904F68DA7F}"/>
              </a:ext>
            </a:extLst>
          </p:cNvPr>
          <p:cNvSpPr>
            <a:spLocks noGrp="1"/>
          </p:cNvSpPr>
          <p:nvPr>
            <p:ph type="title"/>
          </p:nvPr>
        </p:nvSpPr>
        <p:spPr/>
        <p:txBody>
          <a:bodyPr/>
          <a:lstStyle/>
          <a:p>
            <a:r>
              <a:rPr lang="en-US" dirty="0"/>
              <a:t>1.5 Library Privacy Policy and Procedures</a:t>
            </a:r>
          </a:p>
        </p:txBody>
      </p:sp>
    </p:spTree>
    <p:extLst>
      <p:ext uri="{BB962C8B-B14F-4D97-AF65-F5344CB8AC3E}">
        <p14:creationId xmlns:p14="http://schemas.microsoft.com/office/powerpoint/2010/main" val="3499462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5F5861-335C-4D8E-8CCA-71054DF5F829}"/>
              </a:ext>
            </a:extLst>
          </p:cNvPr>
          <p:cNvSpPr>
            <a:spLocks noGrp="1"/>
          </p:cNvSpPr>
          <p:nvPr>
            <p:ph type="title"/>
          </p:nvPr>
        </p:nvSpPr>
        <p:spPr/>
        <p:txBody>
          <a:bodyPr/>
          <a:lstStyle/>
          <a:p>
            <a:r>
              <a:rPr lang="en-US" dirty="0"/>
              <a:t>Risk Reduction – Policies and Procedures</a:t>
            </a:r>
          </a:p>
        </p:txBody>
      </p:sp>
      <p:sp>
        <p:nvSpPr>
          <p:cNvPr id="5" name="Text Placeholder 4">
            <a:extLst>
              <a:ext uri="{FF2B5EF4-FFF2-40B4-BE49-F238E27FC236}">
                <a16:creationId xmlns:a16="http://schemas.microsoft.com/office/drawing/2014/main" id="{E587FF1F-0EDA-414F-B859-371A8759EE1C}"/>
              </a:ext>
            </a:extLst>
          </p:cNvPr>
          <p:cNvSpPr>
            <a:spLocks noGrp="1"/>
          </p:cNvSpPr>
          <p:nvPr>
            <p:ph type="body" idx="1"/>
          </p:nvPr>
        </p:nvSpPr>
        <p:spPr/>
        <p:txBody>
          <a:bodyPr/>
          <a:lstStyle/>
          <a:p>
            <a:pPr marL="0" indent="0" algn="ctr">
              <a:buNone/>
            </a:pPr>
            <a:r>
              <a:rPr lang="en-US" sz="2400" b="1" u="sng" dirty="0"/>
              <a:t>Policies</a:t>
            </a:r>
          </a:p>
          <a:p>
            <a:r>
              <a:rPr lang="en-US" sz="2400" dirty="0"/>
              <a:t>The “what” and “why”</a:t>
            </a:r>
          </a:p>
          <a:p>
            <a:r>
              <a:rPr lang="en-US" sz="2400" dirty="0"/>
              <a:t>A library must have a Patron Privacy &amp; Confidentiality Policy</a:t>
            </a:r>
          </a:p>
          <a:p>
            <a:r>
              <a:rPr lang="en-US" sz="2400" dirty="0"/>
              <a:t>Policies are shaped by legal regulations, professional ethics/standards, and best practices</a:t>
            </a:r>
          </a:p>
          <a:p>
            <a:pPr lvl="1"/>
            <a:r>
              <a:rPr lang="en-US" sz="2400" dirty="0">
                <a:solidFill>
                  <a:schemeClr val="tx1"/>
                </a:solidFill>
              </a:rPr>
              <a:t>California laws</a:t>
            </a:r>
          </a:p>
          <a:p>
            <a:pPr lvl="1"/>
            <a:r>
              <a:rPr lang="en-US" sz="2400" dirty="0">
                <a:solidFill>
                  <a:schemeClr val="tx1"/>
                </a:solidFill>
              </a:rPr>
              <a:t>Local laws (e.g. retention schedules)</a:t>
            </a:r>
          </a:p>
          <a:p>
            <a:pPr lvl="1"/>
            <a:r>
              <a:rPr lang="en-US" sz="2400" dirty="0">
                <a:solidFill>
                  <a:schemeClr val="tx1"/>
                </a:solidFill>
              </a:rPr>
              <a:t>Federal laws (when applicable)</a:t>
            </a:r>
          </a:p>
          <a:p>
            <a:pPr marL="0" indent="0">
              <a:buNone/>
            </a:pPr>
            <a:endParaRPr lang="en-US" sz="2400" dirty="0"/>
          </a:p>
        </p:txBody>
      </p:sp>
      <p:sp>
        <p:nvSpPr>
          <p:cNvPr id="6" name="Text Placeholder 5">
            <a:extLst>
              <a:ext uri="{FF2B5EF4-FFF2-40B4-BE49-F238E27FC236}">
                <a16:creationId xmlns:a16="http://schemas.microsoft.com/office/drawing/2014/main" id="{64F4C629-3831-452C-BCBB-9E6958C5262B}"/>
              </a:ext>
            </a:extLst>
          </p:cNvPr>
          <p:cNvSpPr>
            <a:spLocks noGrp="1"/>
          </p:cNvSpPr>
          <p:nvPr>
            <p:ph type="body" idx="2"/>
          </p:nvPr>
        </p:nvSpPr>
        <p:spPr/>
        <p:txBody>
          <a:bodyPr/>
          <a:lstStyle/>
          <a:p>
            <a:pPr marL="0" indent="0" algn="ctr">
              <a:buNone/>
            </a:pPr>
            <a:r>
              <a:rPr lang="en-US" sz="2400" b="1" u="sng" dirty="0"/>
              <a:t>Procedures</a:t>
            </a:r>
          </a:p>
          <a:p>
            <a:r>
              <a:rPr lang="en-US" sz="2400" dirty="0"/>
              <a:t>The “how, when, where, and who” of policy implementation</a:t>
            </a:r>
          </a:p>
          <a:p>
            <a:r>
              <a:rPr lang="en-US" sz="2400" dirty="0"/>
              <a:t>Who will use the procedure and how the documentation will be used?</a:t>
            </a:r>
          </a:p>
          <a:p>
            <a:r>
              <a:rPr lang="en-US" sz="2400" dirty="0"/>
              <a:t>Procedure matching policy, policy matching procedure</a:t>
            </a:r>
          </a:p>
          <a:p>
            <a:r>
              <a:rPr lang="en-US" sz="2400" dirty="0"/>
              <a:t>Guidelines as procedures</a:t>
            </a:r>
          </a:p>
          <a:p>
            <a:pPr marL="0" indent="0">
              <a:buNone/>
            </a:pPr>
            <a:endParaRPr lang="en-US" sz="2400" dirty="0"/>
          </a:p>
        </p:txBody>
      </p:sp>
    </p:spTree>
    <p:extLst>
      <p:ext uri="{BB962C8B-B14F-4D97-AF65-F5344CB8AC3E}">
        <p14:creationId xmlns:p14="http://schemas.microsoft.com/office/powerpoint/2010/main" val="422912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DE25-C317-4950-B690-3BC5A7305AE4}"/>
              </a:ext>
            </a:extLst>
          </p:cNvPr>
          <p:cNvSpPr>
            <a:spLocks noGrp="1"/>
          </p:cNvSpPr>
          <p:nvPr>
            <p:ph type="title"/>
          </p:nvPr>
        </p:nvSpPr>
        <p:spPr/>
        <p:txBody>
          <a:bodyPr/>
          <a:lstStyle/>
          <a:p>
            <a:r>
              <a:rPr lang="en-US" dirty="0"/>
              <a:t>Risk Reduction – Policies and Procedures </a:t>
            </a:r>
          </a:p>
        </p:txBody>
      </p:sp>
      <p:sp>
        <p:nvSpPr>
          <p:cNvPr id="3" name="Text Placeholder 2">
            <a:extLst>
              <a:ext uri="{FF2B5EF4-FFF2-40B4-BE49-F238E27FC236}">
                <a16:creationId xmlns:a16="http://schemas.microsoft.com/office/drawing/2014/main" id="{6DA52E29-0FA4-4521-AD8C-8C0CA3EB44BC}"/>
              </a:ext>
            </a:extLst>
          </p:cNvPr>
          <p:cNvSpPr>
            <a:spLocks noGrp="1"/>
          </p:cNvSpPr>
          <p:nvPr>
            <p:ph type="body" idx="1"/>
          </p:nvPr>
        </p:nvSpPr>
        <p:spPr/>
        <p:txBody>
          <a:bodyPr/>
          <a:lstStyle/>
          <a:p>
            <a:r>
              <a:rPr lang="en-US" sz="2400" dirty="0"/>
              <a:t>Data collection, use, storage, and retention based on data classifications</a:t>
            </a:r>
          </a:p>
          <a:p>
            <a:pPr lvl="1"/>
            <a:r>
              <a:rPr lang="en-US" dirty="0"/>
              <a:t>High/Medium/Low Risk</a:t>
            </a:r>
          </a:p>
          <a:p>
            <a:pPr lvl="1"/>
            <a:r>
              <a:rPr lang="en-US" dirty="0"/>
              <a:t>Confidential/Sensitive/Private/Public Information</a:t>
            </a:r>
          </a:p>
          <a:p>
            <a:pPr lvl="1"/>
            <a:r>
              <a:rPr lang="en-US" dirty="0"/>
              <a:t>Personally Identifiable Information (PII)/Non-personal Information</a:t>
            </a:r>
          </a:p>
          <a:p>
            <a:r>
              <a:rPr lang="en-US" sz="2400" dirty="0"/>
              <a:t>Regularly scheduled data inventories</a:t>
            </a:r>
          </a:p>
          <a:p>
            <a:r>
              <a:rPr lang="en-US" sz="2400" dirty="0"/>
              <a:t>Identifying “trigger” events that would initiate a data inventory or PIA process</a:t>
            </a:r>
          </a:p>
          <a:p>
            <a:pPr lvl="1"/>
            <a:r>
              <a:rPr lang="en-US" dirty="0"/>
              <a:t>Selection of a new application, new work process, changes in procedure/policy, changes in vendor product/services</a:t>
            </a:r>
            <a:endParaRPr lang="en-US" sz="2800" dirty="0"/>
          </a:p>
        </p:txBody>
      </p:sp>
    </p:spTree>
    <p:extLst>
      <p:ext uri="{BB962C8B-B14F-4D97-AF65-F5344CB8AC3E}">
        <p14:creationId xmlns:p14="http://schemas.microsoft.com/office/powerpoint/2010/main" val="392729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B11-5B1D-4EB9-BA74-D24FBEA17192}"/>
              </a:ext>
            </a:extLst>
          </p:cNvPr>
          <p:cNvSpPr>
            <a:spLocks noGrp="1"/>
          </p:cNvSpPr>
          <p:nvPr>
            <p:ph type="title"/>
          </p:nvPr>
        </p:nvSpPr>
        <p:spPr/>
        <p:txBody>
          <a:bodyPr/>
          <a:lstStyle/>
          <a:p>
            <a:r>
              <a:rPr lang="en-US" dirty="0"/>
              <a:t>2. Vendors</a:t>
            </a:r>
          </a:p>
        </p:txBody>
      </p:sp>
    </p:spTree>
    <p:extLst>
      <p:ext uri="{BB962C8B-B14F-4D97-AF65-F5344CB8AC3E}">
        <p14:creationId xmlns:p14="http://schemas.microsoft.com/office/powerpoint/2010/main" val="45910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ircle flowchart illustrating the Vendor Relationship Lifecycle, starting with Selection, Onboarding, Maintenance, and Separation. Selection and Onboarding are marked with black stars.">
            <a:extLst>
              <a:ext uri="{FF2B5EF4-FFF2-40B4-BE49-F238E27FC236}">
                <a16:creationId xmlns:a16="http://schemas.microsoft.com/office/drawing/2014/main" id="{33774600-D31F-4105-8D39-D16458F77DBC}"/>
              </a:ext>
            </a:extLst>
          </p:cNvPr>
          <p:cNvPicPr>
            <a:picLocks noChangeAspect="1"/>
          </p:cNvPicPr>
          <p:nvPr/>
        </p:nvPicPr>
        <p:blipFill>
          <a:blip r:embed="rId3"/>
          <a:stretch>
            <a:fillRect/>
          </a:stretch>
        </p:blipFill>
        <p:spPr>
          <a:xfrm>
            <a:off x="2872740" y="0"/>
            <a:ext cx="6446520" cy="6858000"/>
          </a:xfrm>
          <a:prstGeom prst="rect">
            <a:avLst/>
          </a:prstGeom>
        </p:spPr>
      </p:pic>
      <p:sp>
        <p:nvSpPr>
          <p:cNvPr id="4" name="Star: 5 Points 3">
            <a:extLst>
              <a:ext uri="{FF2B5EF4-FFF2-40B4-BE49-F238E27FC236}">
                <a16:creationId xmlns:a16="http://schemas.microsoft.com/office/drawing/2014/main" id="{34F50A70-F207-4ED3-81EC-37E4AD0325C6}"/>
              </a:ext>
            </a:extLst>
          </p:cNvPr>
          <p:cNvSpPr/>
          <p:nvPr/>
        </p:nvSpPr>
        <p:spPr>
          <a:xfrm>
            <a:off x="8093121" y="598228"/>
            <a:ext cx="982640" cy="914400"/>
          </a:xfrm>
          <a:prstGeom prst="star5">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03C5DC2C-BCE2-4B00-8EF0-1F07C41A0017}"/>
              </a:ext>
            </a:extLst>
          </p:cNvPr>
          <p:cNvSpPr/>
          <p:nvPr/>
        </p:nvSpPr>
        <p:spPr>
          <a:xfrm>
            <a:off x="8336620" y="4874524"/>
            <a:ext cx="982640" cy="914400"/>
          </a:xfrm>
          <a:prstGeom prst="star5">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03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EA3262-2200-402D-8B86-51ACCEE86BFD}"/>
              </a:ext>
            </a:extLst>
          </p:cNvPr>
          <p:cNvSpPr>
            <a:spLocks noGrp="1"/>
          </p:cNvSpPr>
          <p:nvPr>
            <p:ph type="body" idx="1"/>
          </p:nvPr>
        </p:nvSpPr>
        <p:spPr>
          <a:xfrm>
            <a:off x="415600" y="257174"/>
            <a:ext cx="11360800" cy="6343651"/>
          </a:xfrm>
        </p:spPr>
        <p:txBody>
          <a:bodyPr/>
          <a:lstStyle/>
          <a:p>
            <a:pPr marL="152392" indent="0">
              <a:buNone/>
            </a:pPr>
            <a:r>
              <a:rPr lang="en-US" dirty="0"/>
              <a:t>This project was supported in whole or in part by the U.S. Institute of Museum and Library Services under the provisions of the Library Services and Technology Act, administered in California by the State Librarian. The opinions expressed herein do not necessarily reflect the position or policy of the U.S. Institute of Museum and Library Services or the California State Library, and no official endorsement by the U.S. Institute of Museum and Library Services or the California State Library should be inferred. </a:t>
            </a:r>
            <a:endParaRPr lang="en-US" sz="2667" dirty="0"/>
          </a:p>
        </p:txBody>
      </p:sp>
      <p:pic>
        <p:nvPicPr>
          <p:cNvPr id="6" name="Picture 5">
            <a:extLst>
              <a:ext uri="{FF2B5EF4-FFF2-40B4-BE49-F238E27FC236}">
                <a16:creationId xmlns:a16="http://schemas.microsoft.com/office/drawing/2014/main" id="{7092188E-7809-426E-BC15-F9A676CBD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850" y="2496494"/>
            <a:ext cx="6972300" cy="3171825"/>
          </a:xfrm>
          <a:prstGeom prst="rect">
            <a:avLst/>
          </a:prstGeom>
        </p:spPr>
      </p:pic>
    </p:spTree>
    <p:extLst>
      <p:ext uri="{BB962C8B-B14F-4D97-AF65-F5344CB8AC3E}">
        <p14:creationId xmlns:p14="http://schemas.microsoft.com/office/powerpoint/2010/main" val="1088081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415600" y="482731"/>
            <a:ext cx="11360800" cy="763600"/>
          </a:xfrm>
          <a:prstGeom prst="rect">
            <a:avLst/>
          </a:prstGeom>
        </p:spPr>
        <p:txBody>
          <a:bodyPr spcFirstLastPara="1" vert="horz" wrap="square" lIns="121900" tIns="121900" rIns="121900" bIns="121900" rtlCol="0" anchor="t" anchorCtr="0">
            <a:noAutofit/>
          </a:bodyPr>
          <a:lstStyle/>
          <a:p>
            <a:r>
              <a:rPr lang="en" dirty="0"/>
              <a:t>Selection </a:t>
            </a:r>
            <a:endParaRPr dirty="0"/>
          </a:p>
        </p:txBody>
      </p:sp>
      <p:sp>
        <p:nvSpPr>
          <p:cNvPr id="132" name="Google Shape;132;p21"/>
          <p:cNvSpPr txBox="1">
            <a:spLocks noGrp="1"/>
          </p:cNvSpPr>
          <p:nvPr>
            <p:ph type="body" idx="1"/>
          </p:nvPr>
        </p:nvSpPr>
        <p:spPr>
          <a:xfrm>
            <a:off x="415600" y="1438269"/>
            <a:ext cx="5333200" cy="4555200"/>
          </a:xfrm>
          <a:prstGeom prst="rect">
            <a:avLst/>
          </a:prstGeom>
        </p:spPr>
        <p:txBody>
          <a:bodyPr spcFirstLastPara="1" vert="horz" wrap="square" lIns="121900" tIns="121900" rIns="121900" bIns="121900" rtlCol="0" anchor="t" anchorCtr="0">
            <a:no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RFP - Request for Proposals</a:t>
            </a:r>
          </a:p>
          <a:p>
            <a:pPr>
              <a:defRPr/>
            </a:pPr>
            <a:r>
              <a:rPr lang="en-US" sz="2400" dirty="0"/>
              <a:t>Used to gather bids from potential vendors </a:t>
            </a:r>
          </a:p>
          <a:p>
            <a:pPr>
              <a:defRPr/>
            </a:pPr>
            <a:r>
              <a:rPr lang="en-US" sz="2400" dirty="0"/>
              <a:t>Potential uses:</a:t>
            </a:r>
          </a:p>
          <a:p>
            <a:pPr marL="685800" lvl="2">
              <a:spcBef>
                <a:spcPts val="1000"/>
              </a:spcBef>
              <a:defRPr/>
            </a:pPr>
            <a:r>
              <a:rPr lang="en-US" sz="2400" dirty="0">
                <a:solidFill>
                  <a:srgbClr val="20232E"/>
                </a:solidFill>
              </a:rPr>
              <a:t>Outline privacy requirements</a:t>
            </a:r>
          </a:p>
          <a:p>
            <a:pPr marL="685800" lvl="2">
              <a:spcBef>
                <a:spcPts val="1000"/>
              </a:spcBef>
              <a:defRPr/>
            </a:pPr>
            <a:r>
              <a:rPr lang="en-US" sz="2400" dirty="0">
                <a:solidFill>
                  <a:srgbClr val="20232E"/>
                </a:solidFill>
              </a:rPr>
              <a:t>Gather information about specific privacy features</a:t>
            </a:r>
          </a:p>
          <a:p>
            <a:pPr marL="685800" lvl="2">
              <a:spcBef>
                <a:spcPts val="1000"/>
              </a:spcBef>
              <a:defRPr/>
            </a:pPr>
            <a:r>
              <a:rPr lang="en-US" sz="2400" dirty="0">
                <a:solidFill>
                  <a:srgbClr val="20232E"/>
                </a:solidFill>
              </a:rPr>
              <a:t>Gather information about data practices, including collection, processing, and disclosure</a:t>
            </a:r>
          </a:p>
        </p:txBody>
      </p:sp>
      <p:sp>
        <p:nvSpPr>
          <p:cNvPr id="133" name="Google Shape;133;p21"/>
          <p:cNvSpPr txBox="1">
            <a:spLocks noGrp="1"/>
          </p:cNvSpPr>
          <p:nvPr>
            <p:ph type="body" idx="2"/>
          </p:nvPr>
        </p:nvSpPr>
        <p:spPr>
          <a:xfrm>
            <a:off x="6443200" y="1438269"/>
            <a:ext cx="5333200" cy="4555200"/>
          </a:xfrm>
          <a:prstGeom prst="rect">
            <a:avLst/>
          </a:prstGeom>
        </p:spPr>
        <p:txBody>
          <a:bodyPr spcFirstLastPara="1" vert="horz" wrap="square" lIns="121900" tIns="121900" rIns="121900" bIns="121900" rtlCol="0" anchor="t" anchorCtr="0">
            <a:noAutofit/>
          </a:bodyPr>
          <a:lstStyle/>
          <a:p>
            <a:pPr marL="0" indent="0" algn="ctr">
              <a:spcBef>
                <a:spcPts val="0"/>
              </a:spcBef>
              <a:buNone/>
            </a:pPr>
            <a:r>
              <a:rPr lang="en-US" sz="2400" b="1" u="sng" dirty="0">
                <a:solidFill>
                  <a:prstClr val="black"/>
                </a:solidFill>
              </a:rPr>
              <a:t>Privacy and Security Functional Requirements - Examples</a:t>
            </a:r>
          </a:p>
          <a:p>
            <a:pPr>
              <a:defRPr/>
            </a:pPr>
            <a:r>
              <a:rPr lang="en-US" sz="2400" dirty="0"/>
              <a:t>Ability to opt-in/opt-out of non-essential data collection and/or disclosure</a:t>
            </a:r>
          </a:p>
          <a:p>
            <a:pPr>
              <a:defRPr/>
            </a:pPr>
            <a:r>
              <a:rPr lang="en-US" sz="2400" dirty="0"/>
              <a:t>Meets/exceeds industry security standards</a:t>
            </a:r>
          </a:p>
          <a:p>
            <a:pPr>
              <a:defRPr/>
            </a:pPr>
            <a:r>
              <a:rPr lang="en-US" sz="2400" dirty="0"/>
              <a:t>Compliance to legal regulations</a:t>
            </a:r>
          </a:p>
          <a:p>
            <a:pPr>
              <a:defRPr/>
            </a:pPr>
            <a:r>
              <a:rPr lang="en-US" sz="2400" dirty="0"/>
              <a:t>Privacy policy </a:t>
            </a:r>
          </a:p>
          <a:p>
            <a:pPr marL="0" indent="0">
              <a:buNone/>
              <a:defRPr/>
            </a:pPr>
            <a:endParaRPr lang="en-US" sz="2400" dirty="0">
              <a:solidFill>
                <a:srgbClr val="20232E"/>
              </a:solidFill>
            </a:endParaRPr>
          </a:p>
          <a:p>
            <a:pPr marL="0" indent="0" algn="ctr">
              <a:spcBef>
                <a:spcPts val="0"/>
              </a:spcBef>
              <a:buNone/>
            </a:pPr>
            <a:endParaRPr lang="en-US" sz="2400" b="1" u="sng" dirty="0">
              <a:solidFill>
                <a:prstClr val="black"/>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6A3C-6933-441F-8631-E48BE73309C3}"/>
              </a:ext>
            </a:extLst>
          </p:cNvPr>
          <p:cNvSpPr>
            <a:spLocks noGrp="1"/>
          </p:cNvSpPr>
          <p:nvPr>
            <p:ph type="title"/>
          </p:nvPr>
        </p:nvSpPr>
        <p:spPr/>
        <p:txBody>
          <a:bodyPr/>
          <a:lstStyle/>
          <a:p>
            <a:pPr algn="ctr"/>
            <a:r>
              <a:rPr lang="en-US" dirty="0"/>
              <a:t>Contract Red Flags</a:t>
            </a:r>
          </a:p>
        </p:txBody>
      </p:sp>
      <p:sp>
        <p:nvSpPr>
          <p:cNvPr id="3" name="Text Placeholder 2">
            <a:extLst>
              <a:ext uri="{FF2B5EF4-FFF2-40B4-BE49-F238E27FC236}">
                <a16:creationId xmlns:a16="http://schemas.microsoft.com/office/drawing/2014/main" id="{ADB25718-133A-458A-8DB3-EDD7D9DCC4FB}"/>
              </a:ext>
            </a:extLst>
          </p:cNvPr>
          <p:cNvSpPr>
            <a:spLocks noGrp="1"/>
          </p:cNvSpPr>
          <p:nvPr>
            <p:ph type="body" idx="1"/>
          </p:nvPr>
        </p:nvSpPr>
        <p:spPr/>
        <p:txBody>
          <a:bodyPr/>
          <a:lstStyle/>
          <a:p>
            <a:pPr>
              <a:defRPr/>
            </a:pPr>
            <a:r>
              <a:rPr lang="en-US" sz="2400" dirty="0"/>
              <a:t>“Reasonable” and other vague terms</a:t>
            </a:r>
          </a:p>
          <a:p>
            <a:pPr>
              <a:defRPr/>
            </a:pPr>
            <a:r>
              <a:rPr lang="en-US" sz="2400" dirty="0"/>
              <a:t>Lack of definitions for terms</a:t>
            </a:r>
          </a:p>
          <a:p>
            <a:pPr>
              <a:defRPr/>
            </a:pPr>
            <a:r>
              <a:rPr lang="en-US" sz="2400" dirty="0"/>
              <a:t>Indemnity/liability clauses</a:t>
            </a:r>
          </a:p>
          <a:p>
            <a:pPr>
              <a:defRPr/>
            </a:pPr>
            <a:r>
              <a:rPr lang="en-US" sz="2400" dirty="0"/>
              <a:t>Termination details – data exit</a:t>
            </a:r>
          </a:p>
          <a:p>
            <a:pPr>
              <a:defRPr/>
            </a:pPr>
            <a:r>
              <a:rPr lang="en-US" sz="2400" dirty="0"/>
              <a:t>Lack of information about responses to law enforcement or government data requests </a:t>
            </a:r>
          </a:p>
          <a:p>
            <a:pPr>
              <a:defRPr/>
            </a:pPr>
            <a:r>
              <a:rPr lang="en-US" sz="2400" dirty="0"/>
              <a:t>Legal jurisdiction!</a:t>
            </a:r>
          </a:p>
        </p:txBody>
      </p:sp>
      <p:sp>
        <p:nvSpPr>
          <p:cNvPr id="4" name="Text Placeholder 3">
            <a:extLst>
              <a:ext uri="{FF2B5EF4-FFF2-40B4-BE49-F238E27FC236}">
                <a16:creationId xmlns:a16="http://schemas.microsoft.com/office/drawing/2014/main" id="{914FA502-8FF2-454F-B2A8-54EFB121B3F1}"/>
              </a:ext>
            </a:extLst>
          </p:cNvPr>
          <p:cNvSpPr>
            <a:spLocks noGrp="1"/>
          </p:cNvSpPr>
          <p:nvPr>
            <p:ph type="body" idx="2"/>
          </p:nvPr>
        </p:nvSpPr>
        <p:spPr/>
        <p:txBody>
          <a:bodyPr/>
          <a:lstStyle/>
          <a:p>
            <a:pPr>
              <a:defRPr/>
            </a:pPr>
            <a:r>
              <a:rPr lang="en-US" sz="2400" dirty="0"/>
              <a:t>Lack of transparency</a:t>
            </a:r>
          </a:p>
          <a:p>
            <a:pPr>
              <a:defRPr/>
            </a:pPr>
            <a:r>
              <a:rPr lang="en-US" sz="2400" dirty="0"/>
              <a:t>Data ownership</a:t>
            </a:r>
          </a:p>
          <a:p>
            <a:pPr>
              <a:defRPr/>
            </a:pPr>
            <a:r>
              <a:rPr lang="en-US" sz="2400" dirty="0"/>
              <a:t>Data reselling or disclosure to other third parties </a:t>
            </a:r>
          </a:p>
          <a:p>
            <a:pPr>
              <a:defRPr/>
            </a:pPr>
            <a:r>
              <a:rPr lang="en-US" sz="2400" dirty="0"/>
              <a:t>Monitoring patron use (web analytics)</a:t>
            </a:r>
          </a:p>
          <a:p>
            <a:pPr>
              <a:defRPr/>
            </a:pPr>
            <a:r>
              <a:rPr lang="en-US" sz="2400" dirty="0"/>
              <a:t>Using “Aggregated”, “Anonymized”, “De-identified” without defining methods</a:t>
            </a:r>
          </a:p>
          <a:p>
            <a:pPr marL="0" indent="0">
              <a:buNone/>
            </a:pPr>
            <a:endParaRPr lang="en-US" sz="2400" dirty="0"/>
          </a:p>
        </p:txBody>
      </p:sp>
      <p:pic>
        <p:nvPicPr>
          <p:cNvPr id="6" name="Picture 5" descr="Red flag.">
            <a:extLst>
              <a:ext uri="{FF2B5EF4-FFF2-40B4-BE49-F238E27FC236}">
                <a16:creationId xmlns:a16="http://schemas.microsoft.com/office/drawing/2014/main" id="{C3FD207A-1B09-48D5-BDDB-D8EFABD7A2D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79591" y="405973"/>
            <a:ext cx="805218" cy="1130660"/>
          </a:xfrm>
          <a:prstGeom prst="rect">
            <a:avLst/>
          </a:prstGeom>
        </p:spPr>
      </p:pic>
      <p:pic>
        <p:nvPicPr>
          <p:cNvPr id="8" name="Picture 7" descr="Red flag.">
            <a:extLst>
              <a:ext uri="{FF2B5EF4-FFF2-40B4-BE49-F238E27FC236}">
                <a16:creationId xmlns:a16="http://schemas.microsoft.com/office/drawing/2014/main" id="{803FB44A-03B5-493B-BB74-209A2A1139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8707193" y="405973"/>
            <a:ext cx="805218" cy="1130660"/>
          </a:xfrm>
          <a:prstGeom prst="rect">
            <a:avLst/>
          </a:prstGeom>
        </p:spPr>
      </p:pic>
    </p:spTree>
    <p:extLst>
      <p:ext uri="{BB962C8B-B14F-4D97-AF65-F5344CB8AC3E}">
        <p14:creationId xmlns:p14="http://schemas.microsoft.com/office/powerpoint/2010/main" val="3507531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022F-7A4A-4F1E-9319-D55BD2A3EE1D}"/>
              </a:ext>
            </a:extLst>
          </p:cNvPr>
          <p:cNvSpPr>
            <a:spLocks noGrp="1"/>
          </p:cNvSpPr>
          <p:nvPr>
            <p:ph type="title"/>
          </p:nvPr>
        </p:nvSpPr>
        <p:spPr>
          <a:xfrm>
            <a:off x="415275" y="252173"/>
            <a:ext cx="11360800" cy="763600"/>
          </a:xfrm>
        </p:spPr>
        <p:txBody>
          <a:bodyPr/>
          <a:lstStyle/>
          <a:p>
            <a:r>
              <a:rPr lang="en-US" dirty="0"/>
              <a:t>Negotiations (Or How to Be A Good Advocate for Patron Privacy)</a:t>
            </a:r>
          </a:p>
        </p:txBody>
      </p:sp>
      <p:sp>
        <p:nvSpPr>
          <p:cNvPr id="4" name="Google Shape;133;p21">
            <a:extLst>
              <a:ext uri="{FF2B5EF4-FFF2-40B4-BE49-F238E27FC236}">
                <a16:creationId xmlns:a16="http://schemas.microsoft.com/office/drawing/2014/main" id="{125D1B99-22D6-470A-8184-7E58AE5355F3}"/>
              </a:ext>
            </a:extLst>
          </p:cNvPr>
          <p:cNvSpPr txBox="1">
            <a:spLocks noGrp="1"/>
          </p:cNvSpPr>
          <p:nvPr>
            <p:ph type="body" idx="1"/>
          </p:nvPr>
        </p:nvSpPr>
        <p:spPr>
          <a:xfrm>
            <a:off x="415925" y="1536700"/>
            <a:ext cx="11360150" cy="4554538"/>
          </a:xfrm>
          <a:prstGeom prst="rect">
            <a:avLst/>
          </a:prstGeom>
        </p:spPr>
        <p:txBody>
          <a:bodyPr spcFirstLastPara="1" vert="horz" wrap="square" lIns="121900" tIns="121900" rIns="121900" bIns="121900" rtlCol="0" anchor="t" anchorCtr="0">
            <a:noAutofit/>
          </a:bodyPr>
          <a:lstStyle/>
          <a:p>
            <a:pPr>
              <a:defRPr/>
            </a:pPr>
            <a:r>
              <a:rPr lang="en-US" sz="2400" dirty="0"/>
              <a:t>Contract Addendums (vetted by legal staff) Are Your Friend</a:t>
            </a:r>
          </a:p>
          <a:p>
            <a:pPr>
              <a:defRPr/>
            </a:pPr>
            <a:r>
              <a:rPr lang="en-US" sz="2400" dirty="0"/>
              <a:t>Patron data rights (under CCPA/CPRA, GDPR when applicable) and opt-in/opt-out rights</a:t>
            </a:r>
            <a:endParaRPr lang="en-US" sz="2800" dirty="0"/>
          </a:p>
          <a:p>
            <a:pPr>
              <a:defRPr/>
            </a:pPr>
            <a:r>
              <a:rPr lang="en-US" sz="2400" dirty="0"/>
              <a:t>Negotiate privacy protections around collection, use, disclosure, retention, and deletion </a:t>
            </a:r>
          </a:p>
          <a:p>
            <a:pPr>
              <a:defRPr/>
            </a:pPr>
            <a:r>
              <a:rPr lang="en-US" sz="2400" b="1" dirty="0"/>
              <a:t>You don’t have to sign contracts that put patron privacy at risk.</a:t>
            </a:r>
          </a:p>
          <a:p>
            <a:pPr lvl="1">
              <a:defRPr/>
            </a:pPr>
            <a:r>
              <a:rPr lang="en-US" dirty="0"/>
              <a:t>It helps to have some backup from other libraries and organizations.</a:t>
            </a:r>
          </a:p>
          <a:p>
            <a:pPr lvl="2">
              <a:defRPr/>
            </a:pPr>
            <a:r>
              <a:rPr lang="en-US" dirty="0"/>
              <a:t>This strategy works if enough libraries advocate for privacy practices (e.g. LinkedIn Learning).</a:t>
            </a:r>
          </a:p>
          <a:p>
            <a:pPr lvl="1">
              <a:defRPr/>
            </a:pPr>
            <a:r>
              <a:rPr lang="en-US" dirty="0"/>
              <a:t>Is the compromise worth the risk to the patrons who will experience the greatest amount of harm if something goes wrong?</a:t>
            </a:r>
          </a:p>
        </p:txBody>
      </p:sp>
    </p:spTree>
    <p:extLst>
      <p:ext uri="{BB962C8B-B14F-4D97-AF65-F5344CB8AC3E}">
        <p14:creationId xmlns:p14="http://schemas.microsoft.com/office/powerpoint/2010/main" val="2817409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95EB53-6C10-417C-AFD7-D828C2AB03E3}"/>
              </a:ext>
            </a:extLst>
          </p:cNvPr>
          <p:cNvSpPr>
            <a:spLocks noGrp="1"/>
          </p:cNvSpPr>
          <p:nvPr>
            <p:ph type="title"/>
          </p:nvPr>
        </p:nvSpPr>
        <p:spPr/>
        <p:txBody>
          <a:bodyPr/>
          <a:lstStyle/>
          <a:p>
            <a:r>
              <a:rPr lang="en-US" dirty="0"/>
              <a:t>Discussion – Should I stay or should I go?</a:t>
            </a:r>
          </a:p>
        </p:txBody>
      </p:sp>
    </p:spTree>
    <p:extLst>
      <p:ext uri="{BB962C8B-B14F-4D97-AF65-F5344CB8AC3E}">
        <p14:creationId xmlns:p14="http://schemas.microsoft.com/office/powerpoint/2010/main" val="3391870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CB11-5B1D-4EB9-BA74-D24FBEA17192}"/>
              </a:ext>
            </a:extLst>
          </p:cNvPr>
          <p:cNvSpPr>
            <a:spLocks noGrp="1"/>
          </p:cNvSpPr>
          <p:nvPr>
            <p:ph type="title"/>
          </p:nvPr>
        </p:nvSpPr>
        <p:spPr/>
        <p:txBody>
          <a:bodyPr/>
          <a:lstStyle/>
          <a:p>
            <a:r>
              <a:rPr lang="en-US" dirty="0"/>
              <a:t>3. Patrons and Data Privacy</a:t>
            </a:r>
          </a:p>
        </p:txBody>
      </p:sp>
    </p:spTree>
    <p:extLst>
      <p:ext uri="{BB962C8B-B14F-4D97-AF65-F5344CB8AC3E}">
        <p14:creationId xmlns:p14="http://schemas.microsoft.com/office/powerpoint/2010/main" val="2304710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3A80-92DB-4F9B-8F73-F148D2B29A37}"/>
              </a:ext>
            </a:extLst>
          </p:cNvPr>
          <p:cNvSpPr>
            <a:spLocks noGrp="1"/>
          </p:cNvSpPr>
          <p:nvPr>
            <p:ph type="title"/>
          </p:nvPr>
        </p:nvSpPr>
        <p:spPr>
          <a:xfrm>
            <a:off x="415600" y="384367"/>
            <a:ext cx="11360800" cy="763600"/>
          </a:xfrm>
        </p:spPr>
        <p:txBody>
          <a:bodyPr/>
          <a:lstStyle/>
          <a:p>
            <a:r>
              <a:rPr lang="en-US" dirty="0"/>
              <a:t>Library Use and Privacy – Data Exhaust</a:t>
            </a:r>
          </a:p>
        </p:txBody>
      </p:sp>
      <p:sp>
        <p:nvSpPr>
          <p:cNvPr id="3" name="Text Placeholder 2">
            <a:extLst>
              <a:ext uri="{FF2B5EF4-FFF2-40B4-BE49-F238E27FC236}">
                <a16:creationId xmlns:a16="http://schemas.microsoft.com/office/drawing/2014/main" id="{FA80BAED-5EE5-48EF-8C7B-E5A6801AEF29}"/>
              </a:ext>
            </a:extLst>
          </p:cNvPr>
          <p:cNvSpPr>
            <a:spLocks noGrp="1"/>
          </p:cNvSpPr>
          <p:nvPr>
            <p:ph type="body" idx="1"/>
          </p:nvPr>
        </p:nvSpPr>
        <p:spPr/>
        <p:txBody>
          <a:bodyPr/>
          <a:lstStyle/>
          <a:p>
            <a:r>
              <a:rPr lang="en-US" sz="2400" dirty="0"/>
              <a:t>Public computers &amp; </a:t>
            </a:r>
            <a:r>
              <a:rPr lang="en-US" sz="2400" dirty="0" err="1"/>
              <a:t>WiFi</a:t>
            </a:r>
            <a:endParaRPr lang="en-US" sz="2400" dirty="0"/>
          </a:p>
          <a:p>
            <a:pPr lvl="1"/>
            <a:r>
              <a:rPr lang="en-US" sz="2000" dirty="0">
                <a:solidFill>
                  <a:schemeClr val="tx1"/>
                </a:solidFill>
              </a:rPr>
              <a:t>Reservation systems </a:t>
            </a:r>
          </a:p>
          <a:p>
            <a:pPr lvl="2"/>
            <a:r>
              <a:rPr lang="en-US" sz="2000" dirty="0">
                <a:solidFill>
                  <a:schemeClr val="tx1"/>
                </a:solidFill>
              </a:rPr>
              <a:t>Logs</a:t>
            </a:r>
          </a:p>
          <a:p>
            <a:pPr lvl="2"/>
            <a:r>
              <a:rPr lang="en-US" sz="2000" dirty="0">
                <a:solidFill>
                  <a:schemeClr val="tx1"/>
                </a:solidFill>
              </a:rPr>
              <a:t>Data collection/retention in reservation process</a:t>
            </a:r>
          </a:p>
          <a:p>
            <a:pPr lvl="1"/>
            <a:r>
              <a:rPr lang="en-US" sz="2000" dirty="0">
                <a:solidFill>
                  <a:schemeClr val="tx1"/>
                </a:solidFill>
              </a:rPr>
              <a:t>Computer Images </a:t>
            </a:r>
          </a:p>
          <a:p>
            <a:pPr lvl="2"/>
            <a:r>
              <a:rPr lang="en-US" sz="2000" dirty="0">
                <a:solidFill>
                  <a:schemeClr val="tx1"/>
                </a:solidFill>
              </a:rPr>
              <a:t>Installed tools and apps</a:t>
            </a:r>
          </a:p>
          <a:p>
            <a:pPr lvl="2"/>
            <a:r>
              <a:rPr lang="en-US" sz="2000" dirty="0">
                <a:solidFill>
                  <a:schemeClr val="tx1"/>
                </a:solidFill>
              </a:rPr>
              <a:t>System/application logs</a:t>
            </a:r>
          </a:p>
          <a:p>
            <a:pPr lvl="1"/>
            <a:r>
              <a:rPr lang="en-US" sz="2000" dirty="0">
                <a:solidFill>
                  <a:schemeClr val="tx1"/>
                </a:solidFill>
              </a:rPr>
              <a:t>Network</a:t>
            </a:r>
          </a:p>
          <a:p>
            <a:pPr lvl="2"/>
            <a:r>
              <a:rPr lang="en-US" sz="2000" dirty="0">
                <a:solidFill>
                  <a:schemeClr val="tx1"/>
                </a:solidFill>
              </a:rPr>
              <a:t>IP addresses</a:t>
            </a:r>
          </a:p>
          <a:p>
            <a:pPr lvl="2"/>
            <a:r>
              <a:rPr lang="en-US" sz="2000" dirty="0">
                <a:solidFill>
                  <a:schemeClr val="tx1"/>
                </a:solidFill>
              </a:rPr>
              <a:t>Traffic logs</a:t>
            </a:r>
          </a:p>
          <a:p>
            <a:pPr lvl="2"/>
            <a:r>
              <a:rPr lang="en-US" sz="2000" dirty="0">
                <a:solidFill>
                  <a:schemeClr val="tx1"/>
                </a:solidFill>
              </a:rPr>
              <a:t>Accounts accessing network (if requiring sign-in for </a:t>
            </a:r>
            <a:r>
              <a:rPr lang="en-US" sz="2000" dirty="0" err="1">
                <a:solidFill>
                  <a:schemeClr val="tx1"/>
                </a:solidFill>
              </a:rPr>
              <a:t>WiFi</a:t>
            </a:r>
            <a:r>
              <a:rPr lang="en-US" sz="2000" dirty="0">
                <a:solidFill>
                  <a:schemeClr val="tx1"/>
                </a:solidFill>
              </a:rPr>
              <a:t>)</a:t>
            </a:r>
          </a:p>
        </p:txBody>
      </p:sp>
      <p:sp>
        <p:nvSpPr>
          <p:cNvPr id="4" name="Text Placeholder 3">
            <a:extLst>
              <a:ext uri="{FF2B5EF4-FFF2-40B4-BE49-F238E27FC236}">
                <a16:creationId xmlns:a16="http://schemas.microsoft.com/office/drawing/2014/main" id="{068A09D0-9B34-45F1-A74B-C90D78CA3C9F}"/>
              </a:ext>
            </a:extLst>
          </p:cNvPr>
          <p:cNvSpPr>
            <a:spLocks noGrp="1"/>
          </p:cNvSpPr>
          <p:nvPr>
            <p:ph type="body" idx="2"/>
          </p:nvPr>
        </p:nvSpPr>
        <p:spPr/>
        <p:txBody>
          <a:bodyPr/>
          <a:lstStyle/>
          <a:p>
            <a:r>
              <a:rPr lang="en-US" sz="2400" dirty="0"/>
              <a:t>Meetings rooms</a:t>
            </a:r>
          </a:p>
          <a:p>
            <a:pPr lvl="1"/>
            <a:r>
              <a:rPr lang="en-US" sz="2000" dirty="0">
                <a:solidFill>
                  <a:schemeClr val="tx1"/>
                </a:solidFill>
              </a:rPr>
              <a:t>Reservation systems</a:t>
            </a:r>
          </a:p>
          <a:p>
            <a:pPr lvl="2"/>
            <a:r>
              <a:rPr lang="en-US" sz="2000" dirty="0">
                <a:solidFill>
                  <a:schemeClr val="tx1"/>
                </a:solidFill>
              </a:rPr>
              <a:t>Data collection/retention in reservation process</a:t>
            </a:r>
          </a:p>
          <a:p>
            <a:r>
              <a:rPr lang="en-US" sz="2400" dirty="0"/>
              <a:t>Printers, copiers, scanners, fax machines</a:t>
            </a:r>
          </a:p>
          <a:p>
            <a:pPr lvl="1"/>
            <a:r>
              <a:rPr lang="en-US" sz="2000" dirty="0">
                <a:solidFill>
                  <a:schemeClr val="tx1"/>
                </a:solidFill>
              </a:rPr>
              <a:t>Memory storage</a:t>
            </a:r>
          </a:p>
          <a:p>
            <a:pPr lvl="1"/>
            <a:r>
              <a:rPr lang="en-US" sz="2000" dirty="0">
                <a:solidFill>
                  <a:schemeClr val="tx1"/>
                </a:solidFill>
              </a:rPr>
              <a:t>“Abandoned” printing jobs</a:t>
            </a:r>
          </a:p>
          <a:p>
            <a:r>
              <a:rPr lang="en-US" sz="2400" dirty="0">
                <a:solidFill>
                  <a:schemeClr val="tx1"/>
                </a:solidFill>
              </a:rPr>
              <a:t>Surveillance</a:t>
            </a:r>
          </a:p>
          <a:p>
            <a:pPr lvl="1"/>
            <a:r>
              <a:rPr lang="en-US" sz="2000" dirty="0">
                <a:solidFill>
                  <a:schemeClr val="tx1"/>
                </a:solidFill>
              </a:rPr>
              <a:t>Security camera footage</a:t>
            </a:r>
          </a:p>
          <a:p>
            <a:pPr lvl="1"/>
            <a:r>
              <a:rPr lang="en-US" sz="2000" dirty="0">
                <a:solidFill>
                  <a:schemeClr val="tx1"/>
                </a:solidFill>
              </a:rPr>
              <a:t>Incident reports</a:t>
            </a:r>
          </a:p>
          <a:p>
            <a:pPr lvl="1"/>
            <a:r>
              <a:rPr lang="en-US" sz="2000" dirty="0">
                <a:solidFill>
                  <a:schemeClr val="tx1"/>
                </a:solidFill>
              </a:rPr>
              <a:t>Event recording (online and physical events)</a:t>
            </a:r>
          </a:p>
        </p:txBody>
      </p:sp>
    </p:spTree>
    <p:extLst>
      <p:ext uri="{BB962C8B-B14F-4D97-AF65-F5344CB8AC3E}">
        <p14:creationId xmlns:p14="http://schemas.microsoft.com/office/powerpoint/2010/main" val="572113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3A80-92DB-4F9B-8F73-F148D2B29A37}"/>
              </a:ext>
            </a:extLst>
          </p:cNvPr>
          <p:cNvSpPr>
            <a:spLocks noGrp="1"/>
          </p:cNvSpPr>
          <p:nvPr>
            <p:ph type="title"/>
          </p:nvPr>
        </p:nvSpPr>
        <p:spPr>
          <a:xfrm>
            <a:off x="415600" y="142991"/>
            <a:ext cx="11360800" cy="763600"/>
          </a:xfrm>
        </p:spPr>
        <p:txBody>
          <a:bodyPr/>
          <a:lstStyle/>
          <a:p>
            <a:r>
              <a:rPr lang="en-US" dirty="0"/>
              <a:t>Library Use and Privacy – Data Exhaust, Sources, and Use Expectations</a:t>
            </a:r>
          </a:p>
        </p:txBody>
      </p:sp>
      <p:sp>
        <p:nvSpPr>
          <p:cNvPr id="3" name="Text Placeholder 2">
            <a:extLst>
              <a:ext uri="{FF2B5EF4-FFF2-40B4-BE49-F238E27FC236}">
                <a16:creationId xmlns:a16="http://schemas.microsoft.com/office/drawing/2014/main" id="{FA80BAED-5EE5-48EF-8C7B-E5A6801AEF29}"/>
              </a:ext>
            </a:extLst>
          </p:cNvPr>
          <p:cNvSpPr>
            <a:spLocks noGrp="1"/>
          </p:cNvSpPr>
          <p:nvPr>
            <p:ph type="body" idx="1"/>
          </p:nvPr>
        </p:nvSpPr>
        <p:spPr/>
        <p:txBody>
          <a:bodyPr/>
          <a:lstStyle/>
          <a:p>
            <a:r>
              <a:rPr lang="en-US" sz="2400" dirty="0">
                <a:solidFill>
                  <a:schemeClr val="tx1"/>
                </a:solidFill>
              </a:rPr>
              <a:t>Library Websites and…</a:t>
            </a:r>
          </a:p>
          <a:p>
            <a:pPr lvl="1"/>
            <a:r>
              <a:rPr lang="en-US" sz="2400" dirty="0">
                <a:solidFill>
                  <a:schemeClr val="tx1"/>
                </a:solidFill>
              </a:rPr>
              <a:t>Web analytics</a:t>
            </a:r>
          </a:p>
          <a:p>
            <a:pPr lvl="1"/>
            <a:r>
              <a:rPr lang="en-US" sz="2400" dirty="0">
                <a:solidFill>
                  <a:schemeClr val="tx1"/>
                </a:solidFill>
              </a:rPr>
              <a:t>Social media</a:t>
            </a:r>
          </a:p>
          <a:p>
            <a:r>
              <a:rPr lang="en-US" sz="2400" dirty="0"/>
              <a:t>Vendor resources and…</a:t>
            </a:r>
          </a:p>
          <a:p>
            <a:pPr lvl="1"/>
            <a:r>
              <a:rPr lang="en-US" sz="2400" dirty="0">
                <a:solidFill>
                  <a:schemeClr val="tx1"/>
                </a:solidFill>
              </a:rPr>
              <a:t>Authentication </a:t>
            </a:r>
          </a:p>
          <a:p>
            <a:pPr lvl="1"/>
            <a:r>
              <a:rPr lang="en-US" sz="2400" dirty="0">
                <a:solidFill>
                  <a:schemeClr val="tx1"/>
                </a:solidFill>
              </a:rPr>
              <a:t>Proxy URLs</a:t>
            </a:r>
          </a:p>
          <a:p>
            <a:pPr lvl="1"/>
            <a:r>
              <a:rPr lang="en-US" sz="2400" dirty="0">
                <a:solidFill>
                  <a:schemeClr val="tx1"/>
                </a:solidFill>
              </a:rPr>
              <a:t>User accounts</a:t>
            </a:r>
          </a:p>
          <a:p>
            <a:pPr lvl="1"/>
            <a:r>
              <a:rPr lang="en-US" sz="2400" dirty="0">
                <a:solidFill>
                  <a:schemeClr val="tx1"/>
                </a:solidFill>
              </a:rPr>
              <a:t>Web analytics</a:t>
            </a:r>
          </a:p>
          <a:p>
            <a:pPr lvl="1"/>
            <a:r>
              <a:rPr lang="en-US" sz="2400" dirty="0">
                <a:solidFill>
                  <a:schemeClr val="tx1"/>
                </a:solidFill>
              </a:rPr>
              <a:t>Other data exhaust</a:t>
            </a:r>
          </a:p>
        </p:txBody>
      </p:sp>
      <p:sp>
        <p:nvSpPr>
          <p:cNvPr id="4" name="Text Placeholder 3">
            <a:extLst>
              <a:ext uri="{FF2B5EF4-FFF2-40B4-BE49-F238E27FC236}">
                <a16:creationId xmlns:a16="http://schemas.microsoft.com/office/drawing/2014/main" id="{068A09D0-9B34-45F1-A74B-C90D78CA3C9F}"/>
              </a:ext>
            </a:extLst>
          </p:cNvPr>
          <p:cNvSpPr>
            <a:spLocks noGrp="1"/>
          </p:cNvSpPr>
          <p:nvPr>
            <p:ph type="body" idx="2"/>
          </p:nvPr>
        </p:nvSpPr>
        <p:spPr/>
        <p:txBody>
          <a:bodyPr/>
          <a:lstStyle/>
          <a:p>
            <a:pPr marL="0" indent="0" algn="ctr">
              <a:buNone/>
            </a:pPr>
            <a:r>
              <a:rPr lang="en-US" sz="2400" b="1" u="sng" dirty="0"/>
              <a:t>Patron data sources and uses</a:t>
            </a:r>
          </a:p>
          <a:p>
            <a:r>
              <a:rPr lang="en-US" sz="2400" dirty="0">
                <a:solidFill>
                  <a:schemeClr val="tx1"/>
                </a:solidFill>
              </a:rPr>
              <a:t>What data is given to the library by the </a:t>
            </a:r>
            <a:r>
              <a:rPr lang="en-US" sz="2400" dirty="0"/>
              <a:t>patron vs data collection without explicit awareness</a:t>
            </a:r>
          </a:p>
          <a:p>
            <a:r>
              <a:rPr lang="en-US" sz="2400" dirty="0">
                <a:solidFill>
                  <a:schemeClr val="tx1"/>
                </a:solidFill>
              </a:rPr>
              <a:t>Primary vs secondary uses of data</a:t>
            </a:r>
          </a:p>
          <a:p>
            <a:pPr lvl="1"/>
            <a:r>
              <a:rPr lang="en-US" sz="2400" dirty="0">
                <a:solidFill>
                  <a:schemeClr val="tx1"/>
                </a:solidFill>
              </a:rPr>
              <a:t>What does the patron expect vs how the library actually uses data</a:t>
            </a:r>
          </a:p>
          <a:p>
            <a:pPr lvl="1"/>
            <a:r>
              <a:rPr lang="en-US" sz="2400" dirty="0">
                <a:solidFill>
                  <a:schemeClr val="tx1"/>
                </a:solidFill>
              </a:rPr>
              <a:t>Example - Marketing and data analytics and </a:t>
            </a:r>
            <a:r>
              <a:rPr kumimoji="0" lang="en-US" sz="2400" b="0" i="0" u="none"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external data sets containing data about patrons</a:t>
            </a:r>
            <a:endParaRPr lang="en-US" sz="2400" dirty="0">
              <a:solidFill>
                <a:schemeClr val="tx1"/>
              </a:solidFill>
            </a:endParaRPr>
          </a:p>
        </p:txBody>
      </p:sp>
    </p:spTree>
    <p:extLst>
      <p:ext uri="{BB962C8B-B14F-4D97-AF65-F5344CB8AC3E}">
        <p14:creationId xmlns:p14="http://schemas.microsoft.com/office/powerpoint/2010/main" val="800294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5943-367C-4262-835D-043DF788B098}"/>
              </a:ext>
            </a:extLst>
          </p:cNvPr>
          <p:cNvSpPr>
            <a:spLocks noGrp="1"/>
          </p:cNvSpPr>
          <p:nvPr>
            <p:ph type="title"/>
          </p:nvPr>
        </p:nvSpPr>
        <p:spPr/>
        <p:txBody>
          <a:bodyPr/>
          <a:lstStyle/>
          <a:p>
            <a:r>
              <a:rPr lang="en-US" dirty="0"/>
              <a:t>Library Vendors and Patrons</a:t>
            </a:r>
          </a:p>
        </p:txBody>
      </p:sp>
      <p:sp>
        <p:nvSpPr>
          <p:cNvPr id="3" name="Text Placeholder 2">
            <a:extLst>
              <a:ext uri="{FF2B5EF4-FFF2-40B4-BE49-F238E27FC236}">
                <a16:creationId xmlns:a16="http://schemas.microsoft.com/office/drawing/2014/main" id="{EE272395-7CDB-4A0D-80EF-0E1ABB8F7E3F}"/>
              </a:ext>
            </a:extLst>
          </p:cNvPr>
          <p:cNvSpPr>
            <a:spLocks noGrp="1"/>
          </p:cNvSpPr>
          <p:nvPr>
            <p:ph type="body" idx="1"/>
          </p:nvPr>
        </p:nvSpPr>
        <p:spPr>
          <a:xfrm>
            <a:off x="415600" y="1536633"/>
            <a:ext cx="5425642" cy="4555200"/>
          </a:xfrm>
        </p:spPr>
        <p:txBody>
          <a:bodyPr/>
          <a:lstStyle/>
          <a:p>
            <a:r>
              <a:rPr lang="en-US" sz="2400" dirty="0"/>
              <a:t>Vendors collecting data from the library vs vendors collecting data from patrons</a:t>
            </a:r>
          </a:p>
          <a:p>
            <a:r>
              <a:rPr lang="en-US" sz="2400" dirty="0"/>
              <a:t>Vendor communications about privacy to patrons</a:t>
            </a:r>
          </a:p>
          <a:p>
            <a:pPr lvl="1"/>
            <a:r>
              <a:rPr lang="en-US" dirty="0"/>
              <a:t>Deceptive patterns around privacy settings/information</a:t>
            </a:r>
          </a:p>
          <a:p>
            <a:r>
              <a:rPr lang="en-US" sz="2400" dirty="0"/>
              <a:t>Library communications about vendor privacy practices to patrons</a:t>
            </a:r>
          </a:p>
          <a:p>
            <a:pPr lvl="1"/>
            <a:r>
              <a:rPr lang="en-US" dirty="0"/>
              <a:t>Privacy policy, vendor privacy policy page, website alerts, etc.</a:t>
            </a:r>
          </a:p>
        </p:txBody>
      </p:sp>
      <p:pic>
        <p:nvPicPr>
          <p:cNvPr id="4" name="Picture 3" descr="A letter from Kanopy to Kanopy users about a data breach.">
            <a:extLst>
              <a:ext uri="{FF2B5EF4-FFF2-40B4-BE49-F238E27FC236}">
                <a16:creationId xmlns:a16="http://schemas.microsoft.com/office/drawing/2014/main" id="{35B082E8-30E8-401D-82DD-6B7491667298}"/>
              </a:ext>
            </a:extLst>
          </p:cNvPr>
          <p:cNvPicPr>
            <a:picLocks noChangeAspect="1"/>
          </p:cNvPicPr>
          <p:nvPr/>
        </p:nvPicPr>
        <p:blipFill>
          <a:blip r:embed="rId3"/>
          <a:stretch>
            <a:fillRect/>
          </a:stretch>
        </p:blipFill>
        <p:spPr>
          <a:xfrm>
            <a:off x="5841242" y="1767069"/>
            <a:ext cx="6036893" cy="4094328"/>
          </a:xfrm>
          <a:prstGeom prst="rect">
            <a:avLst/>
          </a:prstGeom>
        </p:spPr>
      </p:pic>
    </p:spTree>
    <p:extLst>
      <p:ext uri="{BB962C8B-B14F-4D97-AF65-F5344CB8AC3E}">
        <p14:creationId xmlns:p14="http://schemas.microsoft.com/office/powerpoint/2010/main" val="2738089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331D-71B7-4D1E-BC30-3B9BC6D6E718}"/>
              </a:ext>
            </a:extLst>
          </p:cNvPr>
          <p:cNvSpPr>
            <a:spLocks noGrp="1"/>
          </p:cNvSpPr>
          <p:nvPr>
            <p:ph type="title"/>
          </p:nvPr>
        </p:nvSpPr>
        <p:spPr/>
        <p:txBody>
          <a:bodyPr/>
          <a:lstStyle/>
          <a:p>
            <a:r>
              <a:rPr lang="en-US" dirty="0"/>
              <a:t>Patron Communications</a:t>
            </a:r>
          </a:p>
        </p:txBody>
      </p:sp>
      <p:sp>
        <p:nvSpPr>
          <p:cNvPr id="3" name="Text Placeholder 2">
            <a:extLst>
              <a:ext uri="{FF2B5EF4-FFF2-40B4-BE49-F238E27FC236}">
                <a16:creationId xmlns:a16="http://schemas.microsoft.com/office/drawing/2014/main" id="{757A5BDB-069A-4DC4-9DD3-939F6975FC2C}"/>
              </a:ext>
            </a:extLst>
          </p:cNvPr>
          <p:cNvSpPr>
            <a:spLocks noGrp="1"/>
          </p:cNvSpPr>
          <p:nvPr>
            <p:ph type="body" idx="1"/>
          </p:nvPr>
        </p:nvSpPr>
        <p:spPr/>
        <p:txBody>
          <a:bodyPr/>
          <a:lstStyle/>
          <a:p>
            <a:r>
              <a:rPr lang="en-US" sz="2400" dirty="0"/>
              <a:t>Privacy notice</a:t>
            </a:r>
          </a:p>
          <a:p>
            <a:pPr lvl="1"/>
            <a:r>
              <a:rPr lang="en-US" dirty="0"/>
              <a:t>Be accessible in both online and in physical formats</a:t>
            </a:r>
          </a:p>
          <a:p>
            <a:pPr lvl="1"/>
            <a:r>
              <a:rPr lang="en-US" dirty="0"/>
              <a:t>Explain privacy policies and patron privacy/confidentiality rights in simple, concise language to a general audience</a:t>
            </a:r>
          </a:p>
          <a:p>
            <a:pPr lvl="1"/>
            <a:r>
              <a:rPr lang="en-US" dirty="0"/>
              <a:t>Published in the major languages of the service population</a:t>
            </a:r>
          </a:p>
          <a:p>
            <a:pPr lvl="1"/>
            <a:r>
              <a:rPr lang="en-US" dirty="0"/>
              <a:t>Inform the reader of any policy changes</a:t>
            </a:r>
          </a:p>
          <a:p>
            <a:r>
              <a:rPr lang="en-US" sz="2400" dirty="0"/>
              <a:t>Press releases, blog posts, newsletter updates</a:t>
            </a:r>
          </a:p>
          <a:p>
            <a:r>
              <a:rPr lang="en-US" sz="2400" dirty="0"/>
              <a:t>Website alerts and popups are limited in their effectiveness – use judiciously</a:t>
            </a:r>
          </a:p>
          <a:p>
            <a:r>
              <a:rPr lang="en-US" sz="2400" dirty="0"/>
              <a:t>Dialogue with community partners and organizations </a:t>
            </a:r>
          </a:p>
          <a:p>
            <a:endParaRPr lang="en-US" sz="2400" dirty="0"/>
          </a:p>
        </p:txBody>
      </p:sp>
    </p:spTree>
    <p:extLst>
      <p:ext uri="{BB962C8B-B14F-4D97-AF65-F5344CB8AC3E}">
        <p14:creationId xmlns:p14="http://schemas.microsoft.com/office/powerpoint/2010/main" val="2415044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F7DC37-F9BB-45E7-951D-2AC173F7E086}"/>
              </a:ext>
            </a:extLst>
          </p:cNvPr>
          <p:cNvSpPr>
            <a:spLocks noGrp="1"/>
          </p:cNvSpPr>
          <p:nvPr>
            <p:ph type="title"/>
          </p:nvPr>
        </p:nvSpPr>
        <p:spPr>
          <a:xfrm>
            <a:off x="415600" y="392155"/>
            <a:ext cx="11360800" cy="763600"/>
          </a:xfrm>
        </p:spPr>
        <p:txBody>
          <a:bodyPr/>
          <a:lstStyle/>
          <a:p>
            <a:r>
              <a:rPr lang="en-US" dirty="0"/>
              <a:t>Patron Privacy Programming and Services</a:t>
            </a:r>
          </a:p>
        </p:txBody>
      </p:sp>
      <p:sp>
        <p:nvSpPr>
          <p:cNvPr id="4" name="Text Placeholder 3">
            <a:extLst>
              <a:ext uri="{FF2B5EF4-FFF2-40B4-BE49-F238E27FC236}">
                <a16:creationId xmlns:a16="http://schemas.microsoft.com/office/drawing/2014/main" id="{F820230C-A917-44A0-90E8-5F11D847C716}"/>
              </a:ext>
            </a:extLst>
          </p:cNvPr>
          <p:cNvSpPr>
            <a:spLocks noGrp="1"/>
          </p:cNvSpPr>
          <p:nvPr>
            <p:ph type="body" idx="1"/>
          </p:nvPr>
        </p:nvSpPr>
        <p:spPr>
          <a:xfrm>
            <a:off x="415600" y="1356967"/>
            <a:ext cx="3678728" cy="5108878"/>
          </a:xfrm>
        </p:spPr>
        <p:txBody>
          <a:bodyPr anchor="ctr"/>
          <a:lstStyle/>
          <a:p>
            <a:r>
              <a:rPr lang="en-US" sz="2400" dirty="0"/>
              <a:t>Digital literacy</a:t>
            </a:r>
          </a:p>
          <a:p>
            <a:r>
              <a:rPr lang="en-US" sz="2400" dirty="0"/>
              <a:t>Information security and privacy</a:t>
            </a:r>
          </a:p>
          <a:p>
            <a:r>
              <a:rPr lang="en-US" sz="2400" dirty="0"/>
              <a:t>Device security</a:t>
            </a:r>
          </a:p>
        </p:txBody>
      </p:sp>
      <p:pic>
        <p:nvPicPr>
          <p:cNvPr id="5" name="Picture 4" descr="A group of four Black adult women gather around a desktop computer. Two are sitting in front of the computer, while one woman leans over to assist one of the sitting women, with the fourth woman standing off to the side looking on. Two other white adults are talking to each other in the background.">
            <a:extLst>
              <a:ext uri="{FF2B5EF4-FFF2-40B4-BE49-F238E27FC236}">
                <a16:creationId xmlns:a16="http://schemas.microsoft.com/office/drawing/2014/main" id="{F336AEBE-E003-4B73-B48B-6F4C73EBE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328" y="1356967"/>
            <a:ext cx="7682072" cy="5108878"/>
          </a:xfrm>
          <a:prstGeom prst="rect">
            <a:avLst/>
          </a:prstGeom>
        </p:spPr>
      </p:pic>
    </p:spTree>
    <p:extLst>
      <p:ext uri="{BB962C8B-B14F-4D97-AF65-F5344CB8AC3E}">
        <p14:creationId xmlns:p14="http://schemas.microsoft.com/office/powerpoint/2010/main" val="392108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161E-10DF-4EFE-B388-6E9D671A981E}"/>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Today’s Schedule</a:t>
            </a:r>
          </a:p>
        </p:txBody>
      </p:sp>
      <p:sp>
        <p:nvSpPr>
          <p:cNvPr id="3" name="Text Placeholder 2">
            <a:extLst>
              <a:ext uri="{FF2B5EF4-FFF2-40B4-BE49-F238E27FC236}">
                <a16:creationId xmlns:a16="http://schemas.microsoft.com/office/drawing/2014/main" id="{F5F6E5C7-6564-4539-B4DA-81BE51F00730}"/>
              </a:ext>
            </a:extLst>
          </p:cNvPr>
          <p:cNvSpPr>
            <a:spLocks noGrp="1"/>
          </p:cNvSpPr>
          <p:nvPr>
            <p:ph type="body" idx="1"/>
          </p:nvPr>
        </p:nvSpPr>
        <p:spPr/>
        <p:txBody>
          <a:bodyPr/>
          <a:lstStyle/>
          <a:p>
            <a:pPr marL="152392" indent="0">
              <a:buNone/>
            </a:pPr>
            <a:r>
              <a:rPr lang="en-US" sz="3200" dirty="0"/>
              <a:t>1:00 – 1:20	Welcome and course housekeeping</a:t>
            </a:r>
          </a:p>
          <a:p>
            <a:pPr marL="152392" indent="0">
              <a:buNone/>
            </a:pPr>
            <a:r>
              <a:rPr lang="en-US" sz="3200" dirty="0"/>
              <a:t>1:20 – 1:45 	Training</a:t>
            </a:r>
          </a:p>
          <a:p>
            <a:pPr marL="152392" indent="0">
              <a:buNone/>
            </a:pPr>
            <a:r>
              <a:rPr lang="en-US" sz="3200" dirty="0"/>
              <a:t>1:45 – 1:50 	Break</a:t>
            </a:r>
          </a:p>
          <a:p>
            <a:pPr marL="152392" indent="0">
              <a:buNone/>
            </a:pPr>
            <a:r>
              <a:rPr lang="en-US" sz="3200" dirty="0"/>
              <a:t>1:50 – 2:25 	Training</a:t>
            </a:r>
          </a:p>
          <a:p>
            <a:pPr marL="152392" indent="0">
              <a:buNone/>
            </a:pPr>
            <a:r>
              <a:rPr lang="en-US" sz="3200" dirty="0"/>
              <a:t>2:25 – 2:30 	Wrap up</a:t>
            </a:r>
          </a:p>
        </p:txBody>
      </p:sp>
    </p:spTree>
    <p:extLst>
      <p:ext uri="{BB962C8B-B14F-4D97-AF65-F5344CB8AC3E}">
        <p14:creationId xmlns:p14="http://schemas.microsoft.com/office/powerpoint/2010/main" val="429487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3D83-0BA6-4D4B-84AB-2E5D1B0556F3}"/>
              </a:ext>
            </a:extLst>
          </p:cNvPr>
          <p:cNvSpPr>
            <a:spLocks noGrp="1"/>
          </p:cNvSpPr>
          <p:nvPr>
            <p:ph type="title"/>
          </p:nvPr>
        </p:nvSpPr>
        <p:spPr/>
        <p:txBody>
          <a:bodyPr/>
          <a:lstStyle/>
          <a:p>
            <a:r>
              <a:rPr lang="en-US" dirty="0"/>
              <a:t>Patron Privacy as a Service (</a:t>
            </a:r>
            <a:r>
              <a:rPr lang="en-US" dirty="0" err="1"/>
              <a:t>PPaaS</a:t>
            </a:r>
            <a:r>
              <a:rPr lang="en-US" dirty="0"/>
              <a:t>)</a:t>
            </a:r>
          </a:p>
        </p:txBody>
      </p:sp>
      <p:sp>
        <p:nvSpPr>
          <p:cNvPr id="4" name="Text Placeholder 3">
            <a:extLst>
              <a:ext uri="{FF2B5EF4-FFF2-40B4-BE49-F238E27FC236}">
                <a16:creationId xmlns:a16="http://schemas.microsoft.com/office/drawing/2014/main" id="{388A82C9-851B-4BF3-999C-DC1BB226CBEC}"/>
              </a:ext>
            </a:extLst>
          </p:cNvPr>
          <p:cNvSpPr>
            <a:spLocks noGrp="1"/>
          </p:cNvSpPr>
          <p:nvPr>
            <p:ph type="body" idx="1"/>
          </p:nvPr>
        </p:nvSpPr>
        <p:spPr/>
        <p:txBody>
          <a:bodyPr/>
          <a:lstStyle/>
          <a:p>
            <a:pPr marL="0" indent="0" algn="ctr">
              <a:buNone/>
            </a:pPr>
            <a:r>
              <a:rPr lang="en-US" b="1" u="sng" dirty="0"/>
              <a:t>San Jose Public Library’s </a:t>
            </a:r>
            <a:br>
              <a:rPr lang="en-US" b="1" u="sng" dirty="0"/>
            </a:br>
            <a:r>
              <a:rPr lang="en-US" b="1" u="sng" dirty="0"/>
              <a:t>Virtual Privacy Lab</a:t>
            </a:r>
          </a:p>
          <a:p>
            <a:r>
              <a:rPr lang="en-US" dirty="0"/>
              <a:t>Customized privacy toolkits based on patron’s needs and risks</a:t>
            </a:r>
          </a:p>
          <a:p>
            <a:r>
              <a:rPr lang="en-US" sz="2000" dirty="0">
                <a:solidFill>
                  <a:schemeClr val="tx1"/>
                </a:solidFill>
              </a:rPr>
              <a:t>Individual toolkit modules about specific privacy topics:</a:t>
            </a:r>
          </a:p>
          <a:p>
            <a:pPr lvl="1"/>
            <a:r>
              <a:rPr lang="en-US" sz="2000" dirty="0">
                <a:solidFill>
                  <a:schemeClr val="tx1"/>
                </a:solidFill>
              </a:rPr>
              <a:t>Social media</a:t>
            </a:r>
          </a:p>
          <a:p>
            <a:pPr lvl="1"/>
            <a:r>
              <a:rPr lang="en-US" sz="2000" dirty="0">
                <a:solidFill>
                  <a:schemeClr val="tx1"/>
                </a:solidFill>
              </a:rPr>
              <a:t>Security</a:t>
            </a:r>
          </a:p>
          <a:p>
            <a:pPr lvl="1"/>
            <a:r>
              <a:rPr lang="en-US" sz="2000" dirty="0">
                <a:solidFill>
                  <a:schemeClr val="tx1"/>
                </a:solidFill>
              </a:rPr>
              <a:t>Information footprint</a:t>
            </a:r>
          </a:p>
          <a:p>
            <a:pPr lvl="1"/>
            <a:r>
              <a:rPr lang="en-US" sz="2000" dirty="0">
                <a:solidFill>
                  <a:schemeClr val="tx1"/>
                </a:solidFill>
              </a:rPr>
              <a:t>Anonymity &amp; tracking</a:t>
            </a:r>
          </a:p>
          <a:p>
            <a:r>
              <a:rPr lang="en-US" sz="2000" dirty="0">
                <a:solidFill>
                  <a:schemeClr val="tx1"/>
                </a:solidFill>
              </a:rPr>
              <a:t>In-depth modules for intermediate/advanced learning</a:t>
            </a:r>
          </a:p>
          <a:p>
            <a:pPr lvl="1"/>
            <a:endParaRPr lang="en-US" sz="2000" dirty="0">
              <a:solidFill>
                <a:schemeClr val="tx1"/>
              </a:solidFill>
            </a:endParaRPr>
          </a:p>
        </p:txBody>
      </p:sp>
      <p:sp>
        <p:nvSpPr>
          <p:cNvPr id="5" name="Text Placeholder 4">
            <a:extLst>
              <a:ext uri="{FF2B5EF4-FFF2-40B4-BE49-F238E27FC236}">
                <a16:creationId xmlns:a16="http://schemas.microsoft.com/office/drawing/2014/main" id="{91701601-BEE3-4823-8350-B74D4DF6241F}"/>
              </a:ext>
            </a:extLst>
          </p:cNvPr>
          <p:cNvSpPr>
            <a:spLocks noGrp="1"/>
          </p:cNvSpPr>
          <p:nvPr>
            <p:ph type="body" idx="2"/>
          </p:nvPr>
        </p:nvSpPr>
        <p:spPr/>
        <p:txBody>
          <a:bodyPr/>
          <a:lstStyle/>
          <a:p>
            <a:pPr marL="0" indent="0" algn="ctr">
              <a:buNone/>
            </a:pPr>
            <a:r>
              <a:rPr lang="en-US" b="1" u="sng" dirty="0"/>
              <a:t>Cornell University Libraries’ </a:t>
            </a:r>
            <a:br>
              <a:rPr lang="en-US" b="1" u="sng" dirty="0"/>
            </a:br>
            <a:r>
              <a:rPr lang="en-US" b="1" u="sng" dirty="0"/>
              <a:t>Privacy Services</a:t>
            </a:r>
          </a:p>
          <a:p>
            <a:r>
              <a:rPr lang="en-US" dirty="0"/>
              <a:t>Digital privacy literacy</a:t>
            </a:r>
          </a:p>
          <a:p>
            <a:pPr lvl="1"/>
            <a:r>
              <a:rPr lang="en-US" sz="2000" dirty="0">
                <a:solidFill>
                  <a:schemeClr val="tx1"/>
                </a:solidFill>
              </a:rPr>
              <a:t>Individual consultations</a:t>
            </a:r>
          </a:p>
          <a:p>
            <a:pPr lvl="1"/>
            <a:r>
              <a:rPr lang="en-US" sz="2000" dirty="0">
                <a:solidFill>
                  <a:schemeClr val="tx1"/>
                </a:solidFill>
              </a:rPr>
              <a:t>In-class or customized workshops</a:t>
            </a:r>
          </a:p>
          <a:p>
            <a:pPr lvl="1"/>
            <a:r>
              <a:rPr lang="en-US" sz="2000" dirty="0">
                <a:solidFill>
                  <a:schemeClr val="tx1"/>
                </a:solidFill>
              </a:rPr>
              <a:t>Open drop-in workshops</a:t>
            </a:r>
          </a:p>
          <a:p>
            <a:r>
              <a:rPr lang="en-US" dirty="0"/>
              <a:t>Privacy risk consultations</a:t>
            </a:r>
          </a:p>
          <a:p>
            <a:pPr lvl="1"/>
            <a:r>
              <a:rPr lang="en-US" sz="2000" dirty="0">
                <a:solidFill>
                  <a:schemeClr val="tx1"/>
                </a:solidFill>
              </a:rPr>
              <a:t>Digital communication with human subjects whose anonymity must be protected</a:t>
            </a:r>
          </a:p>
          <a:p>
            <a:pPr lvl="1"/>
            <a:r>
              <a:rPr lang="en-US" sz="2000" dirty="0">
                <a:solidFill>
                  <a:schemeClr val="tx1"/>
                </a:solidFill>
              </a:rPr>
              <a:t>Crossing the U.S. border</a:t>
            </a:r>
          </a:p>
          <a:p>
            <a:pPr lvl="1"/>
            <a:r>
              <a:rPr lang="en-US" sz="2000" dirty="0">
                <a:solidFill>
                  <a:schemeClr val="tx1"/>
                </a:solidFill>
              </a:rPr>
              <a:t>Personal identities with an increased risk of doxing, harassment, or surveillance</a:t>
            </a:r>
          </a:p>
          <a:p>
            <a:endParaRPr lang="en-US" dirty="0"/>
          </a:p>
        </p:txBody>
      </p:sp>
    </p:spTree>
    <p:extLst>
      <p:ext uri="{BB962C8B-B14F-4D97-AF65-F5344CB8AC3E}">
        <p14:creationId xmlns:p14="http://schemas.microsoft.com/office/powerpoint/2010/main" val="1842892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F5EE-7C39-4DFB-B830-22C66832C2C7}"/>
              </a:ext>
            </a:extLst>
          </p:cNvPr>
          <p:cNvSpPr>
            <a:spLocks noGrp="1"/>
          </p:cNvSpPr>
          <p:nvPr>
            <p:ph type="title"/>
          </p:nvPr>
        </p:nvSpPr>
        <p:spPr/>
        <p:txBody>
          <a:bodyPr/>
          <a:lstStyle/>
          <a:p>
            <a:r>
              <a:rPr lang="en-US" dirty="0"/>
              <a:t>Questions and Open Discussion</a:t>
            </a:r>
          </a:p>
        </p:txBody>
      </p:sp>
    </p:spTree>
    <p:extLst>
      <p:ext uri="{BB962C8B-B14F-4D97-AF65-F5344CB8AC3E}">
        <p14:creationId xmlns:p14="http://schemas.microsoft.com/office/powerpoint/2010/main" val="1314959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15544-A81B-42C8-A664-36C008B90CC6}"/>
              </a:ext>
            </a:extLst>
          </p:cNvPr>
          <p:cNvSpPr>
            <a:spLocks noGrp="1"/>
          </p:cNvSpPr>
          <p:nvPr>
            <p:ph type="title"/>
          </p:nvPr>
        </p:nvSpPr>
        <p:spPr/>
        <p:txBody>
          <a:bodyPr/>
          <a:lstStyle/>
          <a:p>
            <a:r>
              <a:rPr lang="en-US" dirty="0"/>
              <a:t>Wrap Up</a:t>
            </a:r>
          </a:p>
        </p:txBody>
      </p:sp>
    </p:spTree>
    <p:extLst>
      <p:ext uri="{BB962C8B-B14F-4D97-AF65-F5344CB8AC3E}">
        <p14:creationId xmlns:p14="http://schemas.microsoft.com/office/powerpoint/2010/main" val="444887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BCC2B-448F-4337-B519-2B33F768C5C6}"/>
              </a:ext>
            </a:extLst>
          </p:cNvPr>
          <p:cNvSpPr>
            <a:spLocks noGrp="1"/>
          </p:cNvSpPr>
          <p:nvPr>
            <p:ph type="title"/>
          </p:nvPr>
        </p:nvSpPr>
        <p:spPr/>
        <p:txBody>
          <a:bodyPr/>
          <a:lstStyle/>
          <a:p>
            <a:r>
              <a:rPr lang="en-US" dirty="0"/>
              <a:t>Next Week</a:t>
            </a:r>
          </a:p>
        </p:txBody>
      </p:sp>
      <p:sp>
        <p:nvSpPr>
          <p:cNvPr id="4" name="Text Placeholder 3">
            <a:extLst>
              <a:ext uri="{FF2B5EF4-FFF2-40B4-BE49-F238E27FC236}">
                <a16:creationId xmlns:a16="http://schemas.microsoft.com/office/drawing/2014/main" id="{71C3959F-E0AE-4AE1-9784-34EE3C45BF6F}"/>
              </a:ext>
            </a:extLst>
          </p:cNvPr>
          <p:cNvSpPr>
            <a:spLocks noGrp="1"/>
          </p:cNvSpPr>
          <p:nvPr>
            <p:ph type="body" idx="1"/>
          </p:nvPr>
        </p:nvSpPr>
        <p:spPr/>
        <p:txBody>
          <a:bodyPr/>
          <a:lstStyle/>
          <a:p>
            <a:pPr marL="0" indent="0">
              <a:buNone/>
            </a:pPr>
            <a:r>
              <a:rPr lang="en-US" sz="2800" b="1" u="sng" dirty="0"/>
              <a:t>Week Four - Building and Fostering a Culture of Privacy</a:t>
            </a:r>
          </a:p>
          <a:p>
            <a:r>
              <a:rPr lang="en-US" sz="2800" dirty="0"/>
              <a:t>April 28</a:t>
            </a:r>
            <a:r>
              <a:rPr lang="en-US" sz="2800" baseline="30000" dirty="0"/>
              <a:t>th</a:t>
            </a:r>
            <a:r>
              <a:rPr lang="en-US" sz="2800" dirty="0"/>
              <a:t>, 1 pm – 2:30 pm</a:t>
            </a:r>
          </a:p>
          <a:p>
            <a:r>
              <a:rPr lang="en-US" sz="2800" dirty="0"/>
              <a:t>Register at </a:t>
            </a:r>
            <a:r>
              <a:rPr lang="en-US" sz="2800" dirty="0">
                <a:hlinkClick r:id="rId3"/>
              </a:rPr>
              <a:t>https://www.plpinfo.org/event/building-and-fostering-a-culture-of-privacy-2/</a:t>
            </a:r>
            <a:r>
              <a:rPr lang="en-US" sz="2800" dirty="0"/>
              <a:t> </a:t>
            </a:r>
          </a:p>
          <a:p>
            <a:pPr marL="0" indent="0">
              <a:buNone/>
            </a:pPr>
            <a:endParaRPr lang="en-US" sz="2800" dirty="0"/>
          </a:p>
          <a:p>
            <a:pPr marL="0" indent="0">
              <a:buNone/>
            </a:pPr>
            <a:r>
              <a:rPr lang="en-US" sz="2800" b="1" u="sng" dirty="0"/>
              <a:t>Week Three Activities/Reading</a:t>
            </a:r>
          </a:p>
          <a:p>
            <a:r>
              <a:rPr lang="en-US" sz="2800" dirty="0"/>
              <a:t>Year One Toolkit, Sections 2 (pg. 14-15), 3-5</a:t>
            </a:r>
          </a:p>
          <a:p>
            <a:r>
              <a:rPr lang="en-US" sz="2800" dirty="0"/>
              <a:t>Exercises on Basecamp</a:t>
            </a:r>
          </a:p>
        </p:txBody>
      </p:sp>
    </p:spTree>
    <p:extLst>
      <p:ext uri="{BB962C8B-B14F-4D97-AF65-F5344CB8AC3E}">
        <p14:creationId xmlns:p14="http://schemas.microsoft.com/office/powerpoint/2010/main" val="1919816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6" name="Google Shape;346;p56"/>
          <p:cNvSpPr txBox="1">
            <a:spLocks noGrp="1"/>
          </p:cNvSpPr>
          <p:nvPr>
            <p:ph type="subTitle" idx="1"/>
          </p:nvPr>
        </p:nvSpPr>
        <p:spPr>
          <a:prstGeom prst="rect">
            <a:avLst/>
          </a:prstGeom>
        </p:spPr>
        <p:txBody>
          <a:bodyPr spcFirstLastPara="1" vert="horz" wrap="square" lIns="121900" tIns="121900" rIns="121900" bIns="121900" rtlCol="0" anchor="t" anchorCtr="0">
            <a:noAutofit/>
          </a:bodyPr>
          <a:lstStyle/>
          <a:p>
            <a:pPr marL="0" indent="0"/>
            <a:r>
              <a:rPr lang="en" sz="4000" dirty="0">
                <a:solidFill>
                  <a:schemeClr val="tx1"/>
                </a:solidFill>
              </a:rPr>
              <a:t>:-) </a:t>
            </a:r>
            <a:endParaRPr sz="4000" dirty="0">
              <a:solidFill>
                <a:schemeClr val="tx1"/>
              </a:solidFill>
            </a:endParaRPr>
          </a:p>
        </p:txBody>
      </p:sp>
      <p:sp>
        <p:nvSpPr>
          <p:cNvPr id="345" name="Google Shape;345;p56"/>
          <p:cNvSpPr txBox="1">
            <a:spLocks noGrp="1"/>
          </p:cNvSpPr>
          <p:nvPr>
            <p:ph type="body" idx="2"/>
          </p:nvPr>
        </p:nvSpPr>
        <p:spPr>
          <a:prstGeom prst="rect">
            <a:avLst/>
          </a:prstGeom>
        </p:spPr>
        <p:txBody>
          <a:bodyPr spcFirstLastPara="1" vert="horz" wrap="square" lIns="121900" tIns="121900" rIns="121900" bIns="121900" rtlCol="0" anchor="ctr" anchorCtr="0">
            <a:noAutofit/>
          </a:bodyPr>
          <a:lstStyle/>
          <a:p>
            <a:pPr marL="0" indent="0">
              <a:buNone/>
            </a:pPr>
            <a:r>
              <a:rPr lang="en" sz="2400" dirty="0"/>
              <a:t>Becky Yoose</a:t>
            </a:r>
            <a:br>
              <a:rPr lang="en" dirty="0"/>
            </a:br>
            <a:r>
              <a:rPr lang="en" sz="2400" dirty="0"/>
              <a:t>Library Data Privacy Consultant</a:t>
            </a:r>
            <a:br>
              <a:rPr lang="en" dirty="0"/>
            </a:br>
            <a:r>
              <a:rPr lang="en" sz="2400" dirty="0"/>
              <a:t>LDH Consulting Services</a:t>
            </a:r>
            <a:endParaRPr sz="2400" dirty="0"/>
          </a:p>
          <a:p>
            <a:pPr marL="0" indent="0">
              <a:spcBef>
                <a:spcPts val="2133"/>
              </a:spcBef>
              <a:spcAft>
                <a:spcPts val="2133"/>
              </a:spcAft>
              <a:buNone/>
            </a:pPr>
            <a:r>
              <a:rPr lang="en" sz="2400" dirty="0"/>
              <a:t>Email:</a:t>
            </a:r>
            <a:r>
              <a:rPr lang="en" dirty="0"/>
              <a:t> </a:t>
            </a:r>
            <a:r>
              <a:rPr lang="en" sz="2400" dirty="0"/>
              <a:t>becky@ldhconsultingservices.com</a:t>
            </a:r>
            <a:endParaRPr dirty="0"/>
          </a:p>
        </p:txBody>
      </p:sp>
      <p:pic>
        <p:nvPicPr>
          <p:cNvPr id="3" name="Picture 2">
            <a:extLst>
              <a:ext uri="{FF2B5EF4-FFF2-40B4-BE49-F238E27FC236}">
                <a16:creationId xmlns:a16="http://schemas.microsoft.com/office/drawing/2014/main" id="{9702B408-AA8A-44D0-B67E-B1FCF50EFE6A}"/>
              </a:ext>
            </a:extLst>
          </p:cNvPr>
          <p:cNvPicPr>
            <a:picLocks noChangeAspect="1"/>
          </p:cNvPicPr>
          <p:nvPr/>
        </p:nvPicPr>
        <p:blipFill>
          <a:blip r:embed="rId3"/>
          <a:stretch>
            <a:fillRect/>
          </a:stretch>
        </p:blipFill>
        <p:spPr>
          <a:xfrm>
            <a:off x="1463500" y="4203501"/>
            <a:ext cx="3174603" cy="3174603"/>
          </a:xfrm>
          <a:prstGeom prst="rect">
            <a:avLst/>
          </a:prstGeom>
        </p:spPr>
      </p:pic>
      <p:sp>
        <p:nvSpPr>
          <p:cNvPr id="4" name="Rectangle 2">
            <a:extLst>
              <a:ext uri="{FF2B5EF4-FFF2-40B4-BE49-F238E27FC236}">
                <a16:creationId xmlns:a16="http://schemas.microsoft.com/office/drawing/2014/main" id="{080DDE96-D4C7-46A2-B44B-18A16C3741C7}"/>
              </a:ext>
            </a:extLst>
          </p:cNvPr>
          <p:cNvSpPr>
            <a:spLocks noChangeArrowheads="1"/>
          </p:cNvSpPr>
          <p:nvPr/>
        </p:nvSpPr>
        <p:spPr bwMode="auto">
          <a:xfrm>
            <a:off x="348403" y="5585584"/>
            <a:ext cx="246286" cy="41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1867"/>
          </a:p>
        </p:txBody>
      </p:sp>
      <p:pic>
        <p:nvPicPr>
          <p:cNvPr id="1025" name="Picture 2" descr="Creative Commons License">
            <a:hlinkClick r:id="rId4"/>
            <a:extLst>
              <a:ext uri="{FF2B5EF4-FFF2-40B4-BE49-F238E27FC236}">
                <a16:creationId xmlns:a16="http://schemas.microsoft.com/office/drawing/2014/main" id="{62280C82-B788-4DF2-98E5-665DA86B0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403" y="5790803"/>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4158E5E-F763-4575-815B-67014D1BEFCF}"/>
              </a:ext>
            </a:extLst>
          </p:cNvPr>
          <p:cNvSpPr>
            <a:spLocks noChangeArrowheads="1"/>
          </p:cNvSpPr>
          <p:nvPr/>
        </p:nvSpPr>
        <p:spPr bwMode="auto">
          <a:xfrm>
            <a:off x="6336029" y="5949399"/>
            <a:ext cx="5977891" cy="80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40" eaLnBrk="0" fontAlgn="base" hangingPunct="0">
              <a:spcBef>
                <a:spcPct val="0"/>
              </a:spcBef>
              <a:spcAft>
                <a:spcPct val="0"/>
              </a:spcAft>
              <a:buClrTx/>
            </a:pPr>
            <a:br>
              <a:rPr lang="en-US" altLang="en-US" sz="1467" dirty="0">
                <a:solidFill>
                  <a:schemeClr val="tx1"/>
                </a:solidFill>
                <a:latin typeface="Open Sans" panose="020B0606030504020204" pitchFamily="34" charset="0"/>
                <a:ea typeface="Calibri" panose="020F0502020204030204" pitchFamily="34" charset="0"/>
                <a:cs typeface="Open Sans" panose="020B0606030504020204" pitchFamily="34" charset="0"/>
              </a:rPr>
            </a:br>
            <a:r>
              <a:rPr lang="en-US" altLang="en-US" sz="1467" dirty="0">
                <a:solidFill>
                  <a:schemeClr val="bg1"/>
                </a:solidFill>
                <a:latin typeface="Open Sans" panose="020B0606030504020204" pitchFamily="34" charset="0"/>
                <a:ea typeface="Calibri" panose="020F0502020204030204" pitchFamily="34" charset="0"/>
                <a:cs typeface="Open Sans" panose="020B0606030504020204" pitchFamily="34" charset="0"/>
              </a:rPr>
              <a:t>This work is licensed under a </a:t>
            </a:r>
            <a:r>
              <a:rPr lang="en-US" altLang="en-US" sz="1467" dirty="0">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Creative Commons Attribution-</a:t>
            </a:r>
            <a:r>
              <a:rPr lang="en-US" altLang="en-US" sz="1467" dirty="0" err="1">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ShareAlike</a:t>
            </a:r>
            <a:r>
              <a:rPr lang="en-US" altLang="en-US" sz="1467" dirty="0">
                <a:solidFill>
                  <a:srgbClr val="FCB040"/>
                </a:solidFill>
                <a:latin typeface="Open Sans" panose="020B0606030504020204" pitchFamily="34" charset="0"/>
                <a:ea typeface="Calibri" panose="020F050202020403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4.0 International License</a:t>
            </a:r>
            <a:r>
              <a:rPr lang="en-US" altLang="en-US" sz="1467" dirty="0">
                <a:solidFill>
                  <a:schemeClr val="tx1"/>
                </a:solidFill>
                <a:latin typeface="Open Sans" panose="020B0606030504020204" pitchFamily="34" charset="0"/>
                <a:ea typeface="Calibri" panose="020F0502020204030204" pitchFamily="34" charset="0"/>
                <a:cs typeface="Open Sans" panose="020B0606030504020204" pitchFamily="34" charset="0"/>
              </a:rPr>
              <a:t>.</a:t>
            </a:r>
            <a:endParaRPr lang="en-US" altLang="en-US" sz="2400" dirty="0">
              <a:solidFill>
                <a:schemeClr val="tx1"/>
              </a:solidFill>
              <a:latin typeface="Arial" panose="020B0604020202020204" pitchFamily="34" charset="0"/>
            </a:endParaRPr>
          </a:p>
        </p:txBody>
      </p:sp>
      <p:sp>
        <p:nvSpPr>
          <p:cNvPr id="344" name="Google Shape;344;p56"/>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r>
              <a:rPr lang="en"/>
              <a:t>Thank you</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66034-6B05-4F18-9564-C5FBE8F44C0E}"/>
              </a:ext>
            </a:extLst>
          </p:cNvPr>
          <p:cNvSpPr>
            <a:spLocks noGrp="1"/>
          </p:cNvSpPr>
          <p:nvPr>
            <p:ph type="title"/>
          </p:nvPr>
        </p:nvSpPr>
        <p:spPr/>
        <p:txBody>
          <a:bodyPr/>
          <a:lstStyle/>
          <a:p>
            <a:r>
              <a:rPr lang="en-US" dirty="0"/>
              <a:t>Resources and Further Reading</a:t>
            </a:r>
          </a:p>
        </p:txBody>
      </p:sp>
      <p:sp>
        <p:nvSpPr>
          <p:cNvPr id="6" name="Text Placeholder 5">
            <a:extLst>
              <a:ext uri="{FF2B5EF4-FFF2-40B4-BE49-F238E27FC236}">
                <a16:creationId xmlns:a16="http://schemas.microsoft.com/office/drawing/2014/main" id="{271EC169-F56F-46BC-B627-9EF857EE8D4F}"/>
              </a:ext>
            </a:extLst>
          </p:cNvPr>
          <p:cNvSpPr>
            <a:spLocks noGrp="1"/>
          </p:cNvSpPr>
          <p:nvPr>
            <p:ph type="body" idx="1"/>
          </p:nvPr>
        </p:nvSpPr>
        <p:spPr/>
        <p:txBody>
          <a:bodyPr anchor="ctr"/>
          <a:lstStyle/>
          <a:p>
            <a:pPr marL="0" indent="0">
              <a:buNone/>
            </a:pPr>
            <a:r>
              <a:rPr lang="en-US" sz="3600" dirty="0"/>
              <a:t>Additional bibliographies and resources can be found in the Toolkit and training resources at the </a:t>
            </a:r>
            <a:r>
              <a:rPr lang="en-US" sz="3600" dirty="0">
                <a:effectLst/>
                <a:hlinkClick r:id="rId3"/>
              </a:rPr>
              <a:t>https://www.plpinfo.org/dataprivacytoolkit/</a:t>
            </a:r>
            <a:r>
              <a:rPr lang="en-US" sz="3600" dirty="0">
                <a:effectLst/>
              </a:rPr>
              <a:t>.</a:t>
            </a:r>
          </a:p>
        </p:txBody>
      </p:sp>
    </p:spTree>
    <p:extLst>
      <p:ext uri="{BB962C8B-B14F-4D97-AF65-F5344CB8AC3E}">
        <p14:creationId xmlns:p14="http://schemas.microsoft.com/office/powerpoint/2010/main" val="308466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81691-A368-4C35-9348-F920A88813DC}"/>
              </a:ext>
            </a:extLst>
          </p:cNvPr>
          <p:cNvSpPr>
            <a:spLocks noGrp="1"/>
          </p:cNvSpPr>
          <p:nvPr>
            <p:ph type="title"/>
          </p:nvPr>
        </p:nvSpPr>
        <p:spPr/>
        <p:txBody>
          <a:bodyPr/>
          <a:lstStyle/>
          <a:p>
            <a:r>
              <a:rPr lang="en-US" dirty="0"/>
              <a:t>Last Week Recap</a:t>
            </a:r>
          </a:p>
        </p:txBody>
      </p:sp>
      <p:pic>
        <p:nvPicPr>
          <p:cNvPr id="6" name="Picture 5">
            <a:extLst>
              <a:ext uri="{FF2B5EF4-FFF2-40B4-BE49-F238E27FC236}">
                <a16:creationId xmlns:a16="http://schemas.microsoft.com/office/drawing/2014/main" id="{B5E58756-413A-4E79-9B06-B2C0F6DB1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534" y="1356967"/>
            <a:ext cx="7674931" cy="5119119"/>
          </a:xfrm>
          <a:prstGeom prst="rect">
            <a:avLst/>
          </a:prstGeom>
        </p:spPr>
      </p:pic>
    </p:spTree>
    <p:extLst>
      <p:ext uri="{BB962C8B-B14F-4D97-AF65-F5344CB8AC3E}">
        <p14:creationId xmlns:p14="http://schemas.microsoft.com/office/powerpoint/2010/main" val="3032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US" dirty="0"/>
              <a:t>Series </a:t>
            </a:r>
            <a:r>
              <a:rPr lang="en" dirty="0"/>
              <a:t>Housekeeping – </a:t>
            </a:r>
            <a:r>
              <a:rPr lang="en-US" dirty="0"/>
              <a:t>Guidelines </a:t>
            </a:r>
            <a:endParaRPr dirty="0"/>
          </a:p>
        </p:txBody>
      </p:sp>
      <p:sp>
        <p:nvSpPr>
          <p:cNvPr id="71" name="Google Shape;71;p14"/>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fontAlgn="base">
              <a:lnSpc>
                <a:spcPct val="100000"/>
              </a:lnSpc>
            </a:pPr>
            <a:r>
              <a:rPr lang="en-US" sz="2800" dirty="0"/>
              <a:t>When you disagree, challenge or criticize the idea, not the person. </a:t>
            </a:r>
          </a:p>
          <a:p>
            <a:pPr fontAlgn="base">
              <a:lnSpc>
                <a:spcPct val="100000"/>
              </a:lnSpc>
            </a:pPr>
            <a:r>
              <a:rPr lang="en-US" sz="2800" dirty="0"/>
              <a:t>Speak from your own perspective. </a:t>
            </a:r>
          </a:p>
          <a:p>
            <a:pPr fontAlgn="base">
              <a:lnSpc>
                <a:spcPct val="100000"/>
              </a:lnSpc>
            </a:pPr>
            <a:r>
              <a:rPr lang="en-US" sz="2800" dirty="0"/>
              <a:t>Be mindful of the time. </a:t>
            </a:r>
          </a:p>
          <a:p>
            <a:pPr fontAlgn="base">
              <a:lnSpc>
                <a:spcPct val="100000"/>
              </a:lnSpc>
            </a:pPr>
            <a:r>
              <a:rPr lang="en-US" sz="2800" dirty="0"/>
              <a:t>One speaker at a time. </a:t>
            </a:r>
          </a:p>
          <a:p>
            <a:pPr fontAlgn="base">
              <a:lnSpc>
                <a:spcPct val="100000"/>
              </a:lnSpc>
            </a:pPr>
            <a:r>
              <a:rPr lang="en-US" sz="2800" dirty="0"/>
              <a:t>What is said in this space, stays in this space unless you have permission.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0F5DF-0993-4F6F-8D0F-6205D6DC9502}"/>
              </a:ext>
            </a:extLst>
          </p:cNvPr>
          <p:cNvSpPr>
            <a:spLocks noGrp="1"/>
          </p:cNvSpPr>
          <p:nvPr>
            <p:ph type="title"/>
          </p:nvPr>
        </p:nvSpPr>
        <p:spPr/>
        <p:txBody>
          <a:bodyPr/>
          <a:lstStyle/>
          <a:p>
            <a:r>
              <a:rPr lang="en-US" dirty="0"/>
              <a:t>0. Housekeeping – The Kitchen Sink</a:t>
            </a:r>
          </a:p>
        </p:txBody>
      </p:sp>
    </p:spTree>
    <p:extLst>
      <p:ext uri="{BB962C8B-B14F-4D97-AF65-F5344CB8AC3E}">
        <p14:creationId xmlns:p14="http://schemas.microsoft.com/office/powerpoint/2010/main" val="270856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D54402-E168-42CB-B641-154A704719B5}"/>
              </a:ext>
            </a:extLst>
          </p:cNvPr>
          <p:cNvSpPr>
            <a:spLocks noGrp="1"/>
          </p:cNvSpPr>
          <p:nvPr>
            <p:ph type="body" idx="1"/>
          </p:nvPr>
        </p:nvSpPr>
        <p:spPr>
          <a:xfrm>
            <a:off x="415600" y="2183860"/>
            <a:ext cx="3419421" cy="2954739"/>
          </a:xfrm>
        </p:spPr>
        <p:txBody>
          <a:bodyPr anchor="ctr"/>
          <a:lstStyle/>
          <a:p>
            <a:r>
              <a:rPr lang="en-US" sz="2800" dirty="0"/>
              <a:t>Privacy Risk Management</a:t>
            </a:r>
          </a:p>
          <a:p>
            <a:r>
              <a:rPr lang="en-US" sz="2800" dirty="0"/>
              <a:t>Vendor Management </a:t>
            </a:r>
          </a:p>
          <a:p>
            <a:r>
              <a:rPr lang="en-US" sz="2800" dirty="0"/>
              <a:t>Patrons and Data Privacy</a:t>
            </a:r>
          </a:p>
        </p:txBody>
      </p:sp>
      <p:pic>
        <p:nvPicPr>
          <p:cNvPr id="8" name="Picture 7" descr="A black and white cat laying down in a stainless steel kitchen sink.">
            <a:extLst>
              <a:ext uri="{FF2B5EF4-FFF2-40B4-BE49-F238E27FC236}">
                <a16:creationId xmlns:a16="http://schemas.microsoft.com/office/drawing/2014/main" id="{14095561-3751-44C7-9E1C-CD005A5C1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999" y="815924"/>
            <a:ext cx="7835401" cy="5226151"/>
          </a:xfrm>
          <a:prstGeom prst="rect">
            <a:avLst/>
          </a:prstGeom>
        </p:spPr>
      </p:pic>
      <p:sp>
        <p:nvSpPr>
          <p:cNvPr id="2" name="TextBox 1">
            <a:extLst>
              <a:ext uri="{FF2B5EF4-FFF2-40B4-BE49-F238E27FC236}">
                <a16:creationId xmlns:a16="http://schemas.microsoft.com/office/drawing/2014/main" id="{7489B9E6-A50E-4BF0-A1F7-7631603EDC8C}"/>
              </a:ext>
            </a:extLst>
          </p:cNvPr>
          <p:cNvSpPr txBox="1"/>
          <p:nvPr/>
        </p:nvSpPr>
        <p:spPr>
          <a:xfrm>
            <a:off x="476289" y="1474299"/>
            <a:ext cx="3358732" cy="6463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strike="noStrike" kern="1200" cap="none" spc="0" normalizeH="0" baseline="0" noProof="0" dirty="0">
                <a:ln>
                  <a:noFill/>
                </a:ln>
                <a:solidFill>
                  <a:srgbClr val="20232E"/>
                </a:solidFill>
                <a:effectLst/>
                <a:uLnTx/>
                <a:uFillTx/>
                <a:latin typeface="Open Sans" panose="020B0606030504020204" pitchFamily="34" charset="0"/>
                <a:ea typeface="Open Sans" panose="020B0606030504020204" pitchFamily="34" charset="0"/>
                <a:cs typeface="Open Sans" panose="020B0606030504020204" pitchFamily="34" charset="0"/>
              </a:rPr>
              <a:t>The Sink</a:t>
            </a:r>
          </a:p>
        </p:txBody>
      </p:sp>
    </p:spTree>
    <p:extLst>
      <p:ext uri="{BB962C8B-B14F-4D97-AF65-F5344CB8AC3E}">
        <p14:creationId xmlns:p14="http://schemas.microsoft.com/office/powerpoint/2010/main" val="30881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93A495-FD1A-4796-BC7D-9934E7E23E6E}"/>
              </a:ext>
            </a:extLst>
          </p:cNvPr>
          <p:cNvSpPr>
            <a:spLocks noGrp="1"/>
          </p:cNvSpPr>
          <p:nvPr>
            <p:ph type="title"/>
          </p:nvPr>
        </p:nvSpPr>
        <p:spPr>
          <a:xfrm>
            <a:off x="401951" y="571500"/>
            <a:ext cx="4115458" cy="5714999"/>
          </a:xfrm>
        </p:spPr>
        <p:txBody>
          <a:bodyPr anchor="ctr"/>
          <a:lstStyle/>
          <a:p>
            <a:pPr algn="ctr"/>
            <a:r>
              <a:rPr lang="en-US" sz="4400" dirty="0"/>
              <a:t>Tie everything together</a:t>
            </a:r>
          </a:p>
        </p:txBody>
      </p:sp>
      <p:pic>
        <p:nvPicPr>
          <p:cNvPr id="5" name="Picture 4" descr="A long haired black and white cat wearing a small purple fedora hat and a red and black plaid bow tie.">
            <a:extLst>
              <a:ext uri="{FF2B5EF4-FFF2-40B4-BE49-F238E27FC236}">
                <a16:creationId xmlns:a16="http://schemas.microsoft.com/office/drawing/2014/main" id="{C8070978-E103-41D3-A754-EF5B75661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955" y="0"/>
            <a:ext cx="6726730" cy="6726730"/>
          </a:xfrm>
          <a:prstGeom prst="rect">
            <a:avLst/>
          </a:prstGeom>
        </p:spPr>
      </p:pic>
    </p:spTree>
    <p:extLst>
      <p:ext uri="{BB962C8B-B14F-4D97-AF65-F5344CB8AC3E}">
        <p14:creationId xmlns:p14="http://schemas.microsoft.com/office/powerpoint/2010/main" val="407891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8C21A8-34BB-46F5-8F69-364AD7959D7D}"/>
              </a:ext>
            </a:extLst>
          </p:cNvPr>
          <p:cNvSpPr>
            <a:spLocks noGrp="1"/>
          </p:cNvSpPr>
          <p:nvPr>
            <p:ph type="title"/>
          </p:nvPr>
        </p:nvSpPr>
        <p:spPr/>
        <p:txBody>
          <a:bodyPr/>
          <a:lstStyle/>
          <a:p>
            <a:r>
              <a:rPr lang="en-US" dirty="0"/>
              <a:t>1. Privacy Risk Management</a:t>
            </a:r>
          </a:p>
        </p:txBody>
      </p:sp>
    </p:spTree>
    <p:extLst>
      <p:ext uri="{BB962C8B-B14F-4D97-AF65-F5344CB8AC3E}">
        <p14:creationId xmlns:p14="http://schemas.microsoft.com/office/powerpoint/2010/main" val="2323105334"/>
      </p:ext>
    </p:extLst>
  </p:cSld>
  <p:clrMapOvr>
    <a:masterClrMapping/>
  </p:clrMapOvr>
</p:sld>
</file>

<file path=ppt/theme/theme1.xml><?xml version="1.0" encoding="utf-8"?>
<a:theme xmlns:a="http://schemas.openxmlformats.org/drawingml/2006/main" name="plp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p2" id="{5C339C88-D264-4598-8CC2-6CD2F95C98EE}" vid="{C032F84F-15AB-4A3F-92CF-7DD2DA1E3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plp2</Template>
  <TotalTime>7980</TotalTime>
  <Words>6522</Words>
  <Application>Microsoft Office PowerPoint</Application>
  <PresentationFormat>Widescreen</PresentationFormat>
  <Paragraphs>361</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Courier New</vt:lpstr>
      <vt:lpstr>Open Sans</vt:lpstr>
      <vt:lpstr>plp2</vt:lpstr>
      <vt:lpstr>Beyond Data Privacy Training</vt:lpstr>
      <vt:lpstr>PowerPoint Presentation</vt:lpstr>
      <vt:lpstr>Today’s Schedule</vt:lpstr>
      <vt:lpstr>Last Week Recap</vt:lpstr>
      <vt:lpstr>Series Housekeeping – Guidelines </vt:lpstr>
      <vt:lpstr>0. Housekeeping – The Kitchen Sink</vt:lpstr>
      <vt:lpstr>PowerPoint Presentation</vt:lpstr>
      <vt:lpstr>Tie everything together</vt:lpstr>
      <vt:lpstr>1. Privacy Risk Management</vt:lpstr>
      <vt:lpstr>Risk = Threat x Vulnerability x Cost</vt:lpstr>
      <vt:lpstr>Discussion –  (Risk = Threat x Vulnerability x Cost) + Libraries</vt:lpstr>
      <vt:lpstr>Risk Assessments</vt:lpstr>
      <vt:lpstr>Addressing Risks - Strategies</vt:lpstr>
      <vt:lpstr>Poll – Accept, Transfer, Mitigate, or Eliminate? </vt:lpstr>
      <vt:lpstr>1.5 Library Privacy Policy and Procedures</vt:lpstr>
      <vt:lpstr>Risk Reduction – Policies and Procedures</vt:lpstr>
      <vt:lpstr>Risk Reduction – Policies and Procedures </vt:lpstr>
      <vt:lpstr>2. Vendors</vt:lpstr>
      <vt:lpstr>PowerPoint Presentation</vt:lpstr>
      <vt:lpstr>Selection </vt:lpstr>
      <vt:lpstr>Contract Red Flags</vt:lpstr>
      <vt:lpstr>Negotiations (Or How to Be A Good Advocate for Patron Privacy)</vt:lpstr>
      <vt:lpstr>Discussion – Should I stay or should I go?</vt:lpstr>
      <vt:lpstr>3. Patrons and Data Privacy</vt:lpstr>
      <vt:lpstr>Library Use and Privacy – Data Exhaust</vt:lpstr>
      <vt:lpstr>Library Use and Privacy – Data Exhaust, Sources, and Use Expectations</vt:lpstr>
      <vt:lpstr>Library Vendors and Patrons</vt:lpstr>
      <vt:lpstr>Patron Communications</vt:lpstr>
      <vt:lpstr>Patron Privacy Programming and Services</vt:lpstr>
      <vt:lpstr>Patron Privacy as a Service (PPaaS)</vt:lpstr>
      <vt:lpstr>Questions and Open Discussion</vt:lpstr>
      <vt:lpstr>Wrap Up</vt:lpstr>
      <vt:lpstr>Next Week</vt:lpstr>
      <vt:lpstr>Thank you</vt:lpstr>
      <vt:lpstr>Resources and 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Data Privacy, The Library, And You</dc:title>
  <dc:creator>Becky Yoose</dc:creator>
  <cp:lastModifiedBy>Becky Yoose</cp:lastModifiedBy>
  <cp:revision>134</cp:revision>
  <cp:lastPrinted>2021-03-09T22:01:17Z</cp:lastPrinted>
  <dcterms:created xsi:type="dcterms:W3CDTF">2020-11-25T18:06:13Z</dcterms:created>
  <dcterms:modified xsi:type="dcterms:W3CDTF">2021-04-19T17:53:59Z</dcterms:modified>
</cp:coreProperties>
</file>