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2" r:id="rId1"/>
    <p:sldMasterId id="2147483733" r:id="rId2"/>
    <p:sldMasterId id="2147483738" r:id="rId3"/>
  </p:sldMasterIdLst>
  <p:notesMasterIdLst>
    <p:notesMasterId r:id="rId93"/>
  </p:notesMasterIdLst>
  <p:sldIdLst>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69" r:id="rId84"/>
    <p:sldId id="470" r:id="rId85"/>
    <p:sldId id="471" r:id="rId86"/>
    <p:sldId id="472" r:id="rId87"/>
    <p:sldId id="473" r:id="rId88"/>
    <p:sldId id="474" r:id="rId89"/>
    <p:sldId id="475" r:id="rId90"/>
    <p:sldId id="476" r:id="rId91"/>
    <p:sldId id="477" r:id="rId92"/>
  </p:sldIdLst>
  <p:sldSz cx="9144000" cy="6858000" type="screen4x3"/>
  <p:notesSz cx="6858000" cy="9296400"/>
  <p:embeddedFontLst>
    <p:embeddedFont>
      <p:font typeface="Calibri" panose="020F0502020204030204" pitchFamily="34" charset="0"/>
      <p:regular r:id="rId94"/>
      <p:bold r:id="rId95"/>
      <p:italic r:id="rId96"/>
      <p:boldItalic r:id="rId97"/>
    </p:embeddedFont>
    <p:embeddedFont>
      <p:font typeface="Georgia" panose="02040502050405020303" pitchFamily="18" charset="0"/>
      <p:regular r:id="rId98"/>
      <p:bold r:id="rId99"/>
      <p:italic r:id="rId100"/>
      <p:boldItalic r:id="rId101"/>
    </p:embeddedFont>
    <p:embeddedFont>
      <p:font typeface="Google Sans" panose="020B0503030502040204" pitchFamily="34" charset="0"/>
      <p:regular r:id="rId102"/>
      <p:bold r:id="rId103"/>
      <p:italic r:id="rId104"/>
      <p:boldItalic r:id="rId105"/>
    </p:embeddedFont>
    <p:embeddedFont>
      <p:font typeface="Google Sans Medium" panose="020B0503030502040204" pitchFamily="34" charset="0"/>
      <p:regular r:id="rId106"/>
      <p:bold r:id="rId107"/>
      <p:italic r:id="rId108"/>
      <p:boldItalic r:id="rId109"/>
    </p:embeddedFont>
    <p:embeddedFont>
      <p:font typeface="Merriweather" pitchFamily="2" charset="77"/>
      <p:regular r:id="rId110"/>
      <p:bold r:id="rId111"/>
      <p:italic r:id="rId112"/>
      <p:boldItalic r:id="rId113"/>
    </p:embeddedFont>
    <p:embeddedFont>
      <p:font typeface="Nunito" pitchFamily="2" charset="77"/>
      <p:regular r:id="rId114"/>
      <p:bold r:id="rId115"/>
      <p:italic r:id="rId116"/>
      <p:boldItalic r:id="rId117"/>
    </p:embeddedFont>
    <p:embeddedFont>
      <p:font typeface="Open Sans" panose="020B0606030504020204" pitchFamily="34" charset="0"/>
      <p:regular r:id="rId118"/>
      <p:bold r:id="rId119"/>
      <p:italic r:id="rId120"/>
      <p:boldItalic r:id="rId121"/>
    </p:embeddedFont>
    <p:embeddedFont>
      <p:font typeface="Roboto" panose="02000000000000000000" pitchFamily="2" charset="0"/>
      <p:regular r:id="rId122"/>
      <p:bold r:id="rId123"/>
      <p:italic r:id="rId124"/>
      <p:boldItalic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9387E9-23EA-4CED-951D-9325C90754C4}">
  <a:tblStyle styleId="{D09387E9-23EA-4CED-951D-9325C90754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1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4.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9.fntdata"/><Relationship Id="rId16" Type="http://schemas.openxmlformats.org/officeDocument/2006/relationships/slide" Target="slides/slide13.xml"/><Relationship Id="rId107" Type="http://schemas.openxmlformats.org/officeDocument/2006/relationships/font" Target="fonts/font1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9.fntdata"/><Relationship Id="rId123" Type="http://schemas.openxmlformats.org/officeDocument/2006/relationships/font" Target="fonts/font30.fntdata"/><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2.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20.fntdata"/><Relationship Id="rId118" Type="http://schemas.openxmlformats.org/officeDocument/2006/relationships/font" Target="fonts/font25.fntdata"/><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0.fntdata"/><Relationship Id="rId108" Type="http://schemas.openxmlformats.org/officeDocument/2006/relationships/font" Target="fonts/font15.fntdata"/><Relationship Id="rId124" Type="http://schemas.openxmlformats.org/officeDocument/2006/relationships/font" Target="fonts/font31.fntdata"/><Relationship Id="rId129"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font" Target="fonts/font21.fntdata"/><Relationship Id="rId119" Type="http://schemas.openxmlformats.org/officeDocument/2006/relationships/font" Target="fonts/font26.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4.fntdata"/><Relationship Id="rId104" Type="http://schemas.openxmlformats.org/officeDocument/2006/relationships/font" Target="fonts/font11.fntdata"/><Relationship Id="rId120" Type="http://schemas.openxmlformats.org/officeDocument/2006/relationships/font" Target="fonts/font27.fntdata"/><Relationship Id="rId125" Type="http://schemas.openxmlformats.org/officeDocument/2006/relationships/font" Target="fonts/font3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7.fntdata"/><Relationship Id="rId115" Type="http://schemas.openxmlformats.org/officeDocument/2006/relationships/font" Target="fonts/font22.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7.fntdata"/><Relationship Id="rId105" Type="http://schemas.openxmlformats.org/officeDocument/2006/relationships/font" Target="fonts/font12.fntdata"/><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openxmlformats.org/officeDocument/2006/relationships/font" Target="fonts/font5.fntdata"/><Relationship Id="rId121"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3.fntdata"/><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22"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77240" y="4777560"/>
            <a:ext cx="6217560" cy="452592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399200" y="0"/>
            <a:ext cx="3372840" cy="50256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555480"/>
            <a:ext cx="3372840" cy="5025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399200" y="9555480"/>
            <a:ext cx="3372840" cy="50256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en-US"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cc9d5faefa_0_50:notes"/>
          <p:cNvSpPr>
            <a:spLocks noGrp="1" noRot="1" noChangeAspect="1"/>
          </p:cNvSpPr>
          <p:nvPr>
            <p:ph type="sldImg" idx="2"/>
          </p:nvPr>
        </p:nvSpPr>
        <p:spPr>
          <a:xfrm>
            <a:off x="1404193" y="1162050"/>
            <a:ext cx="4049700" cy="313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4" name="Google Shape;1514;gcc9d5faefa_0_50: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Include a Title Slide </a:t>
            </a:r>
            <a:endParaRPr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7d14006fa6_0_142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7d14006fa6_0_1425: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53: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The fourth principle is that </a:t>
            </a:r>
            <a:r>
              <a:rPr lang="en-US" sz="1200" b="1" strike="noStrike">
                <a:solidFill>
                  <a:srgbClr val="000000"/>
                </a:solidFill>
                <a:latin typeface="Calibri"/>
                <a:ea typeface="Calibri"/>
                <a:cs typeface="Calibri"/>
                <a:sym typeface="Calibri"/>
              </a:rPr>
              <a:t>people respond to incentives</a:t>
            </a:r>
            <a:r>
              <a:rPr lang="en-US" sz="1200" b="0" strike="noStrike">
                <a:solidFill>
                  <a:srgbClr val="000000"/>
                </a:solidFill>
                <a:latin typeface="Calibri"/>
                <a:ea typeface="Calibri"/>
                <a:cs typeface="Calibri"/>
                <a:sym typeface="Calibri"/>
              </a:rPr>
              <a:t>, </a:t>
            </a:r>
            <a:r>
              <a:rPr lang="en-US" sz="1200" b="1" i="1" strike="noStrike">
                <a:solidFill>
                  <a:srgbClr val="000000"/>
                </a:solidFill>
                <a:latin typeface="Calibri"/>
                <a:ea typeface="Calibri"/>
                <a:cs typeface="Calibri"/>
                <a:sym typeface="Calibri"/>
              </a:rPr>
              <a:t>perversely</a:t>
            </a:r>
            <a:r>
              <a:rPr lang="en-US" sz="1200" b="0" strike="noStrike">
                <a:solidFill>
                  <a:srgbClr val="000000"/>
                </a:solidFill>
                <a:latin typeface="Calibri"/>
                <a:ea typeface="Calibri"/>
                <a:cs typeface="Calibri"/>
                <a:sym typeface="Calibri"/>
              </a:rPr>
              <a:t>. A straightforward example is that of complicated password policies, the more complicated they are, the more a person is likely to write down the password on a sticky note underneath their keyboard, thus making the system less secure, not more so. The consequence of this is that </a:t>
            </a:r>
            <a:r>
              <a:rPr lang="en-US" sz="1200" b="1" strike="noStrike">
                <a:solidFill>
                  <a:srgbClr val="000000"/>
                </a:solidFill>
                <a:latin typeface="Calibri"/>
                <a:ea typeface="Calibri"/>
                <a:cs typeface="Calibri"/>
                <a:sym typeface="Calibri"/>
              </a:rPr>
              <a:t>people have a fixed risk tolerance</a:t>
            </a:r>
            <a:r>
              <a:rPr lang="en-US" sz="1200" b="0" strike="noStrike">
                <a:solidFill>
                  <a:srgbClr val="000000"/>
                </a:solidFill>
                <a:latin typeface="Calibri"/>
                <a:ea typeface="Calibri"/>
                <a:cs typeface="Calibri"/>
                <a:sym typeface="Calibri"/>
              </a:rPr>
              <a:t>. When you make things safer, people behave more recklessly. If you install anti-virus on their desktop, they are more likely to run e-mail attachments. Measured one way, such as on an obstacle course, talking on a mobile phone impairs a person's ability to drive. Measured with economics, we find that while people are on the phone, they slow down and otherwise drive more safely, to accommodate the distraction. Drivers slow down and pay attention when it rains to compensate for the additional danger, which means they speed up and drive more recklessly when the roads dry up to compensate for the increase safety.</a:t>
            </a:r>
            <a:endParaRPr sz="1200" b="0" strike="noStrike">
              <a:latin typeface="Arial"/>
              <a:ea typeface="Arial"/>
              <a:cs typeface="Arial"/>
              <a:sym typeface="Arial"/>
            </a:endParaRPr>
          </a:p>
          <a:p>
            <a:pPr marL="216000" lvl="0" indent="-213119" algn="l" rtl="0">
              <a:lnSpc>
                <a:spcPct val="100000"/>
              </a:lnSpc>
              <a:spcBef>
                <a:spcPts val="0"/>
              </a:spcBef>
              <a:spcAft>
                <a:spcPts val="0"/>
              </a:spcAft>
              <a:buNone/>
            </a:pP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p:txBody>
      </p:sp>
      <p:sp>
        <p:nvSpPr>
          <p:cNvPr id="2063" name="Google Shape;2063;p53: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6c6ec45b9f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6c6ec45b9f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71" name="Google Shape;2071;g6c6ec45b9f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4"/>
        <p:cNvGrpSpPr/>
        <p:nvPr/>
      </p:nvGrpSpPr>
      <p:grpSpPr>
        <a:xfrm>
          <a:off x="0" y="0"/>
          <a:ext cx="0" cy="0"/>
          <a:chOff x="0" y="0"/>
          <a:chExt cx="0" cy="0"/>
        </a:xfrm>
      </p:grpSpPr>
      <p:sp>
        <p:nvSpPr>
          <p:cNvPr id="2075" name="Google Shape;2075;p5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76" name="Google Shape;2076;p5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c883e70599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c883e7059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83" name="Google Shape;2083;gc883e7059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6b9c5618d9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6b9c5618d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89" name="Google Shape;2089;g6b9c5618d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6c03024a0b_2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6c03024a0b_2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095" name="Google Shape;2095;g6c03024a0b_2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6c03024a0b_2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0" name="Google Shape;2100;g6c03024a0b_2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01" name="Google Shape;2101;g6c03024a0b_2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6c03024a0b_2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6c03024a0b_2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07" name="Google Shape;2107;g6c03024a0b_2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6c03024a0b_2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6c03024a0b_2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13" name="Google Shape;2113;g6c03024a0b_2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cc9d5faefa_0_56:notes"/>
          <p:cNvSpPr>
            <a:spLocks noGrp="1" noRot="1" noChangeAspect="1"/>
          </p:cNvSpPr>
          <p:nvPr>
            <p:ph type="sldImg" idx="2"/>
          </p:nvPr>
        </p:nvSpPr>
        <p:spPr>
          <a:xfrm>
            <a:off x="1204764" y="733199"/>
            <a:ext cx="4219200" cy="3267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1" name="Google Shape;1521;gcc9d5faefa_0_56:notes"/>
          <p:cNvSpPr txBox="1">
            <a:spLocks noGrp="1"/>
          </p:cNvSpPr>
          <p:nvPr>
            <p:ph type="body" idx="1"/>
          </p:nvPr>
        </p:nvSpPr>
        <p:spPr>
          <a:xfrm>
            <a:off x="457199" y="4416507"/>
            <a:ext cx="57150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is a quick FYI that this workshop is part of a project supported by the Library Services and Technology Act, so thank you to the grant authority for providing resources for this project. You can find this statement in the slide handouts as well.</a:t>
            </a:r>
            <a:endParaRPr sz="1300"/>
          </a:p>
          <a:p>
            <a:pPr marL="0" lvl="0" indent="0" algn="l" rtl="0">
              <a:spcBef>
                <a:spcPts val="0"/>
              </a:spcBef>
              <a:spcAft>
                <a:spcPts val="0"/>
              </a:spcAft>
              <a:buNone/>
            </a:pP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80d9eab0fc_0_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80d9eab0fc_0_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19" name="Google Shape;2119;g80d9eab0fc_0_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9e1192f79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9e1192f79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26" name="Google Shape;2126;g9e1192f79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g6c03024a0b_2_2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2" name="Google Shape;2132;g6c03024a0b_2_2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33" name="Google Shape;2133;g6c03024a0b_2_2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8b8c4e0d1b_0_1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8b8c4e0d1b_0_1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39" name="Google Shape;2139;g8b8c4e0d1b_0_1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p55: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900" b="1" strike="noStrike">
                <a:solidFill>
                  <a:srgbClr val="000000"/>
                </a:solidFill>
                <a:latin typeface="Calibri"/>
                <a:ea typeface="Calibri"/>
                <a:cs typeface="Calibri"/>
                <a:sym typeface="Calibri"/>
              </a:rPr>
              <a:t>Choosing A Good Password</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So, it turns out a key to a strong password isn’t its obscurity but its complexity — things that make it less likely to be guessed by an automated password cracker. However, making a good complex password means knowing a bit about how passwords get broken.</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Passwords don't necessarily need to be hard. Pick a good memorization strategy, pick a good password, and you'll be on your way to being more secure.</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Choose NON obvious, NON dictionary passwords. If we assume someone has time to just sit and guess your password on a system, they will check common passwords first, then they check a dictionary. Since they don't know your passwords, they look for the easiest guesses first. Given enough time, and if they are persistent enough, they will just start throwing every possible combination of letters, and then numbers, and then letters and numbers, and so on. So after using things that aren't common, the most important thing is length. There's no different between a simple long password as a complex long one as far as guessing goes. So start with an easy to remember password, then pad it with something else easy to remember. So get your own password and pad it. But don't just use Password1 as this is easily guessed, and don't pad by easily guessed numbers. The password plus padding shouldn't be easily guessed or obvious. E.g. most common (therefore easily guessed) padding is done by adding a 1,2,3,4 at the end of some word. This increase in length and complexity defends against Brute Forcing. We get protection by adding more digits because they need to guess every possible combination of everything up to that length, each digit adds A LOT of time required. If you use special characters and upper/lower case you add even more time because they know most passwords are all lower case numbers. Some places will allow the use of spaces in your password, which gives you the opportunity to use a pass phrase e.g. </a:t>
            </a:r>
            <a:r>
              <a:rPr lang="en-US" sz="900" b="0" u="sng" strike="noStrike">
                <a:solidFill>
                  <a:srgbClr val="000000"/>
                </a:solidFill>
                <a:latin typeface="Calibri"/>
                <a:ea typeface="Calibri"/>
                <a:cs typeface="Calibri"/>
                <a:sym typeface="Calibri"/>
              </a:rPr>
              <a:t>Correct Horse Battery Staple</a:t>
            </a:r>
            <a:r>
              <a:rPr lang="en-US" sz="900" b="0" strike="noStrike">
                <a:solidFill>
                  <a:srgbClr val="000000"/>
                </a:solidFill>
                <a:latin typeface="Calibri"/>
                <a:ea typeface="Calibri"/>
                <a:cs typeface="Calibri"/>
                <a:sym typeface="Calibri"/>
              </a:rPr>
              <a:t>.</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1" strike="noStrike">
                <a:solidFill>
                  <a:srgbClr val="000000"/>
                </a:solidFill>
                <a:latin typeface="Calibri"/>
                <a:ea typeface="Calibri"/>
                <a:cs typeface="Calibri"/>
                <a:sym typeface="Calibri"/>
              </a:rPr>
              <a:t>Simple Things Make a Good Strong Password</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At least 1 Uppercase</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At least 1 Lowercase</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At least 1 Number (And don't put those numbers on the end)</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At least 1 Something else (*%$@!-+=)</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Make it as long as you can</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Are complex passwords better? Well, maybe. Longer passwords are better, no doubt. If we knew exactly what each password was defending against, we would know what kind of password to choose. You have no idea how your passwords are stored or shared. Given enough time any captured password can be broken. Remember, we don't know HOW people are going to get your password. Given enough time and resources any password can be guessed. BUT, that is no excuse to not use a good password, because chances are good no one will have the time and resources to crack a good password.</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900" b="0" strike="noStrike">
                <a:solidFill>
                  <a:srgbClr val="000000"/>
                </a:solidFill>
                <a:latin typeface="Calibri"/>
                <a:ea typeface="Calibri"/>
                <a:cs typeface="Calibri"/>
                <a:sym typeface="Calibri"/>
              </a:rPr>
              <a:t>One more random piece of password changing advice, if you break up with someone who knew your passwords, change them all.</a:t>
            </a:r>
            <a:endParaRPr sz="900" b="0" strike="noStrike">
              <a:latin typeface="Arial"/>
              <a:ea typeface="Arial"/>
              <a:cs typeface="Arial"/>
              <a:sym typeface="Arial"/>
            </a:endParaRPr>
          </a:p>
          <a:p>
            <a:pPr marL="216000" lvl="0" indent="-197999" algn="l" rtl="0">
              <a:lnSpc>
                <a:spcPct val="80000"/>
              </a:lnSpc>
              <a:spcBef>
                <a:spcPts val="0"/>
              </a:spcBef>
              <a:spcAft>
                <a:spcPts val="0"/>
              </a:spcAft>
              <a:buNone/>
            </a:pPr>
            <a:endParaRPr sz="900" b="0" strike="noStrike">
              <a:latin typeface="Arial"/>
              <a:ea typeface="Arial"/>
              <a:cs typeface="Arial"/>
              <a:sym typeface="Arial"/>
            </a:endParaRPr>
          </a:p>
        </p:txBody>
      </p:sp>
      <p:sp>
        <p:nvSpPr>
          <p:cNvPr id="2145" name="Google Shape;2145;p55: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56: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1200" b="1" strike="noStrike">
                <a:solidFill>
                  <a:srgbClr val="000000"/>
                </a:solidFill>
                <a:latin typeface="Calibri"/>
                <a:ea typeface="Calibri"/>
                <a:cs typeface="Calibri"/>
                <a:sym typeface="Calibri"/>
              </a:rPr>
              <a:t>But I Can't Remember All My Passwords!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If you're like most people you probably have user accounts on what seems like an infinite number of sites. This makes using a unique password for each site next to impossible. PC Magazine recently did a nice round up of some of the </a:t>
            </a:r>
            <a:r>
              <a:rPr lang="en-US" sz="1200" b="0" u="sng" strike="noStrike">
                <a:solidFill>
                  <a:srgbClr val="000000"/>
                </a:solidFill>
                <a:latin typeface="Calibri"/>
                <a:ea typeface="Calibri"/>
                <a:cs typeface="Calibri"/>
                <a:sym typeface="Calibri"/>
              </a:rPr>
              <a:t>many tools</a:t>
            </a:r>
            <a:r>
              <a:rPr lang="en-US" sz="1200" b="0" strike="noStrike">
                <a:solidFill>
                  <a:srgbClr val="000000"/>
                </a:solidFill>
                <a:latin typeface="Calibri"/>
                <a:ea typeface="Calibri"/>
                <a:cs typeface="Calibri"/>
                <a:sym typeface="Calibri"/>
              </a:rPr>
              <a:t> that can help you with this. If all that seems like too much, at the very least, have one easy to remember password for most common and unimportant websites. Then have a second password for things like facebook and twitter or other somewhat more important sites. Then have a third good solid password for banks &amp; other super important things. If you have the same password for your network login at work and your account on LISNews, you're doing it wrong. There are entire classes of websites for which you should simply pretend that your password is already public because you just shouldn't trust them. You may also want to use a </a:t>
            </a:r>
            <a:r>
              <a:rPr lang="en-US" sz="1200" b="0" u="sng" strike="noStrike">
                <a:solidFill>
                  <a:srgbClr val="000000"/>
                </a:solidFill>
                <a:latin typeface="Calibri"/>
                <a:ea typeface="Calibri"/>
                <a:cs typeface="Calibri"/>
                <a:sym typeface="Calibri"/>
              </a:rPr>
              <a:t>passwordcard</a:t>
            </a:r>
            <a:r>
              <a:rPr lang="en-US" sz="1200" b="0" strike="noStrike">
                <a:solidFill>
                  <a:srgbClr val="000000"/>
                </a:solidFill>
                <a:latin typeface="Calibri"/>
                <a:ea typeface="Calibri"/>
                <a:cs typeface="Calibri"/>
                <a:sym typeface="Calibri"/>
              </a:rPr>
              <a:t>, another simple idea to help you remember your passwords. Also, check out </a:t>
            </a:r>
            <a:r>
              <a:rPr lang="en-US" sz="1200" b="0" u="sng" strike="noStrike">
                <a:solidFill>
                  <a:srgbClr val="000000"/>
                </a:solidFill>
                <a:latin typeface="Calibri"/>
                <a:ea typeface="Calibri"/>
                <a:cs typeface="Calibri"/>
                <a:sym typeface="Calibri"/>
              </a:rPr>
              <a:t>Diceware</a:t>
            </a:r>
            <a:r>
              <a:rPr lang="en-US" sz="1200" b="0" strike="noStrike">
                <a:solidFill>
                  <a:srgbClr val="000000"/>
                </a:solidFill>
                <a:latin typeface="Calibri"/>
                <a:ea typeface="Calibri"/>
                <a:cs typeface="Calibri"/>
                <a:sym typeface="Calibri"/>
              </a:rPr>
              <a:t>, Diceware™ is a method for picking passphrases that uses dice to select words at random from a special list called the Diceware Word List.</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p:txBody>
      </p:sp>
      <p:sp>
        <p:nvSpPr>
          <p:cNvPr id="2152" name="Google Shape;2152;p56: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p57: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850" b="1" u="sng" strike="noStrike">
                <a:solidFill>
                  <a:srgbClr val="000000"/>
                </a:solidFill>
                <a:latin typeface="Calibri"/>
                <a:ea typeface="Calibri"/>
                <a:cs typeface="Calibri"/>
                <a:sym typeface="Calibri"/>
              </a:rPr>
              <a:t>What happens when your user changes his password? </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from </a:t>
            </a:r>
            <a:r>
              <a:rPr lang="en-US" sz="850" b="0" u="sng" strike="noStrike">
                <a:solidFill>
                  <a:srgbClr val="000000"/>
                </a:solidFill>
                <a:latin typeface="Calibri"/>
                <a:ea typeface="Calibri"/>
                <a:cs typeface="Calibri"/>
                <a:sym typeface="Calibri"/>
              </a:rPr>
              <a:t>Security Bloggers Network</a:t>
            </a:r>
            <a:r>
              <a:rPr lang="en-US" sz="850" b="0" strike="noStrike">
                <a:solidFill>
                  <a:srgbClr val="000000"/>
                </a:solidFill>
                <a:latin typeface="Calibri"/>
                <a:ea typeface="Calibri"/>
                <a:cs typeface="Calibri"/>
                <a:sym typeface="Calibri"/>
              </a:rPr>
              <a:t> by Aviram</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You just forced the user to change his password; periodic password changing is good policy, right?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Now lets see what happens next: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The user sends the password to himself by email, in plaintext, so he won’t forget. Now it’s in his inbox, viewable on the email ‘preview’ section to anyone shoulder surfing</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He then writes it on a post-it note. The cleaning person threw out the previous password (but that’s ok, he finally remembered it). Now there’s a post it with the password in the top right drawer</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He then sends it to his wife/friend/colleague who also uses the account sometimes. Now it’s in another person’s inbox, again in a preview pane. He might have typed their email wrong and sent it to someone else by mistake, or maybe they put it on a post-it note too</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The next time he tries to login he will use the old password (that he remembers) and fail. Your system will lock him out, and he will call to have it released. Another false positive that makes the person auditing the log for lock outs not pay attention to the warnings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He will then sign up to the new and cool social web site and use this last password as his password there. It’s already on the post-it note: Why write another? This new social web site will soon be cracked and your user’s password will be available online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Remind me again why changing passwords periodically is good for security? Oh, I get it. You were just living up to the </a:t>
            </a:r>
            <a:r>
              <a:rPr lang="en-US" sz="850" b="0" u="sng" strike="noStrike">
                <a:solidFill>
                  <a:srgbClr val="000000"/>
                </a:solidFill>
                <a:latin typeface="Calibri"/>
                <a:ea typeface="Calibri"/>
                <a:cs typeface="Calibri"/>
                <a:sym typeface="Calibri"/>
              </a:rPr>
              <a:t>bad reputation</a:t>
            </a:r>
            <a:r>
              <a:rPr lang="en-US" sz="850" b="0" strike="noStrike">
                <a:solidFill>
                  <a:srgbClr val="000000"/>
                </a:solidFill>
                <a:latin typeface="Calibri"/>
                <a:ea typeface="Calibri"/>
                <a:cs typeface="Calibri"/>
                <a:sym typeface="Calibri"/>
              </a:rPr>
              <a:t> and preventing ease of use.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1" strike="noStrike">
                <a:solidFill>
                  <a:srgbClr val="000000"/>
                </a:solidFill>
                <a:latin typeface="Calibri"/>
                <a:ea typeface="Calibri"/>
                <a:cs typeface="Calibri"/>
                <a:sym typeface="Calibri"/>
              </a:rPr>
              <a:t>Only do it if you think it’s necessary.</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1" strike="noStrike">
                <a:solidFill>
                  <a:srgbClr val="000000"/>
                </a:solidFill>
                <a:latin typeface="Calibri"/>
                <a:ea typeface="Calibri"/>
                <a:cs typeface="Calibri"/>
                <a:sym typeface="Calibri"/>
              </a:rPr>
              <a:t>Should you as an administrator force users to change passwords? Maybe. If you have good policies already in place, it may be needed. That is, don’t define complexity, force long passwords and maybe little else.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1" strike="noStrike">
                <a:solidFill>
                  <a:srgbClr val="000000"/>
                </a:solidFill>
                <a:latin typeface="Calibri"/>
                <a:ea typeface="Calibri"/>
                <a:cs typeface="Calibri"/>
                <a:sym typeface="Calibri"/>
              </a:rPr>
              <a:t>Should You Change All Your Passwords Every 3 Months?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Before I cover some recommendations, I'll ask, how often do you change your password? Is changing your passwords every 3 months a good idea? Is forcing your users to change their password every so often a good idea? I'll stick my neck out and say, in general, no, changing your passwords every so often isn't going to help things, with one exception: network or server logins. Network and server passwords should probably be changed every so often. I'll explain why by first explaining why other things probably won't matter. Say for example your bank... Your money is gone if anyone gets your password, you'll notice that right away. You'll only need to be change that one if it's taken along w/ all your money. Your email? Chances are good if someone gets your email password they'll start causing trouble right away. Hopefully you'll be able to change it back and lock them out. In general: you don't need to regularly change the passwords you use, UNLESS it's to something like a network or a web server. The bad guys can just sit and wait once they've gotten into your network or your web server. They don't need to do anything that will be instantly obvious like an empty back account. It may be good practice to change those types of passwords on a regular basis.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p:txBody>
      </p:sp>
      <p:sp>
        <p:nvSpPr>
          <p:cNvPr id="2159" name="Google Shape;2159;p57: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58: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Instead, what's important is that the password be unique. Most sites are like StratFor and have poor cybersecurity. (StratFor wasn't even close to good cybersecurity, they were horrible on almost any measure). Any information you give them, such as your password, will eventually get stolen by hackers. If you use the same password for all websites, then eventually hackers will break into one of those sites, then gain access to all your other accounts.</a:t>
            </a: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There are essentially three tiers of websites. At the first tier is your e-mail account. Since a hack of your e-mail account means hackers can reset passwords on all your other accounts, it would be terrible if that password were lost. This should both be very complex, as well as wholly unrelated to any other accounts.</a:t>
            </a: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At the second tier are important e-commerce sites, like Amazon.com, NewEgg,com, Apple.com, and so on. The major sites are unlikely to be hacked. You could probably share the same password for all these accounts.</a:t>
            </a: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At the third tier are the unimportant accounts, like StratFor, where it wouldn't be catastrophic if your password were lost. Again, you could choose a third, simple password, like "passwd1234" for all these accounts. It'll probably get stolen within a year, but who really cares?</a:t>
            </a: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Thus, you really only need three passwords for each tier, so it's not too much trouble. However, even then, you might consider adding uniqueness. For example, on the last tier, you might use the domain name as your password, like "passwdStratfor1". When a hacker breaks in and runs an automated script to see if your password is unique, the script will fail to find a match on any other site. Sure, a hacker looking at the password individually will figure out your scheme, but in a huge hack like the 800,000 StratFor accounts, hackers are unlikely to manually check every password.</a:t>
            </a: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endParaRPr sz="11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1100" b="0" strike="noStrike">
                <a:solidFill>
                  <a:srgbClr val="000000"/>
                </a:solidFill>
                <a:latin typeface="Calibri"/>
                <a:ea typeface="Calibri"/>
                <a:cs typeface="Calibri"/>
                <a:sym typeface="Calibri"/>
              </a:rPr>
              <a:t>In conclusion, your first password policy shouldn't be complexity, but uniqueness. When hackers break into a site like StratFor and discover your password is "password1", you shouldn't be embarrassed. You should instead say you don't care about your free StratFor account, or that hackers break into it, and that knowing this password doesn't help break into any account you do care about.</a:t>
            </a:r>
            <a:endParaRPr sz="1100" b="0" strike="noStrike">
              <a:latin typeface="Arial"/>
              <a:ea typeface="Arial"/>
              <a:cs typeface="Arial"/>
              <a:sym typeface="Arial"/>
            </a:endParaRPr>
          </a:p>
          <a:p>
            <a:pPr marL="216000" lvl="0" indent="-197999" algn="l" rtl="0">
              <a:lnSpc>
                <a:spcPct val="80000"/>
              </a:lnSpc>
              <a:spcBef>
                <a:spcPts val="0"/>
              </a:spcBef>
              <a:spcAft>
                <a:spcPts val="0"/>
              </a:spcAft>
              <a:buNone/>
            </a:pPr>
            <a:endParaRPr sz="1100" b="0" strike="noStrike">
              <a:latin typeface="Arial"/>
              <a:ea typeface="Arial"/>
              <a:cs typeface="Arial"/>
              <a:sym typeface="Arial"/>
            </a:endParaRPr>
          </a:p>
        </p:txBody>
      </p:sp>
      <p:sp>
        <p:nvSpPr>
          <p:cNvPr id="2166" name="Google Shape;2166;p58: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gb248e8c802_0_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It seems like every other thing we come up with his problems </a:t>
            </a:r>
            <a:endParaRPr/>
          </a:p>
        </p:txBody>
      </p:sp>
      <p:sp>
        <p:nvSpPr>
          <p:cNvPr id="2172" name="Google Shape;2172;gb248e8c802_0_5:notes"/>
          <p:cNvSpPr>
            <a:spLocks noGrp="1" noRot="1" noChangeAspect="1"/>
          </p:cNvSpPr>
          <p:nvPr>
            <p:ph type="sldImg" idx="2"/>
          </p:nvPr>
        </p:nvSpPr>
        <p:spPr>
          <a:xfrm>
            <a:off x="1108075" y="8128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gb248e8c802_0_12:notes"/>
          <p:cNvSpPr>
            <a:spLocks noGrp="1" noRot="1" noChangeAspect="1"/>
          </p:cNvSpPr>
          <p:nvPr>
            <p:ph type="sldImg" idx="2"/>
          </p:nvPr>
        </p:nvSpPr>
        <p:spPr>
          <a:xfrm>
            <a:off x="1108075" y="8128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0" name="Google Shape;2180;gb248e8c802_0_12: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81" name="Google Shape;2181;gb248e8c802_0_12: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cc9d5faefa_0_61:notes"/>
          <p:cNvSpPr>
            <a:spLocks noGrp="1" noRot="1" noChangeAspect="1"/>
          </p:cNvSpPr>
          <p:nvPr>
            <p:ph type="sldImg" idx="2"/>
          </p:nvPr>
        </p:nvSpPr>
        <p:spPr>
          <a:xfrm>
            <a:off x="1243087" y="733199"/>
            <a:ext cx="4431300" cy="343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gcc9d5faefa_0_61: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cybersecurity train the trainer webinar series runs on Wednesdays from 10 to 11:30. Each week we’ll try to keep close to the schedule posted in the slide. There will be some time for Q&amp;A at the end of the session, so if any questions pop up during the presentation, you can enter them in the chat box so we can answer them then.</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b248e8c802_0_7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b248e8c802_0_7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90" name="Google Shape;2190;gb248e8c802_0_7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p6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98" name="Google Shape;2198;p6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64:notes"/>
          <p:cNvSpPr txBox="1">
            <a:spLocks noGrp="1"/>
          </p:cNvSpPr>
          <p:nvPr>
            <p:ph type="body" idx="1"/>
          </p:nvPr>
        </p:nvSpPr>
        <p:spPr>
          <a:xfrm>
            <a:off x="0" y="0"/>
            <a:ext cx="337320" cy="337320"/>
          </a:xfrm>
          <a:prstGeom prst="rect">
            <a:avLst/>
          </a:prstGeom>
          <a:noFill/>
          <a:ln>
            <a:noFill/>
          </a:ln>
        </p:spPr>
        <p:txBody>
          <a:bodyPr spcFirstLastPara="1" wrap="square" lIns="90000" tIns="45000" rIns="90000" bIns="45000" anchor="t" anchorCtr="0">
            <a:noAutofit/>
          </a:bodyPr>
          <a:lstStyle/>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A very brief discussion on which OS might be safest, or at least how using Apple or Linux makes you MORE safe... NOT safe.</a:t>
            </a:r>
            <a:endParaRPr sz="300" b="0" strike="noStrike">
              <a:latin typeface="Arial"/>
              <a:ea typeface="Arial"/>
              <a:cs typeface="Arial"/>
              <a:sym typeface="Arial"/>
            </a:endParaRPr>
          </a:p>
        </p:txBody>
      </p:sp>
      <p:sp>
        <p:nvSpPr>
          <p:cNvPr id="2203" name="Google Shape;2203;p64:notes"/>
          <p:cNvSpPr/>
          <p:nvPr/>
        </p:nvSpPr>
        <p:spPr>
          <a:xfrm>
            <a:off x="0" y="0"/>
            <a:ext cx="360" cy="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p65:notes"/>
          <p:cNvSpPr txBox="1">
            <a:spLocks noGrp="1"/>
          </p:cNvSpPr>
          <p:nvPr>
            <p:ph type="body" idx="1"/>
          </p:nvPr>
        </p:nvSpPr>
        <p:spPr>
          <a:xfrm>
            <a:off x="0" y="0"/>
            <a:ext cx="337320" cy="337320"/>
          </a:xfrm>
          <a:prstGeom prst="rect">
            <a:avLst/>
          </a:prstGeom>
          <a:noFill/>
          <a:ln>
            <a:noFill/>
          </a:ln>
        </p:spPr>
        <p:txBody>
          <a:bodyPr spcFirstLastPara="1" wrap="square" lIns="90000" tIns="45000" rIns="90000" bIns="45000" anchor="t" anchorCtr="0">
            <a:noAutofit/>
          </a:bodyPr>
          <a:lstStyle/>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http://www.sectorix.com/2013/03/03/the-thing-with-0-day-java-vulnerabilities-is/</a:t>
            </a:r>
            <a:endParaRPr sz="300" b="0" strike="noStrike">
              <a:latin typeface="Arial"/>
              <a:ea typeface="Arial"/>
              <a:cs typeface="Arial"/>
              <a:sym typeface="Arial"/>
            </a:endParaRPr>
          </a:p>
        </p:txBody>
      </p:sp>
      <p:sp>
        <p:nvSpPr>
          <p:cNvPr id="2231" name="Google Shape;2231;p65:notes"/>
          <p:cNvSpPr/>
          <p:nvPr/>
        </p:nvSpPr>
        <p:spPr>
          <a:xfrm>
            <a:off x="0" y="0"/>
            <a:ext cx="360" cy="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gc56ee1caad_0_17: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7" name="Google Shape;2237;gc56ee1caad_0_17: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38" name="Google Shape;2238;gc56ee1caad_0_17: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c56ee1caad_0_24: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c56ee1caad_0_24: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46" name="Google Shape;2246;gc56ee1caad_0_24: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p66: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Here’s a big list of</a:t>
            </a: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Common computer troubles</a:t>
            </a: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Common symptoms of malware infections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You don’t know which one it is!</a:t>
            </a:r>
            <a:endParaRPr sz="1200" b="0" strike="noStrike">
              <a:latin typeface="Arial"/>
              <a:ea typeface="Arial"/>
              <a:cs typeface="Arial"/>
              <a:sym typeface="Arial"/>
            </a:endParaRPr>
          </a:p>
        </p:txBody>
      </p:sp>
      <p:sp>
        <p:nvSpPr>
          <p:cNvPr id="2252" name="Google Shape;2252;p66: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7: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Here’s a big list of</a:t>
            </a: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Common computer troubles</a:t>
            </a: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Common symptoms of malware infections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a:p>
            <a:pPr marL="216000" lvl="0" indent="-197999" algn="l" rtl="0">
              <a:lnSpc>
                <a:spcPct val="100000"/>
              </a:lnSpc>
              <a:spcBef>
                <a:spcPts val="0"/>
              </a:spcBef>
              <a:spcAft>
                <a:spcPts val="0"/>
              </a:spcAft>
              <a:buClr>
                <a:srgbClr val="000000"/>
              </a:buClr>
              <a:buSzPts val="1200"/>
              <a:buFont typeface="Noto Sans Symbols"/>
              <a:buAutoNum type="alphaLcParenR"/>
            </a:pPr>
            <a:r>
              <a:rPr lang="en-US" sz="1200" b="0" strike="noStrike">
                <a:solidFill>
                  <a:srgbClr val="000000"/>
                </a:solidFill>
                <a:latin typeface="Calibri"/>
                <a:ea typeface="Calibri"/>
                <a:cs typeface="Calibri"/>
                <a:sym typeface="Calibri"/>
              </a:rPr>
              <a:t>You don’t know which one it is!</a:t>
            </a:r>
            <a:endParaRPr sz="1200" b="0" strike="noStrike">
              <a:latin typeface="Arial"/>
              <a:ea typeface="Arial"/>
              <a:cs typeface="Arial"/>
              <a:sym typeface="Arial"/>
            </a:endParaRPr>
          </a:p>
        </p:txBody>
      </p:sp>
      <p:sp>
        <p:nvSpPr>
          <p:cNvPr id="2259" name="Google Shape;2259;p67: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a7f16d81d4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a7f16d81d4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68" name="Google Shape;2268;ga7f16d81d4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p69: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2274" name="Google Shape;2274;p69: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cc9d5faefa_0_66:notes"/>
          <p:cNvSpPr>
            <a:spLocks noGrp="1" noRot="1" noChangeAspect="1"/>
          </p:cNvSpPr>
          <p:nvPr>
            <p:ph type="sldImg" idx="2"/>
          </p:nvPr>
        </p:nvSpPr>
        <p:spPr>
          <a:xfrm>
            <a:off x="1404193" y="1162050"/>
            <a:ext cx="4049700" cy="313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gcc9d5faefa_0_66:notes"/>
          <p:cNvSpPr txBox="1">
            <a:spLocks noGrp="1"/>
          </p:cNvSpPr>
          <p:nvPr>
            <p:ph type="body" idx="1"/>
          </p:nvPr>
        </p:nvSpPr>
        <p:spPr>
          <a:xfrm>
            <a:off x="685800" y="4473892"/>
            <a:ext cx="5486400" cy="3660600"/>
          </a:xfrm>
          <a:prstGeom prst="rect">
            <a:avLst/>
          </a:prstGeom>
          <a:noFill/>
          <a:ln>
            <a:noFill/>
          </a:ln>
        </p:spPr>
        <p:txBody>
          <a:bodyPr spcFirstLastPara="1" wrap="square" lIns="91600" tIns="45800" rIns="91600" bIns="45800" anchor="t" anchorCtr="0">
            <a:noAutofit/>
          </a:bodyPr>
          <a:lstStyle/>
          <a:p>
            <a:pPr marL="0" lvl="0" indent="0" algn="l" rtl="0">
              <a:spcBef>
                <a:spcPts val="0"/>
              </a:spcBef>
              <a:spcAft>
                <a:spcPts val="0"/>
              </a:spcAft>
              <a:buNone/>
            </a:pPr>
            <a:r>
              <a:rPr lang="en-US" sz="1300"/>
              <a:t>This week we are starting off with an overview of libraries and data privacy. For those of you who too last year’s training, this should be a refresher. Week two is where we get into library privacy training, including training development and ways of supporting staff outside of training. Week three goes back into library operations with three main topics that go beyond basic data privacy training, including risk assessment and patron programming. Week Four brings everything together to focus on building a culture of privacy in all areas of the library, including what to do after the series.</a:t>
            </a:r>
            <a:endParaRPr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59b4d93d1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59b4d93d1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81" name="Google Shape;2281;g859b4d93d1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p70: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u="sng" strike="noStrike">
                <a:solidFill>
                  <a:srgbClr val="000000"/>
                </a:solidFill>
                <a:latin typeface="Calibri"/>
                <a:ea typeface="Calibri"/>
                <a:cs typeface="Calibri"/>
                <a:sym typeface="Calibri"/>
              </a:rPr>
              <a:t>Symantec reports</a:t>
            </a:r>
            <a:r>
              <a:rPr lang="en-US" sz="1200" b="0" strike="noStrike">
                <a:solidFill>
                  <a:srgbClr val="000000"/>
                </a:solidFill>
                <a:latin typeface="Calibri"/>
                <a:ea typeface="Calibri"/>
                <a:cs typeface="Calibri"/>
                <a:sym typeface="Calibri"/>
              </a:rPr>
              <a:t> they have seen the technique in malicious Droid apps hosted on Russian websites. Polymorphism has long been used to evade signature-based detection on PCs, with no little success. Server-side polymorphic techniques create a new version of the malware each time it is downloaded. The combination of these mechanisms, sophisticated obfuscation and the sheer volume of unique malware samples — tens millions annually — have rendered client-based antimalware far less effective that it was just a few years ago.</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p:txBody>
      </p:sp>
      <p:sp>
        <p:nvSpPr>
          <p:cNvPr id="2286" name="Google Shape;2286;p70: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p72:notes"/>
          <p:cNvSpPr txBox="1">
            <a:spLocks noGrp="1"/>
          </p:cNvSpPr>
          <p:nvPr>
            <p:ph type="body" idx="1"/>
          </p:nvPr>
        </p:nvSpPr>
        <p:spPr>
          <a:xfrm>
            <a:off x="731520" y="4620600"/>
            <a:ext cx="5844240" cy="3772440"/>
          </a:xfrm>
          <a:prstGeom prst="rect">
            <a:avLst/>
          </a:prstGeom>
          <a:noFill/>
          <a:ln>
            <a:noFill/>
          </a:ln>
        </p:spPr>
        <p:txBody>
          <a:bodyPr spcFirstLastPara="1" wrap="square" lIns="0" tIns="0" rIns="0" bIns="0" anchor="t" anchorCtr="0">
            <a:noAutofit/>
          </a:bodyPr>
          <a:lstStyle/>
          <a:p>
            <a:pPr marL="216000" lvl="0" indent="-208800"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When you look at the flow of a typical Locky ransomware infection, security defenses have 7 opportunities to stop the malicious encryption of your data.</a:t>
            </a:r>
            <a:endParaRPr sz="1200" b="0" strike="noStrike">
              <a:latin typeface="Arial"/>
              <a:ea typeface="Arial"/>
              <a:cs typeface="Arial"/>
              <a:sym typeface="Arial"/>
            </a:endParaRPr>
          </a:p>
        </p:txBody>
      </p:sp>
      <p:sp>
        <p:nvSpPr>
          <p:cNvPr id="2292" name="Google Shape;2292;p72:notes"/>
          <p:cNvSpPr/>
          <p:nvPr/>
        </p:nvSpPr>
        <p:spPr>
          <a:xfrm>
            <a:off x="4143600" y="9119520"/>
            <a:ext cx="3161880" cy="47376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latin typeface="Arial"/>
              <a:ea typeface="Arial"/>
              <a:cs typeface="Arial"/>
              <a:sym typeface="Arial"/>
            </a:endParaRPr>
          </a:p>
        </p:txBody>
      </p:sp>
      <p:sp>
        <p:nvSpPr>
          <p:cNvPr id="2293" name="Google Shape;2293;p7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6d72aca82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6d72aca82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49" name="Google Shape;2349;g6d72aca82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ga5c59dc6f4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5" name="Google Shape;2355;ga5c59dc6f4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56" name="Google Shape;2356;ga5c59dc6f4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b11c2ffe98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b11c2ffe98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62" name="Google Shape;2362;gb11c2ffe98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a88d261fbf_0_15: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a88d261fbf_0_15: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71" name="Google Shape;2371;ga88d261fbf_0_15: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a7f16d81d4_0_1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8" name="Google Shape;2378;ga7f16d81d4_0_1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79" name="Google Shape;2379;ga7f16d81d4_0_1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73:notes"/>
          <p:cNvSpPr txBox="1">
            <a:spLocks noGrp="1"/>
          </p:cNvSpPr>
          <p:nvPr>
            <p:ph type="body" idx="1"/>
          </p:nvPr>
        </p:nvSpPr>
        <p:spPr>
          <a:xfrm>
            <a:off x="732240" y="4561200"/>
            <a:ext cx="5824080" cy="4293720"/>
          </a:xfrm>
          <a:prstGeom prst="rect">
            <a:avLst/>
          </a:prstGeom>
          <a:noFill/>
          <a:ln>
            <a:noFill/>
          </a:ln>
        </p:spPr>
        <p:txBody>
          <a:bodyPr spcFirstLastPara="1" wrap="square" lIns="96475" tIns="48225" rIns="96475" bIns="48225"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2384" name="Google Shape;2384;p73:notes"/>
          <p:cNvSpPr/>
          <p:nvPr/>
        </p:nvSpPr>
        <p:spPr>
          <a:xfrm>
            <a:off x="4142880" y="9119160"/>
            <a:ext cx="3143880" cy="45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6c463b198a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6c463b198a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93" name="Google Shape;2393;g6c463b198a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p45: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40" name="Google Shape;1540;p45:notes"/>
          <p:cNvSpPr>
            <a:spLocks noGrp="1" noRot="1" noChangeAspect="1"/>
          </p:cNvSpPr>
          <p:nvPr>
            <p:ph type="sldImg" idx="2"/>
          </p:nvPr>
        </p:nvSpPr>
        <p:spPr>
          <a:xfrm>
            <a:off x="533520" y="764280"/>
            <a:ext cx="6704640" cy="3771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63e44bd796_0_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63e44bd796_0_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99" name="Google Shape;2399;g63e44bd796_0_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p74: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404" name="Google Shape;2404;p7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p75: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For many people, their personal email account is where they store their lives. Bank statements, bills, personal correspondence, work files, anything you can get in electronic form can often be found in a given target's email inbox. And a large number of email systems protect users' inboxes with nothing more complicated than a simple password.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http://threatpost.com/en_us/blogs/own-email-own-person-082012</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Having control over an email account can be a lot of power, even though most people would probably say they do not care if someone else is reading their private emails. But it’s not always about reading those private emails. Of course there have been quite a few attacks where secrets were revealed by snooping through emails of hacked accounts. The reasons vary from jealous spouses searching for proof of an assumed affair or as serious as corporate espionage in which certain parties are seeking essential information about a critical deal. Other attackers may use the compromised account to send social engineering messages to all contacts stored in the email account posing as the person whose account has been hacked.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Nowadays an email account is much more than just sending and receiving emails. Many free service providers like Microsoft or Google have various additional services attached to email accounts. Having access to these accounts means having access to such things as private photos that were uploaded to the account. There have been a few cases where attackers broke into email accounts and found sensitive pictures, like naked photos, and then blackmailed the owner of the account. While most people are smart enough not to upload such pictures, with the integrated cloud storage that is available with many services now there may be all kinds of files stored in those accounts, such as password files, license files, tax records, passport scans, company documents, and more.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power of an email can be even larger than this, as its scope is much greater. Many online services use the email address as a user name. Therefore, knowing the email address and the email account password can give the attacker access to many different accounts besides the email provider as many services offer to reset a forgotten password through email, even if the user does not use the same password on different services. Controlling the email account means controlling the password reset emails of other services and therefore giving access to many different services regardless of what password it uses.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Every time there is a data breach and email and passwords are publicly posted, other attackers will take this information and start new attacks with it. The first thing they usually try is to check whether the same password also accesses the email account.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Of course, not all services are of interest to attackers. Losing control of your social media account may not be enjoyable—especially if you are a news agency—but it will not really hurt most people. For companies this might be a different story, as it could lead to brand damage if something happens to their accounts. Last year there was the widely publicized situation of Mat Honan, a Wired reporter whose Apple devices were wiped when hackers gained access to his iCloud account. This can be troublesome, but as a user you can help to avoid it by registering for the additional security measures provided.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Some services are of interest to attackers. Companies can allow goods and services to be ordered for instance, charging the on-file credit card or sending an invoice to the account owner. Financial services, auctions, and payment services are definitely high on the list of services that hackers would check. There are many services that you probably do not want to lose control over. With companies adding more and more features it is even more important to protect your email account. For example, Google announced recently the integration of </a:t>
            </a:r>
            <a:r>
              <a:rPr lang="en-US" sz="650" b="0" u="sng" strike="noStrike">
                <a:solidFill>
                  <a:srgbClr val="000000"/>
                </a:solidFill>
                <a:latin typeface="Calibri"/>
                <a:ea typeface="Calibri"/>
                <a:cs typeface="Calibri"/>
                <a:sym typeface="Calibri"/>
              </a:rPr>
              <a:t>Google Wallet</a:t>
            </a:r>
            <a:r>
              <a:rPr lang="en-US" sz="650" b="0" strike="noStrike">
                <a:solidFill>
                  <a:srgbClr val="000000"/>
                </a:solidFill>
                <a:latin typeface="Calibri"/>
                <a:ea typeface="Calibri"/>
                <a:cs typeface="Calibri"/>
                <a:sym typeface="Calibri"/>
              </a:rPr>
              <a:t> into Gmail. This allows you to send money from your email account in the same way you attach a picture to an email. You can attach money to an email as well. Or an attacker might do it for you.</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To ensure that such attacks will not happen, Google was one of the first service providers to introduce two-factor authentication to the masses. Other services, including Apple have followed and have started to integrate two-factor authentication or out-of-band authentication in the form of a code being sent to a previously registered mobile phone or one time password (OTP) generator applications. This is a good solution to secure your account beyond passwords. It is definitely better than just forcing the user to fill out security questions that can easily be guessed with public information.</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Not proactively enrolling in additional authentication measures, if they are available, also might leave you vulnerable to rare attacks for which a password is not even required as there is always a chance of a glitch, like </a:t>
            </a:r>
            <a:r>
              <a:rPr lang="en-US" sz="650" b="0" u="sng" strike="noStrike">
                <a:solidFill>
                  <a:srgbClr val="000000"/>
                </a:solidFill>
                <a:latin typeface="Calibri"/>
                <a:ea typeface="Calibri"/>
                <a:cs typeface="Calibri"/>
                <a:sym typeface="Calibri"/>
              </a:rPr>
              <a:t>the one</a:t>
            </a:r>
            <a:r>
              <a:rPr lang="en-US" sz="650" b="0" strike="noStrike">
                <a:solidFill>
                  <a:srgbClr val="000000"/>
                </a:solidFill>
                <a:latin typeface="Calibri"/>
                <a:ea typeface="Calibri"/>
                <a:cs typeface="Calibri"/>
                <a:sym typeface="Calibri"/>
              </a:rPr>
              <a:t> in Apple’s password reset function in 2013. While Apple acted quickly and fixed the issue, users who had enrolled in two-step verification were protected the entire time. There have also been some cases where an attacker could use a cross-site request forgery (CSRF) attack to hijack an active session and reconfigure your email account. For example, a long time ago there was a </a:t>
            </a:r>
            <a:r>
              <a:rPr lang="en-US" sz="650" b="0" u="sng" strike="noStrike">
                <a:solidFill>
                  <a:srgbClr val="000000"/>
                </a:solidFill>
                <a:latin typeface="Calibri"/>
                <a:ea typeface="Calibri"/>
                <a:cs typeface="Calibri"/>
                <a:sym typeface="Calibri"/>
              </a:rPr>
              <a:t>simple attack</a:t>
            </a:r>
            <a:r>
              <a:rPr lang="en-US" sz="650" b="0" strike="noStrike">
                <a:solidFill>
                  <a:srgbClr val="000000"/>
                </a:solidFill>
                <a:latin typeface="Calibri"/>
                <a:ea typeface="Calibri"/>
                <a:cs typeface="Calibri"/>
                <a:sym typeface="Calibri"/>
              </a:rPr>
              <a:t> where a website could add a forwarding filter to your Gmail account, resulting in all emails being forwarded to an additional address. Of course Google fixed this issue quickly and increased account security even further. For example, now the user is warned with a UI message if any new filters have been added. Those attacks are harder to prevent for the user, as logging out of the account whenever it is not used is often not really practical advice.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You should use a strong password for your main email account that is unique and also different than the passwords you use for other services. Also keep yourself aware of new security features introduced by your email account.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p:txBody>
      </p:sp>
      <p:sp>
        <p:nvSpPr>
          <p:cNvPr id="2410" name="Google Shape;2410;p75: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7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p76: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213119" algn="l" rtl="0">
              <a:lnSpc>
                <a:spcPct val="100000"/>
              </a:lnSpc>
              <a:spcBef>
                <a:spcPts val="0"/>
              </a:spcBef>
              <a:spcAft>
                <a:spcPts val="0"/>
              </a:spcAft>
              <a:buNone/>
            </a:pPr>
            <a:r>
              <a:rPr lang="en-US" sz="850" b="0" strike="noStrike">
                <a:solidFill>
                  <a:srgbClr val="000000"/>
                </a:solidFill>
                <a:latin typeface="Calibri"/>
                <a:ea typeface="Calibri"/>
                <a:cs typeface="Calibri"/>
                <a:sym typeface="Calibri"/>
              </a:rPr>
              <a:t>10</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Jun 13 </a:t>
            </a:r>
            <a:r>
              <a:rPr lang="en-US" sz="850" b="1" strike="noStrike">
                <a:solidFill>
                  <a:srgbClr val="000000"/>
                </a:solidFill>
                <a:latin typeface="Calibri"/>
                <a:ea typeface="Calibri"/>
                <a:cs typeface="Calibri"/>
                <a:sym typeface="Calibri"/>
              </a:rPr>
              <a:t>The Value of a Hacked Email Account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One of the most-viewed stories on this site is a </a:t>
            </a:r>
            <a:r>
              <a:rPr lang="en-US" sz="850" b="0" u="sng" strike="noStrike">
                <a:solidFill>
                  <a:srgbClr val="000000"/>
                </a:solidFill>
                <a:latin typeface="Calibri"/>
                <a:ea typeface="Calibri"/>
                <a:cs typeface="Calibri"/>
                <a:sym typeface="Calibri"/>
              </a:rPr>
              <a:t>blog pos</a:t>
            </a:r>
            <a:r>
              <a:rPr lang="en-US" sz="850" b="0" strike="noStrike">
                <a:solidFill>
                  <a:srgbClr val="000000"/>
                </a:solidFill>
                <a:latin typeface="Calibri"/>
                <a:ea typeface="Calibri"/>
                <a:cs typeface="Calibri"/>
                <a:sym typeface="Calibri"/>
              </a:rPr>
              <a:t>t+</a:t>
            </a:r>
            <a:r>
              <a:rPr lang="en-US" sz="850" b="0" u="sng" strike="noStrike">
                <a:solidFill>
                  <a:srgbClr val="000000"/>
                </a:solidFill>
                <a:latin typeface="Calibri"/>
                <a:ea typeface="Calibri"/>
                <a:cs typeface="Calibri"/>
                <a:sym typeface="Calibri"/>
              </a:rPr>
              <a:t>graphic</a:t>
            </a:r>
            <a:r>
              <a:rPr lang="en-US" sz="850" b="0" strike="noStrike">
                <a:solidFill>
                  <a:srgbClr val="000000"/>
                </a:solidFill>
                <a:latin typeface="Calibri"/>
                <a:ea typeface="Calibri"/>
                <a:cs typeface="Calibri"/>
                <a:sym typeface="Calibri"/>
              </a:rPr>
              <a:t> that I put together last year to illustrate the ways that bad guys can monetize hacked computers. But just as folks who don’t bank online or store sensitive data on their PCs often have trouble understanding why someone would want to hack into their systems, many people do not fully realize how much they have invested in their email accounts until those accounts are in the hands of cyber thieves.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This post aims to raise awareness about the street value of a hacked email account, as well as all of the people, personal data, and resources that are put at risk when users neglect to properly safeguard their inboxes.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Sign up with any service online, and it will almost certainly require you to supply an email address. In nearly all cases, the person who is in control of that address can reset the password of any associated services or accounts –merely by requesting a password reset email.</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Your email account may be worth far more than you imagine.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How much are these associated accounts worth? There isn’t exactly a central exchange for hacked accounts in the cybercrime underground, but recent price lists posted by several miscreants who traffic in non-financial compromised accounts offer some insights.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One prominent credential seller in the underground peddles </a:t>
            </a:r>
            <a:r>
              <a:rPr lang="en-US" sz="850" b="1" strike="noStrike">
                <a:solidFill>
                  <a:srgbClr val="000000"/>
                </a:solidFill>
                <a:latin typeface="Calibri"/>
                <a:ea typeface="Calibri"/>
                <a:cs typeface="Calibri"/>
                <a:sym typeface="Calibri"/>
              </a:rPr>
              <a:t>iTunes</a:t>
            </a:r>
            <a:r>
              <a:rPr lang="en-US" sz="850" b="0" strike="noStrike">
                <a:solidFill>
                  <a:srgbClr val="000000"/>
                </a:solidFill>
                <a:latin typeface="Calibri"/>
                <a:ea typeface="Calibri"/>
                <a:cs typeface="Calibri"/>
                <a:sym typeface="Calibri"/>
              </a:rPr>
              <a:t> accounts for $8, and </a:t>
            </a:r>
            <a:r>
              <a:rPr lang="en-US" sz="850" b="1" strike="noStrike">
                <a:solidFill>
                  <a:srgbClr val="000000"/>
                </a:solidFill>
                <a:latin typeface="Calibri"/>
                <a:ea typeface="Calibri"/>
                <a:cs typeface="Calibri"/>
                <a:sym typeface="Calibri"/>
              </a:rPr>
              <a:t>Fedex.com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Continental.com</a:t>
            </a:r>
            <a:r>
              <a:rPr lang="en-US" sz="850" b="0" strike="noStrike">
                <a:solidFill>
                  <a:srgbClr val="000000"/>
                </a:solidFill>
                <a:latin typeface="Calibri"/>
                <a:ea typeface="Calibri"/>
                <a:cs typeface="Calibri"/>
                <a:sym typeface="Calibri"/>
              </a:rPr>
              <a:t> and </a:t>
            </a:r>
            <a:r>
              <a:rPr lang="en-US" sz="850" b="1" strike="noStrike">
                <a:solidFill>
                  <a:srgbClr val="000000"/>
                </a:solidFill>
                <a:latin typeface="Calibri"/>
                <a:ea typeface="Calibri"/>
                <a:cs typeface="Calibri"/>
                <a:sym typeface="Calibri"/>
              </a:rPr>
              <a:t>United.com</a:t>
            </a:r>
            <a:r>
              <a:rPr lang="en-US" sz="850" b="0" strike="noStrike">
                <a:solidFill>
                  <a:srgbClr val="000000"/>
                </a:solidFill>
                <a:latin typeface="Calibri"/>
                <a:ea typeface="Calibri"/>
                <a:cs typeface="Calibri"/>
                <a:sym typeface="Calibri"/>
              </a:rPr>
              <a:t> accounts for USD $6. </a:t>
            </a:r>
            <a:r>
              <a:rPr lang="en-US" sz="850" b="1" strike="noStrike">
                <a:solidFill>
                  <a:srgbClr val="000000"/>
                </a:solidFill>
                <a:latin typeface="Calibri"/>
                <a:ea typeface="Calibri"/>
                <a:cs typeface="Calibri"/>
                <a:sym typeface="Calibri"/>
              </a:rPr>
              <a:t>Groupon.com</a:t>
            </a:r>
            <a:r>
              <a:rPr lang="en-US" sz="850" b="0" strike="noStrike">
                <a:solidFill>
                  <a:srgbClr val="000000"/>
                </a:solidFill>
                <a:latin typeface="Calibri"/>
                <a:ea typeface="Calibri"/>
                <a:cs typeface="Calibri"/>
                <a:sym typeface="Calibri"/>
              </a:rPr>
              <a:t> accounts fetch $5, while $4 buys hacked credentials at registrar and hosting provider </a:t>
            </a:r>
            <a:r>
              <a:rPr lang="en-US" sz="850" b="1" strike="noStrike">
                <a:solidFill>
                  <a:srgbClr val="000000"/>
                </a:solidFill>
                <a:latin typeface="Calibri"/>
                <a:ea typeface="Calibri"/>
                <a:cs typeface="Calibri"/>
                <a:sym typeface="Calibri"/>
              </a:rPr>
              <a:t>Godaddy.com</a:t>
            </a:r>
            <a:r>
              <a:rPr lang="en-US" sz="850" b="0" strike="noStrike">
                <a:solidFill>
                  <a:srgbClr val="000000"/>
                </a:solidFill>
                <a:latin typeface="Calibri"/>
                <a:ea typeface="Calibri"/>
                <a:cs typeface="Calibri"/>
                <a:sym typeface="Calibri"/>
              </a:rPr>
              <a:t>, as well as wireless providers </a:t>
            </a:r>
            <a:r>
              <a:rPr lang="en-US" sz="850" b="1" strike="noStrike">
                <a:solidFill>
                  <a:srgbClr val="000000"/>
                </a:solidFill>
                <a:latin typeface="Calibri"/>
                <a:ea typeface="Calibri"/>
                <a:cs typeface="Calibri"/>
                <a:sym typeface="Calibri"/>
              </a:rPr>
              <a:t>Att.com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Sprint.com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Verizonwireless.com</a:t>
            </a:r>
            <a:r>
              <a:rPr lang="en-US" sz="850" b="0" strike="noStrike">
                <a:solidFill>
                  <a:srgbClr val="000000"/>
                </a:solidFill>
                <a:latin typeface="Calibri"/>
                <a:ea typeface="Calibri"/>
                <a:cs typeface="Calibri"/>
                <a:sym typeface="Calibri"/>
              </a:rPr>
              <a:t>, and </a:t>
            </a:r>
            <a:r>
              <a:rPr lang="en-US" sz="850" b="1" strike="noStrike">
                <a:solidFill>
                  <a:srgbClr val="000000"/>
                </a:solidFill>
                <a:latin typeface="Calibri"/>
                <a:ea typeface="Calibri"/>
                <a:cs typeface="Calibri"/>
                <a:sym typeface="Calibri"/>
              </a:rPr>
              <a:t>Tmobile.com</a:t>
            </a:r>
            <a:r>
              <a:rPr lang="en-US" sz="850" b="0" strike="noStrike">
                <a:solidFill>
                  <a:srgbClr val="000000"/>
                </a:solidFill>
                <a:latin typeface="Calibri"/>
                <a:ea typeface="Calibri"/>
                <a:cs typeface="Calibri"/>
                <a:sym typeface="Calibri"/>
              </a:rPr>
              <a:t>. Active accounts at </a:t>
            </a:r>
            <a:r>
              <a:rPr lang="en-US" sz="850" b="1" strike="noStrike">
                <a:solidFill>
                  <a:srgbClr val="000000"/>
                </a:solidFill>
                <a:latin typeface="Calibri"/>
                <a:ea typeface="Calibri"/>
                <a:cs typeface="Calibri"/>
                <a:sym typeface="Calibri"/>
              </a:rPr>
              <a:t>Facebook</a:t>
            </a:r>
            <a:r>
              <a:rPr lang="en-US" sz="850" b="0" strike="noStrike">
                <a:solidFill>
                  <a:srgbClr val="000000"/>
                </a:solidFill>
                <a:latin typeface="Calibri"/>
                <a:ea typeface="Calibri"/>
                <a:cs typeface="Calibri"/>
                <a:sym typeface="Calibri"/>
              </a:rPr>
              <a:t> and </a:t>
            </a:r>
            <a:r>
              <a:rPr lang="en-US" sz="850" b="1" strike="noStrike">
                <a:solidFill>
                  <a:srgbClr val="000000"/>
                </a:solidFill>
                <a:latin typeface="Calibri"/>
                <a:ea typeface="Calibri"/>
                <a:cs typeface="Calibri"/>
                <a:sym typeface="Calibri"/>
              </a:rPr>
              <a:t>Twitter</a:t>
            </a:r>
            <a:r>
              <a:rPr lang="en-US" sz="850" b="0" strike="noStrike">
                <a:solidFill>
                  <a:srgbClr val="000000"/>
                </a:solidFill>
                <a:latin typeface="Calibri"/>
                <a:ea typeface="Calibri"/>
                <a:cs typeface="Calibri"/>
                <a:sym typeface="Calibri"/>
              </a:rPr>
              <a:t> retail for just $2.50 apiece.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As I’ve noted in </a:t>
            </a:r>
            <a:r>
              <a:rPr lang="en-US" sz="850" b="0" u="sng" strike="noStrike">
                <a:solidFill>
                  <a:srgbClr val="000000"/>
                </a:solidFill>
                <a:latin typeface="Calibri"/>
                <a:ea typeface="Calibri"/>
                <a:cs typeface="Calibri"/>
                <a:sym typeface="Calibri"/>
              </a:rPr>
              <a:t>previous stories</a:t>
            </a:r>
            <a:r>
              <a:rPr lang="en-US" sz="850" b="0" strike="noStrike">
                <a:solidFill>
                  <a:srgbClr val="000000"/>
                </a:solidFill>
                <a:latin typeface="Calibri"/>
                <a:ea typeface="Calibri"/>
                <a:cs typeface="Calibri"/>
                <a:sym typeface="Calibri"/>
              </a:rPr>
              <a:t>, some crime shops go even lower with their prices for hacked accounts, charging between $1 to $3 for active accounts at </a:t>
            </a:r>
            <a:r>
              <a:rPr lang="en-US" sz="850" b="1" strike="noStrike">
                <a:solidFill>
                  <a:srgbClr val="000000"/>
                </a:solidFill>
                <a:latin typeface="Calibri"/>
                <a:ea typeface="Calibri"/>
                <a:cs typeface="Calibri"/>
                <a:sym typeface="Calibri"/>
              </a:rPr>
              <a:t>dell.com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overstock.com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walmart.com</a:t>
            </a:r>
            <a:r>
              <a:rPr lang="en-US" sz="850" b="0" strike="noStrike">
                <a:solidFill>
                  <a:srgbClr val="000000"/>
                </a:solidFill>
                <a:latin typeface="Calibri"/>
                <a:ea typeface="Calibri"/>
                <a:cs typeface="Calibri"/>
                <a:sym typeface="Calibri"/>
              </a:rPr>
              <a:t>,</a:t>
            </a:r>
            <a:r>
              <a:rPr lang="en-US" sz="850" b="1" strike="noStrike">
                <a:solidFill>
                  <a:srgbClr val="000000"/>
                </a:solidFill>
                <a:latin typeface="Calibri"/>
                <a:ea typeface="Calibri"/>
                <a:cs typeface="Calibri"/>
                <a:sym typeface="Calibri"/>
              </a:rPr>
              <a:t> tesco.com</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bestbuy.com</a:t>
            </a:r>
            <a:r>
              <a:rPr lang="en-US" sz="850" b="0" strike="noStrike">
                <a:solidFill>
                  <a:srgbClr val="000000"/>
                </a:solidFill>
                <a:latin typeface="Calibri"/>
                <a:ea typeface="Calibri"/>
                <a:cs typeface="Calibri"/>
                <a:sym typeface="Calibri"/>
              </a:rPr>
              <a:t> and </a:t>
            </a:r>
            <a:r>
              <a:rPr lang="en-US" sz="850" b="1" strike="noStrike">
                <a:solidFill>
                  <a:srgbClr val="000000"/>
                </a:solidFill>
                <a:latin typeface="Calibri"/>
                <a:ea typeface="Calibri"/>
                <a:cs typeface="Calibri"/>
                <a:sym typeface="Calibri"/>
              </a:rPr>
              <a:t>target.com,</a:t>
            </a:r>
            <a:r>
              <a:rPr lang="en-US" sz="850" b="0" strike="noStrike">
                <a:solidFill>
                  <a:srgbClr val="000000"/>
                </a:solidFill>
                <a:latin typeface="Calibri"/>
                <a:ea typeface="Calibri"/>
                <a:cs typeface="Calibri"/>
                <a:sym typeface="Calibri"/>
              </a:rPr>
              <a:t> to name just a few.</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Even if your email isn’t tied to online merchants, it is probably connected to other accounts you care about. Hacked email accounts are not only used to blast junk messages: They are harvested for the email addresses of your contacts, who can then be inundated with malware spam and phishing attacks. Those same contacts may even receive a message claiming you are </a:t>
            </a:r>
            <a:r>
              <a:rPr lang="en-US" sz="850" b="0" u="sng" strike="noStrike">
                <a:solidFill>
                  <a:srgbClr val="000000"/>
                </a:solidFill>
                <a:latin typeface="Calibri"/>
                <a:ea typeface="Calibri"/>
                <a:cs typeface="Calibri"/>
                <a:sym typeface="Calibri"/>
              </a:rPr>
              <a:t>stranded, penniless in some foreign country</a:t>
            </a:r>
            <a:r>
              <a:rPr lang="en-US" sz="850" b="0" strike="noStrike">
                <a:solidFill>
                  <a:srgbClr val="000000"/>
                </a:solidFill>
                <a:latin typeface="Calibri"/>
                <a:ea typeface="Calibri"/>
                <a:cs typeface="Calibri"/>
                <a:sym typeface="Calibri"/>
              </a:rPr>
              <a:t> and asking them to wire money somewhere.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If you’ve purchased software, it’s likely that the license key to that software title is stored somewhere in your messages. Do you use online or cloud file-storage services like </a:t>
            </a:r>
            <a:r>
              <a:rPr lang="en-US" sz="850" b="1" strike="noStrike">
                <a:solidFill>
                  <a:srgbClr val="000000"/>
                </a:solidFill>
                <a:latin typeface="Calibri"/>
                <a:ea typeface="Calibri"/>
                <a:cs typeface="Calibri"/>
                <a:sym typeface="Calibri"/>
              </a:rPr>
              <a:t>Dropbox</a:t>
            </a:r>
            <a:r>
              <a:rPr lang="en-US" sz="850" b="0" strike="noStrike">
                <a:solidFill>
                  <a:srgbClr val="000000"/>
                </a:solidFill>
                <a:latin typeface="Calibri"/>
                <a:ea typeface="Calibri"/>
                <a:cs typeface="Calibri"/>
                <a:sym typeface="Calibri"/>
              </a:rPr>
              <a:t>, </a:t>
            </a:r>
            <a:r>
              <a:rPr lang="en-US" sz="850" b="1" strike="noStrike">
                <a:solidFill>
                  <a:srgbClr val="000000"/>
                </a:solidFill>
                <a:latin typeface="Calibri"/>
                <a:ea typeface="Calibri"/>
                <a:cs typeface="Calibri"/>
                <a:sym typeface="Calibri"/>
              </a:rPr>
              <a:t>Google Drive</a:t>
            </a:r>
            <a:r>
              <a:rPr lang="en-US" sz="850" b="0" strike="noStrike">
                <a:solidFill>
                  <a:srgbClr val="000000"/>
                </a:solidFill>
                <a:latin typeface="Calibri"/>
                <a:ea typeface="Calibri"/>
                <a:cs typeface="Calibri"/>
                <a:sym typeface="Calibri"/>
              </a:rPr>
              <a:t> or </a:t>
            </a:r>
            <a:r>
              <a:rPr lang="en-US" sz="850" b="1" strike="noStrike">
                <a:solidFill>
                  <a:srgbClr val="000000"/>
                </a:solidFill>
                <a:latin typeface="Calibri"/>
                <a:ea typeface="Calibri"/>
                <a:cs typeface="Calibri"/>
                <a:sym typeface="Calibri"/>
              </a:rPr>
              <a:t>Microsoft Skydrive</a:t>
            </a:r>
            <a:r>
              <a:rPr lang="en-US" sz="850" b="0" strike="noStrike">
                <a:solidFill>
                  <a:srgbClr val="000000"/>
                </a:solidFill>
                <a:latin typeface="Calibri"/>
                <a:ea typeface="Calibri"/>
                <a:cs typeface="Calibri"/>
                <a:sym typeface="Calibri"/>
              </a:rPr>
              <a:t> to backup or store your pictures, files and music? The key to unlocking access to those files also lies in your inbox.</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If your inbox was </a:t>
            </a:r>
            <a:r>
              <a:rPr lang="en-US" sz="850" b="0" u="sng" strike="noStrike">
                <a:solidFill>
                  <a:srgbClr val="000000"/>
                </a:solidFill>
                <a:latin typeface="Calibri"/>
                <a:ea typeface="Calibri"/>
                <a:cs typeface="Calibri"/>
                <a:sym typeface="Calibri"/>
              </a:rPr>
              <a:t>held for ransom</a:t>
            </a:r>
            <a:r>
              <a:rPr lang="en-US" sz="850" b="0" strike="noStrike">
                <a:solidFill>
                  <a:srgbClr val="000000"/>
                </a:solidFill>
                <a:latin typeface="Calibri"/>
                <a:ea typeface="Calibri"/>
                <a:cs typeface="Calibri"/>
                <a:sym typeface="Calibri"/>
              </a:rPr>
              <a:t>, would you </a:t>
            </a:r>
            <a:r>
              <a:rPr lang="en-US" sz="850" b="0" u="sng" strike="noStrike">
                <a:solidFill>
                  <a:srgbClr val="000000"/>
                </a:solidFill>
                <a:latin typeface="Calibri"/>
                <a:ea typeface="Calibri"/>
                <a:cs typeface="Calibri"/>
                <a:sym typeface="Calibri"/>
              </a:rPr>
              <a:t>pay to get it back</a:t>
            </a:r>
            <a:r>
              <a:rPr lang="en-US" sz="850" b="0" strike="noStrike">
                <a:solidFill>
                  <a:srgbClr val="000000"/>
                </a:solidFill>
                <a:latin typeface="Calibri"/>
                <a:ea typeface="Calibri"/>
                <a:cs typeface="Calibri"/>
                <a:sym typeface="Calibri"/>
              </a:rPr>
              <a:t>? If your Webmail account gets hacked and was used as the backup account to receive password reset emails for another Webmail account, guess what? Attackers can now seize both accounts.</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If you have corresponded with your financial institution via email, chances are decent that your account will eventually be used in an impersonation attempt to </a:t>
            </a:r>
            <a:r>
              <a:rPr lang="en-US" sz="850" b="0" u="sng" strike="noStrike">
                <a:solidFill>
                  <a:srgbClr val="000000"/>
                </a:solidFill>
                <a:latin typeface="Calibri"/>
                <a:ea typeface="Calibri"/>
                <a:cs typeface="Calibri"/>
                <a:sym typeface="Calibri"/>
              </a:rPr>
              <a:t>siphon funds from your bank account</a:t>
            </a:r>
            <a:r>
              <a:rPr lang="en-US" sz="850" b="0" strike="noStrike">
                <a:solidFill>
                  <a:srgbClr val="000000"/>
                </a:solidFill>
                <a:latin typeface="Calibri"/>
                <a:ea typeface="Calibri"/>
                <a:cs typeface="Calibri"/>
                <a:sym typeface="Calibri"/>
              </a:rPr>
              <a: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Until recently, some of the Web’s largest providers of online services offered little security beyond a username and password. Increasingly, however, the larger providers have moved to enabling multi-factor authentication to help users avoid account compromises. </a:t>
            </a:r>
            <a:r>
              <a:rPr lang="en-US" sz="850" b="0" u="sng" strike="noStrike">
                <a:solidFill>
                  <a:srgbClr val="000000"/>
                </a:solidFill>
                <a:latin typeface="Calibri"/>
                <a:ea typeface="Calibri"/>
                <a:cs typeface="Calibri"/>
                <a:sym typeface="Calibri"/>
              </a:rPr>
              <a:t>Gmail.com</a:t>
            </a:r>
            <a:r>
              <a:rPr lang="en-US" sz="850" b="0" strike="noStrike">
                <a:solidFill>
                  <a:srgbClr val="000000"/>
                </a:solidFill>
                <a:latin typeface="Calibri"/>
                <a:ea typeface="Calibri"/>
                <a:cs typeface="Calibri"/>
                <a:sym typeface="Calibri"/>
              </a:rPr>
              <a:t>, </a:t>
            </a:r>
            <a:r>
              <a:rPr lang="en-US" sz="850" b="0" u="sng" strike="noStrike">
                <a:solidFill>
                  <a:srgbClr val="000000"/>
                </a:solidFill>
                <a:latin typeface="Calibri"/>
                <a:ea typeface="Calibri"/>
                <a:cs typeface="Calibri"/>
                <a:sym typeface="Calibri"/>
              </a:rPr>
              <a:t>Hotmail/Live.com</a:t>
            </a:r>
            <a:r>
              <a:rPr lang="en-US" sz="850" b="1" u="sng" strike="noStrike">
                <a:solidFill>
                  <a:srgbClr val="000000"/>
                </a:solidFill>
                <a:latin typeface="Calibri"/>
                <a:ea typeface="Calibri"/>
                <a:cs typeface="Calibri"/>
                <a:sym typeface="Calibri"/>
              </a:rPr>
              <a:t>, </a:t>
            </a:r>
            <a:r>
              <a:rPr lang="en-US" sz="850" b="0" strike="noStrike">
                <a:solidFill>
                  <a:srgbClr val="000000"/>
                </a:solidFill>
                <a:latin typeface="Calibri"/>
                <a:ea typeface="Calibri"/>
                <a:cs typeface="Calibri"/>
                <a:sym typeface="Calibri"/>
              </a:rPr>
              <a:t>and </a:t>
            </a:r>
            <a:r>
              <a:rPr lang="en-US" sz="850" b="0" u="sng" strike="noStrike">
                <a:solidFill>
                  <a:srgbClr val="000000"/>
                </a:solidFill>
                <a:latin typeface="Calibri"/>
                <a:ea typeface="Calibri"/>
                <a:cs typeface="Calibri"/>
                <a:sym typeface="Calibri"/>
              </a:rPr>
              <a:t>Yahoo.com</a:t>
            </a:r>
            <a:r>
              <a:rPr lang="en-US" sz="850" b="0" strike="noStrike">
                <a:solidFill>
                  <a:srgbClr val="000000"/>
                </a:solidFill>
                <a:latin typeface="Calibri"/>
                <a:ea typeface="Calibri"/>
                <a:cs typeface="Calibri"/>
                <a:sym typeface="Calibri"/>
              </a:rPr>
              <a:t> all now offer multi-step authentication that users can and should use to further secure their accounts. </a:t>
            </a:r>
            <a:r>
              <a:rPr lang="en-US" sz="850" b="0" u="sng" strike="noStrike">
                <a:solidFill>
                  <a:srgbClr val="000000"/>
                </a:solidFill>
                <a:latin typeface="Calibri"/>
                <a:ea typeface="Calibri"/>
                <a:cs typeface="Calibri"/>
                <a:sym typeface="Calibri"/>
              </a:rPr>
              <a:t>Dropbox</a:t>
            </a:r>
            <a:r>
              <a:rPr lang="en-US" sz="850" b="0" strike="noStrike">
                <a:solidFill>
                  <a:srgbClr val="000000"/>
                </a:solidFill>
                <a:latin typeface="Calibri"/>
                <a:ea typeface="Calibri"/>
                <a:cs typeface="Calibri"/>
                <a:sym typeface="Calibri"/>
              </a:rPr>
              <a:t>, </a:t>
            </a:r>
            <a:r>
              <a:rPr lang="en-US" sz="850" b="0" u="sng" strike="noStrike">
                <a:solidFill>
                  <a:srgbClr val="000000"/>
                </a:solidFill>
                <a:latin typeface="Calibri"/>
                <a:ea typeface="Calibri"/>
                <a:cs typeface="Calibri"/>
                <a:sym typeface="Calibri"/>
              </a:rPr>
              <a:t>Facebook</a:t>
            </a:r>
            <a:r>
              <a:rPr lang="en-US" sz="850" b="0" strike="noStrike">
                <a:solidFill>
                  <a:srgbClr val="000000"/>
                </a:solidFill>
                <a:latin typeface="Calibri"/>
                <a:ea typeface="Calibri"/>
                <a:cs typeface="Calibri"/>
                <a:sym typeface="Calibri"/>
              </a:rPr>
              <a:t> and </a:t>
            </a:r>
            <a:r>
              <a:rPr lang="en-US" sz="850" b="0" u="sng" strike="noStrike">
                <a:solidFill>
                  <a:srgbClr val="000000"/>
                </a:solidFill>
                <a:latin typeface="Calibri"/>
                <a:ea typeface="Calibri"/>
                <a:cs typeface="Calibri"/>
                <a:sym typeface="Calibri"/>
              </a:rPr>
              <a:t>Twitter</a:t>
            </a:r>
            <a:r>
              <a:rPr lang="en-US" sz="850" b="0" strike="noStrike">
                <a:solidFill>
                  <a:srgbClr val="000000"/>
                </a:solidFill>
                <a:latin typeface="Calibri"/>
                <a:ea typeface="Calibri"/>
                <a:cs typeface="Calibri"/>
                <a:sym typeface="Calibri"/>
              </a:rPr>
              <a:t> also offer additional account security options beyond merely encouraging users to </a:t>
            </a:r>
            <a:r>
              <a:rPr lang="en-US" sz="850" b="0" u="sng" strike="noStrike">
                <a:solidFill>
                  <a:srgbClr val="000000"/>
                </a:solidFill>
                <a:latin typeface="Calibri"/>
                <a:ea typeface="Calibri"/>
                <a:cs typeface="Calibri"/>
                <a:sym typeface="Calibri"/>
              </a:rPr>
              <a:t>pick strong passwords</a:t>
            </a:r>
            <a:r>
              <a:rPr lang="en-US" sz="850" b="0" strike="noStrike">
                <a:solidFill>
                  <a:srgbClr val="000000"/>
                </a:solidFill>
                <a:latin typeface="Calibri"/>
                <a:ea typeface="Calibri"/>
                <a:cs typeface="Calibri"/>
                <a:sym typeface="Calibri"/>
              </a:rPr>
              <a: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Of course, all of this additional security can be defeated if the bad guys gain control over your machine through malicious software. To keep your computer from being compromised, consider adopting some of the recommendations in my </a:t>
            </a:r>
            <a:r>
              <a:rPr lang="en-US" sz="850" b="0" u="sng" strike="noStrike">
                <a:solidFill>
                  <a:srgbClr val="000000"/>
                </a:solidFill>
                <a:latin typeface="Calibri"/>
                <a:ea typeface="Calibri"/>
                <a:cs typeface="Calibri"/>
                <a:sym typeface="Calibri"/>
              </a:rPr>
              <a:t>Tools for a Safer PC primer</a:t>
            </a:r>
            <a:r>
              <a:rPr lang="en-US" sz="850" b="0" strike="noStrike">
                <a:solidFill>
                  <a:srgbClr val="000000"/>
                </a:solidFill>
                <a:latin typeface="Calibri"/>
                <a:ea typeface="Calibri"/>
                <a:cs typeface="Calibri"/>
                <a:sym typeface="Calibri"/>
              </a:rPr>
              <a: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p:txBody>
      </p:sp>
      <p:sp>
        <p:nvSpPr>
          <p:cNvPr id="2416" name="Google Shape;2416;p76: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7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77:notes"/>
          <p:cNvSpPr txBox="1">
            <a:spLocks noGrp="1"/>
          </p:cNvSpPr>
          <p:nvPr>
            <p:ph type="body" idx="1"/>
          </p:nvPr>
        </p:nvSpPr>
        <p:spPr>
          <a:xfrm>
            <a:off x="0" y="0"/>
            <a:ext cx="337320" cy="337320"/>
          </a:xfrm>
          <a:prstGeom prst="rect">
            <a:avLst/>
          </a:prstGeom>
          <a:noFill/>
          <a:ln>
            <a:noFill/>
          </a:ln>
        </p:spPr>
        <p:txBody>
          <a:bodyPr spcFirstLastPara="1" wrap="square" lIns="90000" tIns="45000" rIns="90000" bIns="45000" anchor="t" anchorCtr="0">
            <a:noAutofit/>
          </a:bodyPr>
          <a:lstStyle/>
          <a:p>
            <a:pPr marL="216000" lvl="0" indent="-197999" algn="l" rtl="0">
              <a:lnSpc>
                <a:spcPct val="80000"/>
              </a:lnSpc>
              <a:spcBef>
                <a:spcPts val="0"/>
              </a:spcBef>
              <a:spcAft>
                <a:spcPts val="0"/>
              </a:spcAft>
              <a:buNone/>
            </a:pPr>
            <a:r>
              <a:rPr lang="en-US" sz="300" b="1" strike="noStrike">
                <a:solidFill>
                  <a:srgbClr val="000000"/>
                </a:solidFill>
                <a:latin typeface="Calibri"/>
                <a:ea typeface="Calibri"/>
                <a:cs typeface="Calibri"/>
                <a:sym typeface="Calibri"/>
              </a:rPr>
              <a:t>On your computer: </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Keep that OS patched and updated. Related: Don’t use Windows XP</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Disable hidden filename extensions</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Make sure </a:t>
            </a:r>
            <a:r>
              <a:rPr lang="en-US" sz="300" b="1" strike="noStrike">
                <a:solidFill>
                  <a:srgbClr val="000000"/>
                </a:solidFill>
                <a:latin typeface="Calibri"/>
                <a:ea typeface="Calibri"/>
                <a:cs typeface="Calibri"/>
                <a:sym typeface="Calibri"/>
              </a:rPr>
              <a:t>ALL</a:t>
            </a:r>
            <a:r>
              <a:rPr lang="en-US" sz="300" b="0" strike="noStrike">
                <a:solidFill>
                  <a:srgbClr val="000000"/>
                </a:solidFill>
                <a:latin typeface="Calibri"/>
                <a:ea typeface="Calibri"/>
                <a:cs typeface="Calibri"/>
                <a:sym typeface="Calibri"/>
              </a:rPr>
              <a:t> those programs are updated. Especially don’t miss anything made by Adobe (e.g. Flash &amp; Acrobat)</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Never install things you’re not sure are safe. Especially don’t trust anything from Torrents or P2P sites. Avoid downloading programs from unknown sources</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If you're not using something, just remove it. Every program installed on your computer opens a potential new hole.</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Make sure your firewall is turned on</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Make sure file sharing is turned off</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Use a reputable virus &amp; malware protection software program, keep it up to date and run it often</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Make sure that the Macro Virus Protection feature is enabled in all Microsoft applications</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Never trust any links, attachments, short links, or anything else from </a:t>
            </a:r>
            <a:r>
              <a:rPr lang="en-US" sz="300" b="1" strike="noStrike">
                <a:solidFill>
                  <a:srgbClr val="000000"/>
                </a:solidFill>
                <a:latin typeface="Calibri"/>
                <a:ea typeface="Calibri"/>
                <a:cs typeface="Calibri"/>
                <a:sym typeface="Calibri"/>
              </a:rPr>
              <a:t>anywhere</a:t>
            </a:r>
            <a:r>
              <a:rPr lang="en-US" sz="300" b="0" strike="noStrike">
                <a:solidFill>
                  <a:srgbClr val="000000"/>
                </a:solidFill>
                <a:latin typeface="Calibri"/>
                <a:ea typeface="Calibri"/>
                <a:cs typeface="Calibri"/>
                <a:sym typeface="Calibri"/>
              </a:rPr>
              <a:t> or </a:t>
            </a:r>
            <a:r>
              <a:rPr lang="en-US" sz="300" b="1" strike="noStrike">
                <a:solidFill>
                  <a:srgbClr val="000000"/>
                </a:solidFill>
                <a:latin typeface="Calibri"/>
                <a:ea typeface="Calibri"/>
                <a:cs typeface="Calibri"/>
                <a:sym typeface="Calibri"/>
              </a:rPr>
              <a:t>anyone</a:t>
            </a:r>
            <a:r>
              <a:rPr lang="en-US" sz="300" b="0" strike="noStrike">
                <a:solidFill>
                  <a:srgbClr val="000000"/>
                </a:solidFill>
                <a:latin typeface="Calibri"/>
                <a:ea typeface="Calibri"/>
                <a:cs typeface="Calibri"/>
                <a:sym typeface="Calibri"/>
              </a:rPr>
              <a:t> unless you are SURE what’s inside</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Have a recovery plan - Is your stuff backed up?</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If it's a laptop, use something like </a:t>
            </a:r>
            <a:r>
              <a:rPr lang="en-US" sz="300" b="0" u="sng" strike="noStrike">
                <a:solidFill>
                  <a:srgbClr val="000000"/>
                </a:solidFill>
                <a:latin typeface="Calibri"/>
                <a:ea typeface="Calibri"/>
                <a:cs typeface="Calibri"/>
                <a:sym typeface="Calibri"/>
              </a:rPr>
              <a:t>Prey Project</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300" b="0" strike="noStrike">
                <a:solidFill>
                  <a:srgbClr val="000000"/>
                </a:solidFill>
                <a:latin typeface="Calibri"/>
                <a:ea typeface="Calibri"/>
                <a:cs typeface="Calibri"/>
                <a:sym typeface="Calibri"/>
              </a:rPr>
              <a:t>Advanced: Consider changing up your </a:t>
            </a:r>
            <a:r>
              <a:rPr lang="en-US" sz="300" b="0" u="sng" strike="noStrike">
                <a:solidFill>
                  <a:srgbClr val="000000"/>
                </a:solidFill>
                <a:latin typeface="Calibri"/>
                <a:ea typeface="Calibri"/>
                <a:cs typeface="Calibri"/>
                <a:sym typeface="Calibri"/>
              </a:rPr>
              <a:t>hosts file</a:t>
            </a:r>
            <a:r>
              <a:rPr lang="en-US" sz="300" b="0" strike="noStrike">
                <a:solidFill>
                  <a:srgbClr val="000000"/>
                </a:solidFill>
                <a:latin typeface="Calibri"/>
                <a:ea typeface="Calibri"/>
                <a:cs typeface="Calibri"/>
                <a:sym typeface="Calibri"/>
              </a:rPr>
              <a:t> and/or using something like </a:t>
            </a:r>
            <a:r>
              <a:rPr lang="en-US" sz="300" b="0" u="sng" strike="noStrike">
                <a:solidFill>
                  <a:srgbClr val="000000"/>
                </a:solidFill>
                <a:latin typeface="Calibri"/>
                <a:ea typeface="Calibri"/>
                <a:cs typeface="Calibri"/>
                <a:sym typeface="Calibri"/>
              </a:rPr>
              <a:t>OPEN DNS</a:t>
            </a:r>
            <a:r>
              <a:rPr lang="en-US" sz="300" b="0" strike="noStrike">
                <a:solidFill>
                  <a:srgbClr val="000000"/>
                </a:solidFill>
                <a:latin typeface="Calibri"/>
                <a:ea typeface="Calibri"/>
                <a:cs typeface="Calibri"/>
                <a:sym typeface="Calibri"/>
              </a:rPr>
              <a:t>.</a:t>
            </a:r>
            <a:endParaRPr sz="300" b="0" strike="noStrike">
              <a:latin typeface="Arial"/>
              <a:ea typeface="Arial"/>
              <a:cs typeface="Arial"/>
              <a:sym typeface="Arial"/>
            </a:endParaRPr>
          </a:p>
          <a:p>
            <a:pPr marL="216000" lvl="0" indent="-197999" algn="l" rtl="0">
              <a:lnSpc>
                <a:spcPct val="80000"/>
              </a:lnSpc>
              <a:spcBef>
                <a:spcPts val="0"/>
              </a:spcBef>
              <a:spcAft>
                <a:spcPts val="0"/>
              </a:spcAft>
              <a:buNone/>
            </a:pPr>
            <a:endParaRPr sz="300" b="0" strike="noStrike">
              <a:latin typeface="Arial"/>
              <a:ea typeface="Arial"/>
              <a:cs typeface="Arial"/>
              <a:sym typeface="Arial"/>
            </a:endParaRPr>
          </a:p>
        </p:txBody>
      </p:sp>
      <p:sp>
        <p:nvSpPr>
          <p:cNvPr id="2424" name="Google Shape;2424;p77:notes"/>
          <p:cNvSpPr/>
          <p:nvPr/>
        </p:nvSpPr>
        <p:spPr>
          <a:xfrm>
            <a:off x="0" y="0"/>
            <a:ext cx="360" cy="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7d14006fa6_0_28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7" name="Google Shape;2437;g7d14006fa6_0_2826: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9"/>
        <p:cNvGrpSpPr/>
        <p:nvPr/>
      </p:nvGrpSpPr>
      <p:grpSpPr>
        <a:xfrm>
          <a:off x="0" y="0"/>
          <a:ext cx="0" cy="0"/>
          <a:chOff x="0" y="0"/>
          <a:chExt cx="0" cy="0"/>
        </a:xfrm>
      </p:grpSpPr>
      <p:sp>
        <p:nvSpPr>
          <p:cNvPr id="2680" name="Google Shape;2680;g7d14006fa6_0_353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1" name="Google Shape;2681;g7d14006fa6_0_3530: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cc9d5faefa_0_79: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cc9d5faefa_0_79: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04" name="Google Shape;2704;gcc9d5faefa_0_79: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8"/>
        <p:cNvGrpSpPr/>
        <p:nvPr/>
      </p:nvGrpSpPr>
      <p:grpSpPr>
        <a:xfrm>
          <a:off x="0" y="0"/>
          <a:ext cx="0" cy="0"/>
          <a:chOff x="0" y="0"/>
          <a:chExt cx="0" cy="0"/>
        </a:xfrm>
      </p:grpSpPr>
      <p:sp>
        <p:nvSpPr>
          <p:cNvPr id="2709" name="Google Shape;2709;gc67168dbf5_0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0" name="Google Shape;2710;gc67168dbf5_0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11" name="Google Shape;2711;gc67168dbf5_0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7f1ab8f0c8_1_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7f1ab8f0c8_1_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19" name="Google Shape;2719;g7f1ab8f0c8_1_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46: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The average Web user maintains 25 separate accounts but uses just 6.5 passwords to protect them, according to a </a:t>
            </a:r>
            <a:r>
              <a:rPr lang="en-US" sz="850" b="0" u="sng" strike="noStrike">
                <a:solidFill>
                  <a:srgbClr val="000000"/>
                </a:solidFill>
                <a:latin typeface="Calibri"/>
                <a:ea typeface="Calibri"/>
                <a:cs typeface="Calibri"/>
                <a:sym typeface="Calibri"/>
              </a:rPr>
              <a:t>landmark study (PDF)</a:t>
            </a:r>
            <a:r>
              <a:rPr lang="en-US" sz="850" b="0" strike="noStrike">
                <a:solidFill>
                  <a:srgbClr val="000000"/>
                </a:solidFill>
                <a:latin typeface="Calibri"/>
                <a:ea typeface="Calibri"/>
                <a:cs typeface="Calibri"/>
                <a:sym typeface="Calibri"/>
              </a:rPr>
              <a:t> from 2007. As the Gawker breach demonstrated, such password reuse, combined with the frequent use of e-mail addresses as user names, means that once hackers have plucked login credentials from one site, they often have the means to compromise dozens of other accounts, too.</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A </a:t>
            </a:r>
            <a:r>
              <a:rPr lang="en-US" sz="850" b="0" u="sng" strike="noStrike">
                <a:solidFill>
                  <a:srgbClr val="000000"/>
                </a:solidFill>
                <a:latin typeface="Calibri"/>
                <a:ea typeface="Calibri"/>
                <a:cs typeface="Calibri"/>
                <a:sym typeface="Calibri"/>
              </a:rPr>
              <a:t>comment</a:t>
            </a:r>
            <a:r>
              <a:rPr lang="en-US" sz="850" b="0" strike="noStrike">
                <a:solidFill>
                  <a:srgbClr val="000000"/>
                </a:solidFill>
                <a:latin typeface="Calibri"/>
                <a:ea typeface="Calibri"/>
                <a:cs typeface="Calibri"/>
                <a:sym typeface="Calibri"/>
              </a:rPr>
              <a:t> on an LISNews post from last week asked me about passwords. It seems like such simple, obvious topic, but when you stop and think about it, passwords are difficult, and a good answer does indeed take 1,399 words. </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Do you always use unique passwords? Are those passwords always "strong"? Does your library's web presence require strong passwords for all users? Do you have password recommendation clearly posted on your web resources for your users? What makes a good password? Are complex passwords the most secure? Is it uniqueness? Is length the most important thing in a password? I'll start by saying the single most important thing is uniqueness, never reuse a password on everything.</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Using the same password for everything is THE WORST thing you can do. If you learn just one thing from this post make sure it's password reuse is dangerous. Doing this will allow anyone who gets your password from an insecure site (and the chances of this happening are probably higher than you'd think) to use it </a:t>
            </a:r>
            <a:r>
              <a:rPr lang="en-US" sz="850" b="0" u="sng" strike="noStrike">
                <a:solidFill>
                  <a:srgbClr val="000000"/>
                </a:solidFill>
                <a:latin typeface="Calibri"/>
                <a:ea typeface="Calibri"/>
                <a:cs typeface="Calibri"/>
                <a:sym typeface="Calibri"/>
              </a:rPr>
              <a:t>elsewhere</a:t>
            </a:r>
            <a:r>
              <a:rPr lang="en-US" sz="850" b="0" strike="noStrike">
                <a:solidFill>
                  <a:srgbClr val="000000"/>
                </a:solidFill>
                <a:latin typeface="Calibri"/>
                <a:ea typeface="Calibri"/>
                <a:cs typeface="Calibri"/>
                <a:sym typeface="Calibri"/>
              </a:rPr>
              <a:t>. Your password could have been taken from any number of large data breaches and you'd never know it. When these big hacks happen the only thing saving you from becoming an easy target is having a unique password. It's easy for a hacker to use your email address and password taken from a site like </a:t>
            </a:r>
            <a:r>
              <a:rPr lang="en-US" sz="850" b="0" u="sng" strike="noStrike">
                <a:solidFill>
                  <a:srgbClr val="000000"/>
                </a:solidFill>
                <a:latin typeface="Calibri"/>
                <a:ea typeface="Calibri"/>
                <a:cs typeface="Calibri"/>
                <a:sym typeface="Calibri"/>
              </a:rPr>
              <a:t>Gawker</a:t>
            </a:r>
            <a:r>
              <a:rPr lang="en-US" sz="850" b="0" strike="noStrike">
                <a:solidFill>
                  <a:srgbClr val="000000"/>
                </a:solidFill>
                <a:latin typeface="Calibri"/>
                <a:ea typeface="Calibri"/>
                <a:cs typeface="Calibri"/>
                <a:sym typeface="Calibri"/>
              </a:rPr>
              <a:t> and use it as a starting point to cause some serious trouble.</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1" u="sng" strike="noStrike">
                <a:solidFill>
                  <a:srgbClr val="000000"/>
                </a:solidFill>
                <a:latin typeface="Calibri"/>
                <a:ea typeface="Calibri"/>
                <a:cs typeface="Calibri"/>
                <a:sym typeface="Calibri"/>
              </a:rPr>
              <a:t>New School Approaches to Passwords </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from </a:t>
            </a:r>
            <a:r>
              <a:rPr lang="en-US" sz="850" b="0" u="sng" strike="noStrike">
                <a:solidFill>
                  <a:srgbClr val="000000"/>
                </a:solidFill>
                <a:latin typeface="Calibri"/>
                <a:ea typeface="Calibri"/>
                <a:cs typeface="Calibri"/>
                <a:sym typeface="Calibri"/>
              </a:rPr>
              <a:t>The New School of Information Security</a:t>
            </a:r>
            <a:r>
              <a:rPr lang="en-US" sz="850" b="0" strike="noStrike">
                <a:solidFill>
                  <a:srgbClr val="000000"/>
                </a:solidFill>
                <a:latin typeface="Calibri"/>
                <a:ea typeface="Calibri"/>
                <a:cs typeface="Calibri"/>
                <a:sym typeface="Calibri"/>
              </a:rPr>
              <a:t> by adam</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u="sng" strike="noStrike">
                <a:solidFill>
                  <a:srgbClr val="000000"/>
                </a:solidFill>
                <a:latin typeface="Calibri"/>
                <a:ea typeface="Calibri"/>
                <a:cs typeface="Calibri"/>
                <a:sym typeface="Calibri"/>
              </a:rPr>
              <a:t>Adam Montville</a:t>
            </a:r>
            <a:r>
              <a:rPr lang="en-US" sz="850" b="0" strike="noStrike">
                <a:solidFill>
                  <a:srgbClr val="000000"/>
                </a:solidFill>
                <a:latin typeface="Calibri"/>
                <a:ea typeface="Calibri"/>
                <a:cs typeface="Calibri"/>
                <a:sym typeface="Calibri"/>
              </a:rPr>
              <a:t> left a </a:t>
            </a:r>
            <a:r>
              <a:rPr lang="en-US" sz="850" b="0" u="sng" strike="noStrike">
                <a:solidFill>
                  <a:srgbClr val="000000"/>
                </a:solidFill>
                <a:latin typeface="Calibri"/>
                <a:ea typeface="Calibri"/>
                <a:cs typeface="Calibri"/>
                <a:sym typeface="Calibri"/>
              </a:rPr>
              <a:t>comment</a:t>
            </a:r>
            <a:r>
              <a:rPr lang="en-US" sz="850" b="0" strike="noStrike">
                <a:solidFill>
                  <a:srgbClr val="000000"/>
                </a:solidFill>
                <a:latin typeface="Calibri"/>
                <a:ea typeface="Calibri"/>
                <a:cs typeface="Calibri"/>
                <a:sym typeface="Calibri"/>
              </a:rPr>
              <a:t> on my post, “</a:t>
            </a:r>
            <a:r>
              <a:rPr lang="en-US" sz="850" b="0" u="sng" strike="noStrike">
                <a:solidFill>
                  <a:srgbClr val="000000"/>
                </a:solidFill>
                <a:latin typeface="Calibri"/>
                <a:ea typeface="Calibri"/>
                <a:cs typeface="Calibri"/>
                <a:sym typeface="Calibri"/>
              </a:rPr>
              <a:t>Paper: The Security of Password Expiration</a:t>
            </a:r>
            <a:r>
              <a:rPr lang="en-US" sz="850" b="0" strike="noStrike">
                <a:solidFill>
                  <a:srgbClr val="000000"/>
                </a:solidFill>
                <a:latin typeface="Calibri"/>
                <a:ea typeface="Calibri"/>
                <a:cs typeface="Calibri"/>
                <a:sym typeface="Calibri"/>
              </a:rPr>
              <a:t>“, and I wanted to expand on his question:</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Passwords suck when they’re not properly cared for. We know this. Any other known form of</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authentication we have is difficult because of the infrastructure required to pull it off. That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sucks too. Does this leave us at a stalemate where we need to get people to care about their</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passwords? </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I think the answer is “almost.” We need to agree that passwords suck when they’re not properly cared for, and that caring for them is hard. So we need to assume that passwords will tend to be poor, reused, etc, and develop methods to deal with that. Most of our mechanisms today punish users. We tell them to memorize 100 or more unique passwords, and then “security experts” abuse them for re-use or using a password management tool. </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Cormac Herley has claimed that the </a:t>
            </a:r>
            <a:r>
              <a:rPr lang="en-US" sz="850" b="0" u="sng" strike="noStrike">
                <a:solidFill>
                  <a:srgbClr val="000000"/>
                </a:solidFill>
                <a:latin typeface="Calibri"/>
                <a:ea typeface="Calibri"/>
                <a:cs typeface="Calibri"/>
                <a:sym typeface="Calibri"/>
              </a:rPr>
              <a:t>password</a:t>
            </a:r>
            <a:r>
              <a:rPr lang="en-US" sz="850" b="0" strike="noStrike">
                <a:solidFill>
                  <a:srgbClr val="000000"/>
                </a:solidFill>
                <a:latin typeface="Calibri"/>
                <a:ea typeface="Calibri"/>
                <a:cs typeface="Calibri"/>
                <a:sym typeface="Calibri"/>
              </a:rPr>
              <a:t> has a set of properties including being subject to memorization that make it impossible to replace, and we should accept that and start engineering for it. (“</a:t>
            </a:r>
            <a:r>
              <a:rPr lang="en-US" sz="850" b="0" u="sng" strike="noStrike">
                <a:solidFill>
                  <a:srgbClr val="000000"/>
                </a:solidFill>
                <a:latin typeface="Calibri"/>
                <a:ea typeface="Calibri"/>
                <a:cs typeface="Calibri"/>
                <a:sym typeface="Calibri"/>
              </a:rPr>
              <a:t>A Research Agenda Acknowledging the Persistence of Passwords</a:t>
            </a:r>
            <a:r>
              <a:rPr lang="en-US" sz="850" b="0" strike="noStrike">
                <a:solidFill>
                  <a:srgbClr val="000000"/>
                </a:solidFill>
                <a:latin typeface="Calibri"/>
                <a:ea typeface="Calibri"/>
                <a:cs typeface="Calibri"/>
                <a:sym typeface="Calibri"/>
              </a:rPr>
              <a:t>” and “</a:t>
            </a:r>
            <a:r>
              <a:rPr lang="en-US" sz="850" b="0" u="sng" strike="noStrike">
                <a:solidFill>
                  <a:srgbClr val="000000"/>
                </a:solidFill>
                <a:latin typeface="Calibri"/>
                <a:ea typeface="Calibri"/>
                <a:cs typeface="Calibri"/>
                <a:sym typeface="Calibri"/>
              </a:rPr>
              <a:t>Passwords: If We’re So Smart Why Are We Still Using Them?</a:t>
            </a:r>
            <a:r>
              <a:rPr lang="en-US" sz="850" b="0" strike="noStrike">
                <a:solidFill>
                  <a:srgbClr val="000000"/>
                </a:solidFill>
                <a:latin typeface="Calibri"/>
                <a:ea typeface="Calibri"/>
                <a:cs typeface="Calibri"/>
                <a:sym typeface="Calibri"/>
              </a:rPr>
              <a:t>“)</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Similarly, Nate Lawson posted “</a:t>
            </a:r>
            <a:r>
              <a:rPr lang="en-US" sz="850" b="0" u="sng" strike="noStrike">
                <a:solidFill>
                  <a:srgbClr val="000000"/>
                </a:solidFill>
                <a:latin typeface="Calibri"/>
                <a:ea typeface="Calibri"/>
                <a:cs typeface="Calibri"/>
                <a:sym typeface="Calibri"/>
              </a:rPr>
              <a:t>On the evolving security of password schemes</a:t>
            </a:r>
            <a:r>
              <a:rPr lang="en-US" sz="850" b="0" strike="noStrike">
                <a:solidFill>
                  <a:srgbClr val="000000"/>
                </a:solidFill>
                <a:latin typeface="Calibri"/>
                <a:ea typeface="Calibri"/>
                <a:cs typeface="Calibri"/>
                <a:sym typeface="Calibri"/>
              </a:rPr>
              <a:t>” which closes “most admins focus too much on increasing entropy of user choices and not enough on decreasing the attacker’s guess rate and implementing responses to limit their access when they do get a hit.” Indeed.</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850" b="0" strike="noStrike">
                <a:solidFill>
                  <a:srgbClr val="000000"/>
                </a:solidFill>
                <a:latin typeface="Calibri"/>
                <a:ea typeface="Calibri"/>
                <a:cs typeface="Calibri"/>
                <a:sym typeface="Calibri"/>
              </a:rPr>
              <a:t>We need to observe the world, and ask how we can work within the constraints it presents regardless of if those constraints are economic, sociological or evolutionary.</a:t>
            </a: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a:p>
            <a:pPr marL="216000" lvl="0" indent="-197999" algn="l" rtl="0">
              <a:lnSpc>
                <a:spcPct val="80000"/>
              </a:lnSpc>
              <a:spcBef>
                <a:spcPts val="0"/>
              </a:spcBef>
              <a:spcAft>
                <a:spcPts val="0"/>
              </a:spcAft>
              <a:buNone/>
            </a:pPr>
            <a:endParaRPr sz="850" b="0" strike="noStrike">
              <a:latin typeface="Arial"/>
              <a:ea typeface="Arial"/>
              <a:cs typeface="Arial"/>
              <a:sym typeface="Arial"/>
            </a:endParaRPr>
          </a:p>
        </p:txBody>
      </p:sp>
      <p:sp>
        <p:nvSpPr>
          <p:cNvPr id="1545" name="Google Shape;1545;p46: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2"/>
        <p:cNvGrpSpPr/>
        <p:nvPr/>
      </p:nvGrpSpPr>
      <p:grpSpPr>
        <a:xfrm>
          <a:off x="0" y="0"/>
          <a:ext cx="0" cy="0"/>
          <a:chOff x="0" y="0"/>
          <a:chExt cx="0" cy="0"/>
        </a:xfrm>
      </p:grpSpPr>
      <p:sp>
        <p:nvSpPr>
          <p:cNvPr id="2723" name="Google Shape;2723;g7f1ab8f0c8_1_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4" name="Google Shape;2724;g7f1ab8f0c8_1_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25" name="Google Shape;2725;g7f1ab8f0c8_1_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7f1ab8f0c8_1_1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7f1ab8f0c8_1_1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31" name="Google Shape;2731;g7f1ab8f0c8_1_1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7f1ab8f0c8_1_16: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7f1ab8f0c8_1_16: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37" name="Google Shape;2737;g7f1ab8f0c8_1_16: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7f1ab8f0c8_1_21: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7f1ab8f0c8_1_21: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43" name="Google Shape;2743;g7f1ab8f0c8_1_21: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p79: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1" strike="noStrike">
                <a:solidFill>
                  <a:srgbClr val="000000"/>
                </a:solidFill>
                <a:latin typeface="Calibri"/>
                <a:ea typeface="Calibri"/>
                <a:cs typeface="Calibri"/>
                <a:sym typeface="Calibri"/>
              </a:rPr>
              <a:t>Your Email: </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Never open email attachments unless you know for sure what that file contains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Never click a link unless you know for sure where it leads is safe</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Check your mail </a:t>
            </a:r>
            <a:r>
              <a:rPr lang="en-US" sz="1200" b="0" u="sng" strike="noStrike">
                <a:solidFill>
                  <a:srgbClr val="000000"/>
                </a:solidFill>
                <a:latin typeface="Calibri"/>
                <a:ea typeface="Calibri"/>
                <a:cs typeface="Calibri"/>
                <a:sym typeface="Calibri"/>
              </a:rPr>
              <a:t>filters</a:t>
            </a:r>
            <a:r>
              <a:rPr lang="en-US" sz="1200" b="0" strike="noStrike">
                <a:solidFill>
                  <a:srgbClr val="000000"/>
                </a:solidFill>
                <a:latin typeface="Calibri"/>
                <a:ea typeface="Calibri"/>
                <a:cs typeface="Calibri"/>
                <a:sym typeface="Calibri"/>
              </a:rPr>
              <a:t> and forwards for things you didn’t add</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Use good passwords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Sign out when you're done</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Use two factor authentication when possible (e.g. </a:t>
            </a:r>
            <a:r>
              <a:rPr lang="en-US" sz="1200" b="0" u="sng" strike="noStrike">
                <a:solidFill>
                  <a:srgbClr val="000000"/>
                </a:solidFill>
                <a:latin typeface="Calibri"/>
                <a:ea typeface="Calibri"/>
                <a:cs typeface="Calibri"/>
                <a:sym typeface="Calibri"/>
              </a:rPr>
              <a:t>Google Authenticator</a:t>
            </a:r>
            <a:r>
              <a:rPr lang="en-US" sz="1200" b="0" strike="noStrike">
                <a:solidFill>
                  <a:srgbClr val="000000"/>
                </a:solidFill>
                <a:latin typeface="Calibri"/>
                <a:ea typeface="Calibri"/>
                <a:cs typeface="Calibri"/>
                <a:sym typeface="Calibri"/>
              </a:rPr>
              <a:t> for Gmail)</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Be sure to use https when on public Wi-Fi</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Consider using 2 separate email accounts to keep important things separate from everyday stuff</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Watch out for short links, it's hard to know where they'll lead you</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p:txBody>
      </p:sp>
      <p:sp>
        <p:nvSpPr>
          <p:cNvPr id="2748" name="Google Shape;2748;p79: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p80:notes"/>
          <p:cNvSpPr txBox="1">
            <a:spLocks noGrp="1"/>
          </p:cNvSpPr>
          <p:nvPr>
            <p:ph type="body" idx="1"/>
          </p:nvPr>
        </p:nvSpPr>
        <p:spPr>
          <a:xfrm>
            <a:off x="777240" y="4777560"/>
            <a:ext cx="6209640" cy="451800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The Original Surfing the Web mouse pad! Did you know that term was coined by a librarian?</a:t>
            </a:r>
            <a:endParaRPr sz="2000" b="0" strike="noStrike">
              <a:latin typeface="Arial"/>
              <a:ea typeface="Arial"/>
              <a:cs typeface="Arial"/>
              <a:sym typeface="Arial"/>
            </a:endParaRPr>
          </a:p>
        </p:txBody>
      </p:sp>
      <p:sp>
        <p:nvSpPr>
          <p:cNvPr id="2755" name="Google Shape;2755;p80:notes"/>
          <p:cNvSpPr/>
          <p:nvPr/>
        </p:nvSpPr>
        <p:spPr>
          <a:xfrm>
            <a:off x="4399200" y="9555480"/>
            <a:ext cx="3364920" cy="4946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65</a:t>
            </a:fld>
            <a:endParaRPr sz="1400" b="0" i="0" u="none" strike="noStrike" cap="none">
              <a:latin typeface="Arial"/>
              <a:ea typeface="Arial"/>
              <a:cs typeface="Arial"/>
              <a:sym typeface="Arial"/>
            </a:endParaRPr>
          </a:p>
        </p:txBody>
      </p:sp>
      <p:sp>
        <p:nvSpPr>
          <p:cNvPr id="2756" name="Google Shape;2756;p8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p8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63" name="Google Shape;2763;p8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p82: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http://searchenginewatch.com/article/2237541/Google-224-Million-Bad-Ads-Disabled-in-2012</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Once again, the Google AdWords team has reported on its continued efforts to eliminate bad AdWords ads. This year, they've released an </a:t>
            </a:r>
            <a:r>
              <a:rPr lang="en-US" sz="650" b="0" u="sng" strike="noStrike">
                <a:solidFill>
                  <a:srgbClr val="000000"/>
                </a:solidFill>
                <a:latin typeface="Calibri"/>
                <a:ea typeface="Calibri"/>
                <a:cs typeface="Calibri"/>
                <a:sym typeface="Calibri"/>
              </a:rPr>
              <a:t>infographic</a:t>
            </a:r>
            <a:r>
              <a:rPr lang="en-US" sz="650" b="0" strike="noStrike">
                <a:solidFill>
                  <a:srgbClr val="000000"/>
                </a:solidFill>
                <a:latin typeface="Calibri"/>
                <a:ea typeface="Calibri"/>
                <a:cs typeface="Calibri"/>
                <a:sym typeface="Calibri"/>
              </a:rPr>
              <a:t> (see below) that recounts all they have done over the past year to reduce the number of bad ads that appeared in the AdWords network.</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Citing that Google's business "depends on keeping people safe and secure," the infographic identifies how the search giant defines "bad ads", how they discover them, and what they do once they find them.</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By the numbers: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224 million:</a:t>
            </a:r>
            <a:r>
              <a:rPr lang="en-US" sz="650" b="0" strike="noStrike">
                <a:solidFill>
                  <a:srgbClr val="000000"/>
                </a:solidFill>
                <a:latin typeface="Calibri"/>
                <a:ea typeface="Calibri"/>
                <a:cs typeface="Calibri"/>
                <a:sym typeface="Calibri"/>
              </a:rPr>
              <a:t> The number of banned ads.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889,000:</a:t>
            </a:r>
            <a:r>
              <a:rPr lang="en-US" sz="650" b="0" strike="noStrike">
                <a:solidFill>
                  <a:srgbClr val="000000"/>
                </a:solidFill>
                <a:latin typeface="Calibri"/>
                <a:ea typeface="Calibri"/>
                <a:cs typeface="Calibri"/>
                <a:sym typeface="Calibri"/>
              </a:rPr>
              <a:t> The number of advertisers banned.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223:</a:t>
            </a:r>
            <a:r>
              <a:rPr lang="en-US" sz="650" b="0" strike="noStrike">
                <a:solidFill>
                  <a:srgbClr val="000000"/>
                </a:solidFill>
                <a:latin typeface="Calibri"/>
                <a:ea typeface="Calibri"/>
                <a:cs typeface="Calibri"/>
                <a:sym typeface="Calibri"/>
              </a:rPr>
              <a:t> The number of countries and territories where bad advertisers originated from – the U.S., China, Japan, and India were the biggest offenders.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78:</a:t>
            </a:r>
            <a:r>
              <a:rPr lang="en-US" sz="650" b="0" strike="noStrike">
                <a:solidFill>
                  <a:srgbClr val="000000"/>
                </a:solidFill>
                <a:latin typeface="Calibri"/>
                <a:ea typeface="Calibri"/>
                <a:cs typeface="Calibri"/>
                <a:sym typeface="Calibri"/>
              </a:rPr>
              <a:t> The number of languages used by abused in bad ad attempts Scots Gaelic, Kyrgyz, Tatar, and Esperanto were particularly troublesome.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rest of the infographic contains horn-tooting numbers to give law-abiding advertisers and consumers the warm-and-fuzzies. Their AdWords blog post closes stating Google's "zero-tolerance" policy for bad ads and reiterates commitment to do "whatever it takes" to keep the web – and Google users and advertisers – as safe as possible.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Google's commitment to reducing "bad ads" isn't a new resolution for 2013. In </a:t>
            </a:r>
            <a:r>
              <a:rPr lang="en-US" sz="650" b="0" u="sng" strike="noStrike">
                <a:solidFill>
                  <a:srgbClr val="000000"/>
                </a:solidFill>
                <a:latin typeface="Calibri"/>
                <a:ea typeface="Calibri"/>
                <a:cs typeface="Calibri"/>
                <a:sym typeface="Calibri"/>
              </a:rPr>
              <a:t>previous years</a:t>
            </a:r>
            <a:r>
              <a:rPr lang="en-US" sz="650" b="0" strike="noStrike">
                <a:solidFill>
                  <a:srgbClr val="000000"/>
                </a:solidFill>
                <a:latin typeface="Calibri"/>
                <a:ea typeface="Calibri"/>
                <a:cs typeface="Calibri"/>
                <a:sym typeface="Calibri"/>
              </a:rPr>
              <a:t>, the AdWords team has gone through what they call "bad ads" to weed them out in an effort to protect consumers and "legitimate businesses in harm's way." Google's ad team has gone through </a:t>
            </a:r>
            <a:r>
              <a:rPr lang="en-US" sz="650" b="0" u="sng" strike="noStrike">
                <a:solidFill>
                  <a:srgbClr val="000000"/>
                </a:solidFill>
                <a:latin typeface="Calibri"/>
                <a:ea typeface="Calibri"/>
                <a:cs typeface="Calibri"/>
                <a:sym typeface="Calibri"/>
              </a:rPr>
              <a:t>multiple iterations</a:t>
            </a:r>
            <a:r>
              <a:rPr lang="en-US" sz="650" b="0" strike="noStrike">
                <a:solidFill>
                  <a:srgbClr val="000000"/>
                </a:solidFill>
                <a:latin typeface="Calibri"/>
                <a:ea typeface="Calibri"/>
                <a:cs typeface="Calibri"/>
                <a:sym typeface="Calibri"/>
              </a:rPr>
              <a:t> of taking </a:t>
            </a:r>
            <a:r>
              <a:rPr lang="en-US" sz="650" b="0" u="sng" strike="noStrike">
                <a:solidFill>
                  <a:srgbClr val="000000"/>
                </a:solidFill>
                <a:latin typeface="Calibri"/>
                <a:ea typeface="Calibri"/>
                <a:cs typeface="Calibri"/>
                <a:sym typeface="Calibri"/>
              </a:rPr>
              <a:t>extra procautions</a:t>
            </a:r>
            <a:r>
              <a:rPr lang="en-US" sz="650" b="0" strike="noStrike">
                <a:solidFill>
                  <a:srgbClr val="000000"/>
                </a:solidFill>
                <a:latin typeface="Calibri"/>
                <a:ea typeface="Calibri"/>
                <a:cs typeface="Calibri"/>
                <a:sym typeface="Calibri"/>
              </a:rPr>
              <a:t> to keep ads safe.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"In 2011, advertisers submitted billions of ads to Google, and of those, we disabled more than 130 million ads. And our systems continue to improve—in fact, in 2011 we reduced the percentage of bad ads by more than 50% compared with 2010. That means that our methods are working. We’re also catching the vast majority of these scam ads before they ever appear on Google or on any of our partner networks. For example, in 2011, we shut down approximately 150,000 accounts for attempting to advertise counterfeit goods, and more than 95% of these accounts were discovered through our own detection efforts and risk models."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Your Browser:</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Keep your browsers updated to the latest secure releases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Keep ALL Plugins updated to the latest secure releases, especially anything from Adobe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Don’t install things from sources you don't trust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Block cookies, flash, and JavaScript (use with caution, will cause you trouble)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Use a password manager to store all your many passwords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Watch out for short links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 </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p:txBody>
      </p:sp>
      <p:sp>
        <p:nvSpPr>
          <p:cNvPr id="2768" name="Google Shape;2768;p82: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8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83:notes"/>
          <p:cNvSpPr txBox="1">
            <a:spLocks noGrp="1"/>
          </p:cNvSpPr>
          <p:nvPr>
            <p:ph type="body" idx="1"/>
          </p:nvPr>
        </p:nvSpPr>
        <p:spPr>
          <a:xfrm>
            <a:off x="777240" y="4777560"/>
            <a:ext cx="6209640" cy="4518000"/>
          </a:xfrm>
          <a:prstGeom prst="rect">
            <a:avLst/>
          </a:prstGeom>
          <a:noFill/>
          <a:ln>
            <a:noFill/>
          </a:ln>
        </p:spPr>
        <p:txBody>
          <a:bodyPr spcFirstLastPara="1" wrap="square" lIns="0" tIns="0" rIns="0" bIns="0" anchor="t" anchorCtr="0">
            <a:noAutofit/>
          </a:bodyPr>
          <a:lstStyle/>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https://www.eff.org/privacybadger</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https://github.com/gorhill/uBlock</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https://disconnect.me/</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https://www.ghostery.com/</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https://www.eff.org/https-everywhere</a:t>
            </a: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endParaRPr sz="2000" b="0" strike="noStrike">
              <a:latin typeface="Arial"/>
              <a:ea typeface="Arial"/>
              <a:cs typeface="Arial"/>
              <a:sym typeface="Arial"/>
            </a:endParaRPr>
          </a:p>
          <a:p>
            <a:pPr marL="216000" lvl="0" indent="-213119" algn="l" rtl="0">
              <a:lnSpc>
                <a:spcPct val="100000"/>
              </a:lnSpc>
              <a:spcBef>
                <a:spcPts val="0"/>
              </a:spcBef>
              <a:spcAft>
                <a:spcPts val="0"/>
              </a:spcAft>
              <a:buNone/>
            </a:pPr>
            <a:r>
              <a:rPr lang="en-US" sz="2000" b="0" strike="noStrike">
                <a:latin typeface="Arial"/>
                <a:ea typeface="Arial"/>
                <a:cs typeface="Arial"/>
                <a:sym typeface="Arial"/>
              </a:rPr>
              <a:t>https://www.torproject.org/projects/torbrowser.html.en</a:t>
            </a:r>
            <a:endParaRPr sz="2000" b="0" strike="noStrike">
              <a:latin typeface="Arial"/>
              <a:ea typeface="Arial"/>
              <a:cs typeface="Arial"/>
              <a:sym typeface="Arial"/>
            </a:endParaRPr>
          </a:p>
        </p:txBody>
      </p:sp>
      <p:sp>
        <p:nvSpPr>
          <p:cNvPr id="2776" name="Google Shape;2776;p83:notes"/>
          <p:cNvSpPr/>
          <p:nvPr/>
        </p:nvSpPr>
        <p:spPr>
          <a:xfrm>
            <a:off x="4399200" y="9555480"/>
            <a:ext cx="3364920" cy="4946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68</a:t>
            </a:fld>
            <a:endParaRPr sz="1400" b="0" i="0" u="none" strike="noStrike" cap="none">
              <a:latin typeface="Arial"/>
              <a:ea typeface="Arial"/>
              <a:cs typeface="Arial"/>
              <a:sym typeface="Arial"/>
            </a:endParaRPr>
          </a:p>
        </p:txBody>
      </p:sp>
      <p:sp>
        <p:nvSpPr>
          <p:cNvPr id="2777" name="Google Shape;2777;p8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p84: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Original URL: </a:t>
            </a:r>
            <a:r>
              <a:rPr lang="en-US" sz="650" b="0" u="sng" strike="noStrike">
                <a:solidFill>
                  <a:srgbClr val="000000"/>
                </a:solidFill>
                <a:latin typeface="Calibri"/>
                <a:ea typeface="Calibri"/>
                <a:cs typeface="Calibri"/>
                <a:sym typeface="Calibri"/>
              </a:rPr>
              <a:t>http://www.theregister.co.uk/2013/01/30/cisco_security_report/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1" strike="noStrike">
                <a:solidFill>
                  <a:srgbClr val="000000"/>
                </a:solidFill>
                <a:latin typeface="Calibri"/>
                <a:ea typeface="Calibri"/>
                <a:cs typeface="Calibri"/>
                <a:sym typeface="Calibri"/>
              </a:rPr>
              <a:t>Web smut sites are SAFER than search engines, declares Cisco</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Network giant: Perimeters are porous, get used to it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By </a:t>
            </a:r>
            <a:r>
              <a:rPr lang="en-US" sz="650" b="0" u="sng" strike="noStrike">
                <a:solidFill>
                  <a:srgbClr val="000000"/>
                </a:solidFill>
                <a:latin typeface="Calibri"/>
                <a:ea typeface="Calibri"/>
                <a:cs typeface="Calibri"/>
                <a:sym typeface="Calibri"/>
              </a:rPr>
              <a:t>Joe Fay</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Posted in </a:t>
            </a:r>
            <a:r>
              <a:rPr lang="en-US" sz="650" b="0" u="sng" strike="noStrike">
                <a:solidFill>
                  <a:srgbClr val="000000"/>
                </a:solidFill>
                <a:latin typeface="Calibri"/>
                <a:ea typeface="Calibri"/>
                <a:cs typeface="Calibri"/>
                <a:sym typeface="Calibri"/>
              </a:rPr>
              <a:t>Security</a:t>
            </a:r>
            <a:r>
              <a:rPr lang="en-US" sz="650" b="0" strike="noStrike">
                <a:solidFill>
                  <a:srgbClr val="000000"/>
                </a:solidFill>
                <a:latin typeface="Calibri"/>
                <a:ea typeface="Calibri"/>
                <a:cs typeface="Calibri"/>
                <a:sym typeface="Calibri"/>
              </a:rPr>
              <a:t>, </a:t>
            </a:r>
            <a:r>
              <a:rPr lang="en-US" sz="650" b="0" u="sng" strike="noStrike">
                <a:solidFill>
                  <a:srgbClr val="000000"/>
                </a:solidFill>
                <a:latin typeface="Calibri"/>
                <a:ea typeface="Calibri"/>
                <a:cs typeface="Calibri"/>
                <a:sym typeface="Calibri"/>
              </a:rPr>
              <a:t>30th January 2013 17:03 GMT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u="sng" strike="noStrike">
                <a:solidFill>
                  <a:srgbClr val="000000"/>
                </a:solidFill>
                <a:latin typeface="Calibri"/>
                <a:ea typeface="Calibri"/>
                <a:cs typeface="Calibri"/>
                <a:sym typeface="Calibri"/>
              </a:rPr>
              <a:t>Free whitepaper – A private Cloud-based approach</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Cisco proclaimed that it is more dangerous to click on a web ad than a porn site these days as it unveiled the latest version of its security threat report.</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vendor also expanded its security offering, pulling in mobile management support for its ISE platform and announcing it had hoovered up Czech-based real-time security intelligence firm Cognitive Security.</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Chris Young, senior veep for Cisco's Security and Government Group, said the nature of IT security threats were changing in the same way as the industry as a whole, meaning "the cloud" and "mobility" are trends for the cybercrime community too. This means that security managers should worry less about securing the perimeter and consider the "any-to-any" problem (any user, on any device, on any connection).</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Cyber criminals and other miscreants were hitting their targets where they were most likely to gather, he said, and were increasingly launching "combinational" attacks.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This throws up some, arguably counterintuitive, conclusions. Malicious content is 27 times more likely to be encountered via search engines than counterfeit software, the vendor's 2012 </a:t>
            </a:r>
            <a:r>
              <a:rPr lang="en-US" sz="650" b="0" i="1" strike="noStrike">
                <a:solidFill>
                  <a:srgbClr val="000000"/>
                </a:solidFill>
                <a:latin typeface="Calibri"/>
                <a:ea typeface="Calibri"/>
                <a:cs typeface="Calibri"/>
                <a:sym typeface="Calibri"/>
              </a:rPr>
              <a:t>Annual Security Report</a:t>
            </a:r>
            <a:r>
              <a:rPr lang="en-US" sz="650" b="0" strike="noStrike">
                <a:solidFill>
                  <a:srgbClr val="000000"/>
                </a:solidFill>
                <a:latin typeface="Calibri"/>
                <a:ea typeface="Calibri"/>
                <a:cs typeface="Calibri"/>
                <a:sym typeface="Calibri"/>
              </a:rPr>
              <a:t> claims.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On the upside, perhaps, online adverts were 182 times more likely to deliver malware than a porno site, the survey said.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"We've been led to believe you have to go to an unsavoury place [to encounter malware]," he said. "That's not the case."</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report also said that mobile malware accounted for barely a half a per cent of malware encounters, though it also showed a whopping 2,577 per cent jump on Android-based malware last year.</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report also noted a spike in malware encounters in the Nordics, something which was ascribed to fans of Julian Assange hitting sites in Sweden to show their displeasure at extradition proceedings against the WikiLeaker-in-chief.</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Young said that with the change in computing models, including the shift to the cloud, old attacks had become "new" again. For example, a DDoS attack becomes a bigger threat to a company when it relies on the cloud for its enterprise applications or data.</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Unsurprisingly, Cisco has answers to these threats, or at least for those whose preferred solution is not to spend all their web time browsing for porn.</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While continuing to focus on access control, companies should "expect the perimeter is porous," he said.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With threats lingering and propagating within organisations, this means discovery and remediation - cleansing devices - was more important. "This is a cycle," he declared. Young said that scalability is also becoming increasingly important for security tools.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vendor has just announced an upgrade to its Identity Services Engine, 1.2, which sees it partnering with device management partners, including SAP, Citrix and Good.</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The firm has also bolstered the intelligence part of its proposition with the acquisition of Prague-based firm Cognitive Security. The 30-strong company offers a machine learning service that analyses security threats.</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650" b="0" strike="noStrike">
                <a:solidFill>
                  <a:srgbClr val="000000"/>
                </a:solidFill>
                <a:latin typeface="Calibri"/>
                <a:ea typeface="Calibri"/>
                <a:cs typeface="Calibri"/>
                <a:sym typeface="Calibri"/>
              </a:rPr>
              <a:t>Cisco plans to integrate Cognitive's tech into its own cloud-based security offering by the end of the calendar year, and will retire its standalone product. While the Czech firm's customer base is pretty minuscule, Cisco VP of engineering Mike Furhman promised no one would be left high and dry. ®</a:t>
            </a:r>
            <a:endParaRPr sz="650" b="0" strike="noStrike">
              <a:latin typeface="Arial"/>
              <a:ea typeface="Arial"/>
              <a:cs typeface="Arial"/>
              <a:sym typeface="Arial"/>
            </a:endParaRPr>
          </a:p>
          <a:p>
            <a:pPr marL="216000" lvl="0" indent="-197999" algn="l" rtl="0">
              <a:lnSpc>
                <a:spcPct val="80000"/>
              </a:lnSpc>
              <a:spcBef>
                <a:spcPts val="0"/>
              </a:spcBef>
              <a:spcAft>
                <a:spcPts val="0"/>
              </a:spcAft>
              <a:buNone/>
            </a:pPr>
            <a:endParaRPr sz="650" b="0" strike="noStrike">
              <a:latin typeface="Arial"/>
              <a:ea typeface="Arial"/>
              <a:cs typeface="Arial"/>
              <a:sym typeface="Arial"/>
            </a:endParaRPr>
          </a:p>
        </p:txBody>
      </p:sp>
      <p:sp>
        <p:nvSpPr>
          <p:cNvPr id="2792" name="Google Shape;2792;p84: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4: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bc32657f7e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bc32657f7e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54" name="Google Shape;1554;gbc32657f7e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a6f968138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a6f968138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00" name="Google Shape;2800;ga6f968138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3"/>
        <p:cNvGrpSpPr/>
        <p:nvPr/>
      </p:nvGrpSpPr>
      <p:grpSpPr>
        <a:xfrm>
          <a:off x="0" y="0"/>
          <a:ext cx="0" cy="0"/>
          <a:chOff x="0" y="0"/>
          <a:chExt cx="0" cy="0"/>
        </a:xfrm>
      </p:grpSpPr>
      <p:sp>
        <p:nvSpPr>
          <p:cNvPr id="2804" name="Google Shape;2804;gb248e8c802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5" name="Google Shape;2805;gb248e8c802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06" name="Google Shape;2806;gb248e8c802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9"/>
        <p:cNvGrpSpPr/>
        <p:nvPr/>
      </p:nvGrpSpPr>
      <p:grpSpPr>
        <a:xfrm>
          <a:off x="0" y="0"/>
          <a:ext cx="0" cy="0"/>
          <a:chOff x="0" y="0"/>
          <a:chExt cx="0" cy="0"/>
        </a:xfrm>
      </p:grpSpPr>
      <p:sp>
        <p:nvSpPr>
          <p:cNvPr id="2810" name="Google Shape;2810;gc5dda6cced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1" name="Google Shape;2811;gc5dda6cced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12" name="Google Shape;2812;gc5dda6cced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Google Shape;2817;gb762fd3d76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8" name="Google Shape;2818;gb762fd3d76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19" name="Google Shape;2819;gb762fd3d76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c3db4e2863_0_13: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4" name="Google Shape;2824;gc3db4e2863_0_13: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25" name="Google Shape;2825;gc3db4e2863_0_13: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p85: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500" b="1" u="sng" strike="noStrike">
                <a:solidFill>
                  <a:srgbClr val="000000"/>
                </a:solidFill>
                <a:latin typeface="Calibri"/>
                <a:ea typeface="Calibri"/>
                <a:cs typeface="Calibri"/>
                <a:sym typeface="Calibri"/>
              </a:rPr>
              <a:t>Yet Another Reason to Secure Your Wi-Fi Network: Child Porn Charges</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Published by </a:t>
            </a:r>
            <a:r>
              <a:rPr lang="en-US" sz="500" b="0" i="1" u="sng" strike="noStrike">
                <a:solidFill>
                  <a:srgbClr val="000000"/>
                </a:solidFill>
                <a:latin typeface="Calibri"/>
                <a:ea typeface="Calibri"/>
                <a:cs typeface="Calibri"/>
                <a:sym typeface="Calibri"/>
              </a:rPr>
              <a:t>Jay Rivera</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on April 28, 2011</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in </a:t>
            </a:r>
            <a:r>
              <a:rPr lang="en-US" sz="500" b="0" u="sng" strike="noStrike">
                <a:solidFill>
                  <a:srgbClr val="000000"/>
                </a:solidFill>
                <a:latin typeface="Calibri"/>
                <a:ea typeface="Calibri"/>
                <a:cs typeface="Calibri"/>
                <a:sym typeface="Calibri"/>
              </a:rPr>
              <a:t>Criminal Law</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0 Comments</a:t>
            </a:r>
            <a:r>
              <a:rPr lang="en-US" sz="500" b="0" strike="noStrike">
                <a:solidFill>
                  <a:srgbClr val="000000"/>
                </a:solidFill>
                <a:latin typeface="Calibri"/>
                <a:ea typeface="Calibri"/>
                <a:cs typeface="Calibri"/>
                <a:sym typeface="Calibri"/>
              </a:rPr>
              <a:t> Tags: </a:t>
            </a:r>
            <a:r>
              <a:rPr lang="en-US" sz="500" b="0" u="sng" strike="noStrike">
                <a:solidFill>
                  <a:srgbClr val="000000"/>
                </a:solidFill>
                <a:latin typeface="Calibri"/>
                <a:ea typeface="Calibri"/>
                <a:cs typeface="Calibri"/>
                <a:sym typeface="Calibri"/>
              </a:rPr>
              <a:t>internet</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password</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police</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privacy</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search</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unsecured</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warrant</a:t>
            </a:r>
            <a:r>
              <a:rPr lang="en-US" sz="500" b="0" strike="noStrike">
                <a:solidFill>
                  <a:srgbClr val="000000"/>
                </a:solidFill>
                <a:latin typeface="Calibri"/>
                <a:ea typeface="Calibri"/>
                <a:cs typeface="Calibri"/>
                <a:sym typeface="Calibri"/>
              </a:rPr>
              <a:t>, </a:t>
            </a:r>
            <a:r>
              <a:rPr lang="en-US" sz="500" b="0" u="sng" strike="noStrike">
                <a:solidFill>
                  <a:srgbClr val="000000"/>
                </a:solidFill>
                <a:latin typeface="Calibri"/>
                <a:ea typeface="Calibri"/>
                <a:cs typeface="Calibri"/>
                <a:sym typeface="Calibri"/>
              </a:rPr>
              <a:t>wi-fi</a:t>
            </a:r>
            <a:r>
              <a:rPr lang="en-US" sz="500" b="0" strike="noStrike">
                <a:solidFill>
                  <a:srgbClr val="000000"/>
                </a:solidFill>
                <a:latin typeface="Calibri"/>
                <a:ea typeface="Calibri"/>
                <a:cs typeface="Calibri"/>
                <a:sym typeface="Calibri"/>
              </a:rPr>
              <a:t>.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By now we all know that privacy and the internet mix just about as well as water and BP.  Previously we have blogged about privacy concerns and technology, specifically how </a:t>
            </a:r>
            <a:r>
              <a:rPr lang="en-US" sz="500" b="0" u="sng" strike="noStrike">
                <a:solidFill>
                  <a:srgbClr val="000000"/>
                </a:solidFill>
                <a:latin typeface="Calibri"/>
                <a:ea typeface="Calibri"/>
                <a:cs typeface="Calibri"/>
                <a:sym typeface="Calibri"/>
              </a:rPr>
              <a:t>police need a warrant to search e-mails</a:t>
            </a:r>
            <a:r>
              <a:rPr lang="en-US" sz="500" b="0" strike="noStrike">
                <a:solidFill>
                  <a:srgbClr val="000000"/>
                </a:solidFill>
                <a:latin typeface="Calibri"/>
                <a:ea typeface="Calibri"/>
                <a:cs typeface="Calibri"/>
                <a:sym typeface="Calibri"/>
              </a:rPr>
              <a:t>.  But did you know that you could get accused for internet activity that you didn’t even do, or weren’t even aware of?</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That’s exactly what happened in a recent New York case regarding unsecured wi-fi internet connections and privacy rights.</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In Buffalo, New York, police raided the house of a man because they suspected he was downloading child pornography.  After viewing the man’s wi-fi internet activity, they believed that he might be responsible for the downloads, which were traceable to the user screen name “Doldrum”.</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It turns out he wasn’t “Doldrum” at all- after further investigation, the police discovered that Doldrum was actually a neighbor who had been mooching download time off of the man’s unsecured wireless wi-fi.  In this case, the man was found to be innocent.  However, the police stated that the unfortunate situation might have been avoided if he had protected his internet connection with a password (which of course he didn’t).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On a much broader note, the Buffalo case does raise some very relevant issues regarding wi-fi usage and citizen’s privacy rights.  That is, do the police have the right to obtain information from unsecured wi-fi internet activities?  If you are using a neighbor’s unsecured internet connection (which is completely commonplace nowadays), who is responsible for activities such as illegal downloads?  As this case illustrates, it can initially be difficult to tell who is responsible for what when it comes to openly shared and unsecured wireless wi-fi connections.</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1" strike="noStrike">
                <a:solidFill>
                  <a:srgbClr val="000000"/>
                </a:solidFill>
                <a:latin typeface="Calibri"/>
                <a:ea typeface="Calibri"/>
                <a:cs typeface="Calibri"/>
                <a:sym typeface="Calibri"/>
              </a:rPr>
              <a:t>Copyright lawsuit targets owners of non-secure wireless networks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1" strike="noStrike">
                <a:solidFill>
                  <a:srgbClr val="000000"/>
                </a:solidFill>
                <a:latin typeface="Calibri"/>
                <a:ea typeface="Calibri"/>
                <a:cs typeface="Calibri"/>
                <a:sym typeface="Calibri"/>
              </a:rPr>
              <a:t>Failure to secure routers may let others download copyrighted content, Liberty Media contends</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By Jaikumar Vijayan, Computerworld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February 06, 2012 04:35 PM ET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Sponsored by:</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A federal lawsuit filed in Massachusetts could test the question of whether individuals who leave their wireless networks unsecured can be held liable if someone uses the network to illegally download copyrighted content.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The lawsuit was filed by Liberty Media Holdings LLC, a San Diego producer of adult content.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The company has accused more than 50 Massachusetts people, both named and unnamed, of using BitTorrent file-sharing technology to illegally download and share a gay porn movie.</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According to the compliant, the illegal downloads and sharing were traced to IP addresses belonging to the individuals named in the compliant and to several John Does. The complaint alleges that each of the defendants either was directly responsible for downloading and sharing the movie or contributed to the piracy through their negligence.</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To continue reading, </a:t>
            </a:r>
            <a:r>
              <a:rPr lang="en-US" sz="500" b="0" u="sng" strike="noStrike">
                <a:solidFill>
                  <a:srgbClr val="000000"/>
                </a:solidFill>
                <a:latin typeface="Calibri"/>
                <a:ea typeface="Calibri"/>
                <a:cs typeface="Calibri"/>
                <a:sym typeface="Calibri"/>
              </a:rPr>
              <a:t>register here to become an Insider</a:t>
            </a:r>
            <a:r>
              <a:rPr lang="en-US" sz="500" b="0" strike="noStrike">
                <a:solidFill>
                  <a:srgbClr val="000000"/>
                </a:solidFill>
                <a:latin typeface="Calibri"/>
                <a:ea typeface="Calibri"/>
                <a:cs typeface="Calibri"/>
                <a:sym typeface="Calibri"/>
              </a:rPr>
              <a:t>. You'll get free access to premium content from CIO, Computerworld, CSO, InfoWorld, and Network World. See </a:t>
            </a:r>
            <a:r>
              <a:rPr lang="en-US" sz="500" b="0" u="sng" strike="noStrike">
                <a:solidFill>
                  <a:srgbClr val="000000"/>
                </a:solidFill>
                <a:latin typeface="Calibri"/>
                <a:ea typeface="Calibri"/>
                <a:cs typeface="Calibri"/>
                <a:sym typeface="Calibri"/>
              </a:rPr>
              <a:t>more Insider content</a:t>
            </a:r>
            <a:r>
              <a:rPr lang="en-US" sz="500" b="0" strike="noStrike">
                <a:solidFill>
                  <a:srgbClr val="000000"/>
                </a:solidFill>
                <a:latin typeface="Calibri"/>
                <a:ea typeface="Calibri"/>
                <a:cs typeface="Calibri"/>
                <a:sym typeface="Calibri"/>
              </a:rPr>
              <a:t> or </a:t>
            </a:r>
            <a:r>
              <a:rPr lang="en-US" sz="500" b="0" u="sng" strike="noStrike">
                <a:solidFill>
                  <a:srgbClr val="000000"/>
                </a:solidFill>
                <a:latin typeface="Calibri"/>
                <a:ea typeface="Calibri"/>
                <a:cs typeface="Calibri"/>
                <a:sym typeface="Calibri"/>
              </a:rPr>
              <a:t>sign in</a:t>
            </a:r>
            <a:r>
              <a:rPr lang="en-US" sz="500" b="0" strike="noStrike">
                <a:solidFill>
                  <a:srgbClr val="000000"/>
                </a:solidFill>
                <a:latin typeface="Calibri"/>
                <a:ea typeface="Calibri"/>
                <a:cs typeface="Calibri"/>
                <a:sym typeface="Calibri"/>
              </a:rPr>
              <a: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A federal lawsuit filed in Massachusetts could test the question of whether individuals who leave their wireless networks unsecured can be held liable if someone uses the network to illegally download copyrighted content.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The lawsuit was filed by Liberty Media Holdings LLC, a San Diego producer of adult content.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The company has accused more than 50 Massachusetts people, both named and unnamed, of using BitTorrent file-sharing technology to illegally download and share a gay porn movie. </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1" strike="noStrike">
                <a:solidFill>
                  <a:srgbClr val="000000"/>
                </a:solidFill>
                <a:latin typeface="Calibri"/>
                <a:ea typeface="Calibri"/>
                <a:cs typeface="Calibri"/>
                <a:sym typeface="Calibri"/>
              </a:rPr>
              <a:t>Your Wi-Fi At Home:</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Make sure you set a good password and use WPA or WPA2</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Be sure to change the default Administrator Passwords (and Usernames)</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Change the Default SSID and also disable SSID Broadcast</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Turn off DHCP and set a fixed IP address range instead</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Use MAC Address Filtering</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When you're not using it, just turn it off</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Be sure to keep the firmware upgraded</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500" b="0" strike="noStrike">
                <a:solidFill>
                  <a:srgbClr val="000000"/>
                </a:solidFill>
                <a:latin typeface="Calibri"/>
                <a:ea typeface="Calibri"/>
                <a:cs typeface="Calibri"/>
                <a:sym typeface="Calibri"/>
              </a:rPr>
              <a:t>Change your passwords every so often</a:t>
            </a:r>
            <a:endParaRPr sz="500" b="0" strike="noStrike">
              <a:latin typeface="Arial"/>
              <a:ea typeface="Arial"/>
              <a:cs typeface="Arial"/>
              <a:sym typeface="Arial"/>
            </a:endParaRPr>
          </a:p>
          <a:p>
            <a:pPr marL="216000" lvl="0" indent="-197999" algn="l" rtl="0">
              <a:lnSpc>
                <a:spcPct val="80000"/>
              </a:lnSpc>
              <a:spcBef>
                <a:spcPts val="0"/>
              </a:spcBef>
              <a:spcAft>
                <a:spcPts val="0"/>
              </a:spcAft>
              <a:buNone/>
            </a:pPr>
            <a:endParaRPr sz="500" b="0" strike="noStrike">
              <a:latin typeface="Arial"/>
              <a:ea typeface="Arial"/>
              <a:cs typeface="Arial"/>
              <a:sym typeface="Arial"/>
            </a:endParaRPr>
          </a:p>
        </p:txBody>
      </p:sp>
      <p:sp>
        <p:nvSpPr>
          <p:cNvPr id="2831" name="Google Shape;2831;p85: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ga7f16d81d4_0_18: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7" name="Google Shape;2837;ga7f16d81d4_0_18: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38" name="Google Shape;2838;ga7f16d81d4_0_18: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c249f6fb86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3" name="Google Shape;2843;gc249f6fb86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44" name="Google Shape;2844;gc249f6fb86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7"/>
        <p:cNvGrpSpPr/>
        <p:nvPr/>
      </p:nvGrpSpPr>
      <p:grpSpPr>
        <a:xfrm>
          <a:off x="0" y="0"/>
          <a:ext cx="0" cy="0"/>
          <a:chOff x="0" y="0"/>
          <a:chExt cx="0" cy="0"/>
        </a:xfrm>
      </p:grpSpPr>
      <p:sp>
        <p:nvSpPr>
          <p:cNvPr id="2848" name="Google Shape;2848;g7d140070e5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9" name="Google Shape;2849;g7d140070e5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50" name="Google Shape;2850;g7d140070e5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Google Shape;2855;p87: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Some tips on social media</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Understand and adjust your privacy settings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Be careful with Usernames and Passwords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Know how to recover accounts if they are compromised</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Use HTTPS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Think about what you're sharing</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Be skeptical of everything, especially ANYONE asking you for money</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Just assume anyone can read everything you post, AND every post is permanent</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Make sure your OS, browsers and Plugins are all updated</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endParaRPr sz="1200" b="0" strike="noStrike">
              <a:latin typeface="Arial"/>
              <a:ea typeface="Arial"/>
              <a:cs typeface="Arial"/>
              <a:sym typeface="Arial"/>
            </a:endParaRPr>
          </a:p>
        </p:txBody>
      </p:sp>
      <p:sp>
        <p:nvSpPr>
          <p:cNvPr id="2856" name="Google Shape;2856;p87: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7: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48: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Protect Twitter Accounts from Seven Types of Hacking Attacks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Sending embarrassing tweets, posting merchandising spam, or deliberate lock outs are a normal consequence of hacked twitter accounts. An account is compromised when an unauthorized user has been able to obtain (and perhaps change) the original username and password or has gained access to an open twitter session (such as via access to a phone or tablet with stored credentials). Indications of a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Attack</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Description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Defense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Limitation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Guess You Password</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Your weak password was easily guessed by a hacker  e.g. twitter123</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Twitter two factor authentication (2FA) i.e additional authentication using SMS), which forces a hacker to obtain additional access to your phone or to intercept the twitter 2FA SMS to take control of your account, which poses quite a challenge.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strong passwords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Twitter 2 FA Service is not offered by all mobile companies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Password Resets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Your password was changed by a hacker who previously compromised your email id registered for twitter password resets. The hacker simply reset you twitter password, received the reset link in the compromised email account and then changed the twitter password</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For both your twitter and email accounts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2FA (additional authentication using SMS)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strong passwords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Twitter 2FA Service is not offered through all mobile companies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Not all email services offer 2FA</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Obtain Access to your cell phone or tablet</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The hacker obtains access to your cell phone. Normally, users remain logged on to twitter as well as to their personal email account on mobile devices. Accounts can then be easily used or passwords reset.</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Password protect your cell phone, and set the phone to lock out on ten failed tries. For a higher level of security, one can erase the phone data on ten failed lock out attempts. This works when you take a regular backup of the cell phone data.</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complex passwords as simple passwords can be easily cracked with software. This is an inconvenience, which is worth the effort. Even a complex six digit numeric code, with ten lock out attempts will do</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Reset your twitter, email and other passwords if your phone has been lost or stolen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Slight inconvenience when using the phone or tablet.</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Phishing</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You part with your twitter credentials, in response to a con mail claiming to come from either twitter or your email providers customer support team</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Be aware that you should never part with your credentials. No firm asks for these credentials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Trojan (malware) based attack</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You download Trojans on your desktop or phone which steals credential and forwards them to the hackers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antivirus software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2FA</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It is difficult for users to recognize malicious apps and websites.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2FA Service is not offered through all mobile companies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Exploitation of Vulnerable Twitter API‘s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Your password is stolen through the exploitation of a technical vulnerability in the Twitter service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Twitter, on detecting such breaches, locks these accounts and sends a password reset notification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Exploit third party applications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Access to your twitter accounts is obtained via third party applications that have been given rights to write to your twitter feed.</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Review your list of third party applications in the twitter account setting page (application tab) and revoke these applications.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Use strong passwords for these applications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Change the twitter password on detection of unintended posts through these accounts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Do not grant access to websites which promise more followers or applications which post advertisement. Some of these may be malicious or prone to being hacked themselves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p:txBody>
      </p:sp>
      <p:sp>
        <p:nvSpPr>
          <p:cNvPr id="1559" name="Google Shape;1559;p48: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8: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9"/>
        <p:cNvGrpSpPr/>
        <p:nvPr/>
      </p:nvGrpSpPr>
      <p:grpSpPr>
        <a:xfrm>
          <a:off x="0" y="0"/>
          <a:ext cx="0" cy="0"/>
          <a:chOff x="0" y="0"/>
          <a:chExt cx="0" cy="0"/>
        </a:xfrm>
      </p:grpSpPr>
      <p:sp>
        <p:nvSpPr>
          <p:cNvPr id="2870" name="Google Shape;2870;p89: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"You think you're the user, but you're the used, or you're the product, and then you end up doing all this stuff to control your online presence, and your online reputation, and people become obsessed with that. But the real representation of you is the one you can't access, which is the one that's used to sell access to you to third parties. ... When [users] contribute to services like Google+, or Facebook, or other social networks, what's happening is they're working for the benefit of someone else's fortune by creating data that can be used to grant or deny access based on pay to these third parties, the tawdry third parties... "</a:t>
            </a:r>
            <a:endParaRPr sz="1200" b="0" strike="noStrike">
              <a:latin typeface="Arial"/>
              <a:ea typeface="Arial"/>
              <a:cs typeface="Arial"/>
              <a:sym typeface="Arial"/>
            </a:endParaRPr>
          </a:p>
        </p:txBody>
      </p:sp>
      <p:sp>
        <p:nvSpPr>
          <p:cNvPr id="2871" name="Google Shape;2871;p89: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89: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p90: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Transparency is lacking – Far too often apps are taking more than you want them to. Right now there’s not much attention paid to mobile devices by the bad guys</a:t>
            </a:r>
            <a:endParaRPr sz="1200" b="0" strike="noStrike">
              <a:latin typeface="Arial"/>
              <a:ea typeface="Arial"/>
              <a:cs typeface="Arial"/>
              <a:sym typeface="Arial"/>
            </a:endParaRPr>
          </a:p>
          <a:p>
            <a:pPr marL="216000" lvl="0" indent="-197999" algn="l" rtl="0">
              <a:lnSpc>
                <a:spcPct val="100000"/>
              </a:lnSpc>
              <a:spcBef>
                <a:spcPts val="0"/>
              </a:spcBef>
              <a:spcAft>
                <a:spcPts val="0"/>
              </a:spcAft>
              <a:buNone/>
            </a:pPr>
            <a:r>
              <a:rPr lang="en-US" sz="1200" b="0" strike="noStrike">
                <a:solidFill>
                  <a:srgbClr val="000000"/>
                </a:solidFill>
                <a:latin typeface="Calibri"/>
                <a:ea typeface="Calibri"/>
                <a:cs typeface="Calibri"/>
                <a:sym typeface="Calibri"/>
              </a:rPr>
              <a:t>A newly discovered malicious application circulating on third party Android markets in China has created a botnet that contains more than 100,000 compromised devices, researchers report. </a:t>
            </a:r>
            <a:endParaRPr sz="1200" b="0" strike="noStrike">
              <a:latin typeface="Arial"/>
              <a:ea typeface="Arial"/>
              <a:cs typeface="Arial"/>
              <a:sym typeface="Arial"/>
            </a:endParaRPr>
          </a:p>
        </p:txBody>
      </p:sp>
      <p:sp>
        <p:nvSpPr>
          <p:cNvPr id="2879" name="Google Shape;2879;p90: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0: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4"/>
        <p:cNvGrpSpPr/>
        <p:nvPr/>
      </p:nvGrpSpPr>
      <p:grpSpPr>
        <a:xfrm>
          <a:off x="0" y="0"/>
          <a:ext cx="0" cy="0"/>
          <a:chOff x="0" y="0"/>
          <a:chExt cx="0" cy="0"/>
        </a:xfrm>
      </p:grpSpPr>
      <p:sp>
        <p:nvSpPr>
          <p:cNvPr id="2885" name="Google Shape;2885;p91: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86" name="Google Shape;2886;p91: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92: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94" name="Google Shape;2894;p92: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p93: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02" name="Google Shape;2902;p93: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8"/>
        <p:cNvGrpSpPr/>
        <p:nvPr/>
      </p:nvGrpSpPr>
      <p:grpSpPr>
        <a:xfrm>
          <a:off x="0" y="0"/>
          <a:ext cx="0" cy="0"/>
          <a:chOff x="0" y="0"/>
          <a:chExt cx="0" cy="0"/>
        </a:xfrm>
      </p:grpSpPr>
      <p:sp>
        <p:nvSpPr>
          <p:cNvPr id="2909" name="Google Shape;2909;gb19a6d9e09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0" name="Google Shape;2910;gb19a6d9e09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11" name="Google Shape;2911;gb19a6d9e09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5"/>
        <p:cNvGrpSpPr/>
        <p:nvPr/>
      </p:nvGrpSpPr>
      <p:grpSpPr>
        <a:xfrm>
          <a:off x="0" y="0"/>
          <a:ext cx="0" cy="0"/>
          <a:chOff x="0" y="0"/>
          <a:chExt cx="0" cy="0"/>
        </a:xfrm>
      </p:grpSpPr>
      <p:sp>
        <p:nvSpPr>
          <p:cNvPr id="2916" name="Google Shape;2916;g5d866ba627_0_72: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7" name="Google Shape;2917;g5d866ba627_0_72: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18" name="Google Shape;2918;g5d866ba627_0_72: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95:notes"/>
          <p:cNvSpPr txBox="1">
            <a:spLocks noGrp="1"/>
          </p:cNvSpPr>
          <p:nvPr>
            <p:ph type="body" idx="1"/>
          </p:nvPr>
        </p:nvSpPr>
        <p:spPr>
          <a:xfrm>
            <a:off x="732240" y="4561200"/>
            <a:ext cx="5827680" cy="4297320"/>
          </a:xfrm>
          <a:prstGeom prst="rect">
            <a:avLst/>
          </a:prstGeom>
          <a:noFill/>
          <a:ln>
            <a:noFill/>
          </a:ln>
        </p:spPr>
        <p:txBody>
          <a:bodyPr spcFirstLastPara="1" wrap="square" lIns="96475" tIns="48225" rIns="96475" bIns="48225" anchor="t" anchorCtr="0">
            <a:noAutofit/>
          </a:bodyPr>
          <a:lstStyle/>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Being aware off and alert in the situations where the probability of losing these devices is the highest - is in itself an effective safeguard against loss. Based on statistics, </a:t>
            </a:r>
            <a:r>
              <a:rPr lang="en-US" sz="400" b="1" i="1" strike="noStrike">
                <a:solidFill>
                  <a:srgbClr val="000000"/>
                </a:solidFill>
                <a:latin typeface="Calibri"/>
                <a:ea typeface="Calibri"/>
                <a:cs typeface="Calibri"/>
                <a:sym typeface="Calibri"/>
              </a:rPr>
              <a:t>theft</a:t>
            </a:r>
            <a:r>
              <a:rPr lang="en-US" sz="400" b="0" strike="noStrike">
                <a:solidFill>
                  <a:srgbClr val="000000"/>
                </a:solidFill>
                <a:latin typeface="Calibri"/>
                <a:ea typeface="Calibri"/>
                <a:cs typeface="Calibri"/>
                <a:sym typeface="Calibri"/>
              </a:rPr>
              <a:t> is most likely to occur at home or from a car, </a:t>
            </a:r>
            <a:r>
              <a:rPr lang="en-US" sz="400" b="1" i="1" strike="noStrike">
                <a:solidFill>
                  <a:srgbClr val="000000"/>
                </a:solidFill>
                <a:latin typeface="Calibri"/>
                <a:ea typeface="Calibri"/>
                <a:cs typeface="Calibri"/>
                <a:sym typeface="Calibri"/>
              </a:rPr>
              <a:t>physical damage</a:t>
            </a:r>
            <a:r>
              <a:rPr lang="en-US" sz="400" b="0" strike="noStrike">
                <a:solidFill>
                  <a:srgbClr val="000000"/>
                </a:solidFill>
                <a:latin typeface="Calibri"/>
                <a:ea typeface="Calibri"/>
                <a:cs typeface="Calibri"/>
                <a:sym typeface="Calibri"/>
              </a:rPr>
              <a:t> through lax handling during travel, and </a:t>
            </a:r>
            <a:r>
              <a:rPr lang="en-US" sz="400" b="1" i="1" strike="noStrike">
                <a:solidFill>
                  <a:srgbClr val="000000"/>
                </a:solidFill>
                <a:latin typeface="Calibri"/>
                <a:ea typeface="Calibri"/>
                <a:cs typeface="Calibri"/>
                <a:sym typeface="Calibri"/>
              </a:rPr>
              <a:t>misplacement</a:t>
            </a:r>
            <a:r>
              <a:rPr lang="en-US" sz="400" b="0" strike="noStrike">
                <a:solidFill>
                  <a:srgbClr val="000000"/>
                </a:solidFill>
                <a:latin typeface="Calibri"/>
                <a:ea typeface="Calibri"/>
                <a:cs typeface="Calibri"/>
                <a:sym typeface="Calibri"/>
              </a:rPr>
              <a:t> at security checkpoints in airports, hotel rooms and in rented cars. Individuals are most vulnerable when in a hurry, have things on their mind, act carelessly or in anger and carry to many gadgets.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Safety tips that can be kept in mind are: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1.    Label the device with your name, address, email id and telephone number to assist in its return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2.    Use full disk encryption to prevent access to data - both personal and business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3.    Use strong passwords to log onto the Operating System (e.g. Windows) to delay access to email and social networking application where passwords were automatically saved by the browser. We can only delay and not prevent access, as the operating system password can be found out using password cracking tools.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4.    Take backups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5.    Use protective cases to prevent physical damage during travel</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6.    Immediately change all passwords to email and social networking applications where passwords were saved by the browser. Preferably, disable the browser function which saves passwords and take the trouble to key in passwords each time.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7.    Carry fewer devices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u="sng" strike="noStrike">
                <a:solidFill>
                  <a:srgbClr val="000000"/>
                </a:solidFill>
                <a:latin typeface="Calibri"/>
                <a:ea typeface="Calibri"/>
                <a:cs typeface="Calibri"/>
                <a:sym typeface="Calibri"/>
              </a:rPr>
              <a:t>iPad 3 Out–Now Keep It Safe </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from </a:t>
            </a:r>
            <a:r>
              <a:rPr lang="en-US" sz="400" b="0" u="sng" strike="noStrike">
                <a:solidFill>
                  <a:srgbClr val="000000"/>
                </a:solidFill>
                <a:latin typeface="Calibri"/>
                <a:ea typeface="Calibri"/>
                <a:cs typeface="Calibri"/>
                <a:sym typeface="Calibri"/>
              </a:rPr>
              <a:t>Security Bloggers Network</a:t>
            </a:r>
            <a:r>
              <a:rPr lang="en-US" sz="400" b="0" strike="noStrike">
                <a:solidFill>
                  <a:srgbClr val="000000"/>
                </a:solidFill>
                <a:latin typeface="Calibri"/>
                <a:ea typeface="Calibri"/>
                <a:cs typeface="Calibri"/>
                <a:sym typeface="Calibri"/>
              </a:rPr>
              <a:t> by Stefanie Hoffman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0" strike="noStrike">
                <a:solidFill>
                  <a:srgbClr val="000000"/>
                </a:solidFill>
                <a:latin typeface="Calibri"/>
                <a:ea typeface="Calibri"/>
                <a:cs typeface="Calibri"/>
                <a:sym typeface="Calibri"/>
              </a:rPr>
              <a:t>Apple’s latest greatest toy, iPad 3, shipped today. But before you brave the lines  at your nearest Apple or other mobile store, here are a few safety tips to remember.</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Stay On The Alert For Suspicious Activity</a:t>
            </a:r>
            <a:r>
              <a:rPr lang="en-US" sz="400" b="0" strike="noStrike">
                <a:solidFill>
                  <a:srgbClr val="000000"/>
                </a:solidFill>
                <a:latin typeface="Calibri"/>
                <a:ea typeface="Calibri"/>
                <a:cs typeface="Calibri"/>
                <a:sym typeface="Calibri"/>
              </a:rPr>
              <a:t>: On mobile devices such as the iPad, malware and scams are often distributed via malicious or infected links.  Pay close attention to your mobile bill—with an especially close eye on your  SMS and Internet usage—says Axelle Apvrille, Fortinet security mobile antivirus researcher. Report any suspicious activity or aberrations to AV vendors, such as </a:t>
            </a:r>
            <a:r>
              <a:rPr lang="en-US" sz="400" b="0" u="sng" strike="noStrike">
                <a:solidFill>
                  <a:srgbClr val="000000"/>
                </a:solidFill>
                <a:latin typeface="Calibri"/>
                <a:ea typeface="Calibri"/>
                <a:cs typeface="Calibri"/>
                <a:sym typeface="Calibri"/>
              </a:rPr>
              <a:t>submitvirus@fortinet.com</a:t>
            </a:r>
            <a:r>
              <a:rPr lang="en-US" sz="400" b="0" strike="noStrike">
                <a:solidFill>
                  <a:srgbClr val="000000"/>
                </a:solidFill>
                <a:latin typeface="Calibri"/>
                <a:ea typeface="Calibri"/>
                <a:cs typeface="Calibri"/>
                <a:sym typeface="Calibri"/>
              </a:rPr>
              <a:t>.</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Store Passwords Safely</a:t>
            </a:r>
            <a:r>
              <a:rPr lang="en-US" sz="400" b="0" strike="noStrike">
                <a:solidFill>
                  <a:srgbClr val="000000"/>
                </a:solidFill>
                <a:latin typeface="Calibri"/>
                <a:ea typeface="Calibri"/>
                <a:cs typeface="Calibri"/>
                <a:sym typeface="Calibri"/>
              </a:rPr>
              <a:t>: Don’t store passwords—especially passwords to sensitive accounts such as banking or PayPal–in a browser-based application, Apvrille says. You’ll be giving miscreants the keys to the kingdom should  you become the victim of a cyber attack and unintentionally download information-stealing malware. Instead, invest in a reliable and well-established password protection application.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Avoid Geo-Location Apps</a:t>
            </a:r>
            <a:r>
              <a:rPr lang="en-US" sz="400" b="0" strike="noStrike">
                <a:solidFill>
                  <a:srgbClr val="000000"/>
                </a:solidFill>
                <a:latin typeface="Calibri"/>
                <a:ea typeface="Calibri"/>
                <a:cs typeface="Calibri"/>
                <a:sym typeface="Calibri"/>
              </a:rPr>
              <a:t>: Don’t let an iPad geo-location app publicly reveal your current location, or any other private data, Aprville says. The more information you reveal of your whereabouts, the more you put yourself at risk for attack–or at least let hackers and other miscreants know where your new iPad is.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Avoid Jailbreaks</a:t>
            </a:r>
            <a:r>
              <a:rPr lang="en-US" sz="400" b="0" strike="noStrike">
                <a:solidFill>
                  <a:srgbClr val="000000"/>
                </a:solidFill>
                <a:latin typeface="Calibri"/>
                <a:ea typeface="Calibri"/>
                <a:cs typeface="Calibri"/>
                <a:sym typeface="Calibri"/>
              </a:rPr>
              <a:t>: Don’t jailbreak your iPad, Apvrille says. Or at least be cautious if you absolutely need to do so. While it may open the platform for new and interesting apps not approved by the App Store, it also swings the door wide open for hackers to easily distribute malware and questionable apps on users’ devices. Best not to give them an easy way in.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Update Frequently</a:t>
            </a:r>
            <a:r>
              <a:rPr lang="en-US" sz="400" b="0" strike="noStrike">
                <a:solidFill>
                  <a:srgbClr val="000000"/>
                </a:solidFill>
                <a:latin typeface="Calibri"/>
                <a:ea typeface="Calibri"/>
                <a:cs typeface="Calibri"/>
                <a:sym typeface="Calibri"/>
              </a:rPr>
              <a:t>: Keep your device in sync with iTunes and stay on top of the latest performance and security updates. Updates will keep the iPad fortified with the latest security features and plug security holes, some of which may already be exploited in active attacks. Updating frequently narrows that window of potential infection.</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Set Up A Passcode Feature:</a:t>
            </a:r>
            <a:r>
              <a:rPr lang="en-US" sz="400" b="0" strike="noStrike">
                <a:solidFill>
                  <a:srgbClr val="000000"/>
                </a:solidFill>
                <a:latin typeface="Calibri"/>
                <a:ea typeface="Calibri"/>
                <a:cs typeface="Calibri"/>
                <a:sym typeface="Calibri"/>
              </a:rPr>
              <a:t> In light of the fact that the iPad doesn’t automatically require a password, the data is fair game to anyone who gets a hold of the device. Setting up a passcode or device lock system is a good idea if you know you might leave your device laying around unattended or if you’re in situations—such as  the airport, coffee shops, or taxi cabs—where it may get lost or stolen. You can do this by going to the Settings tab, followed by General and switching on the Passcode Lock feature.</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Bolster The Device With Other Security Features: </a:t>
            </a:r>
            <a:r>
              <a:rPr lang="en-US" sz="400" b="0" strike="noStrike">
                <a:solidFill>
                  <a:srgbClr val="000000"/>
                </a:solidFill>
                <a:latin typeface="Calibri"/>
                <a:ea typeface="Calibri"/>
                <a:cs typeface="Calibri"/>
                <a:sym typeface="Calibri"/>
              </a:rPr>
              <a:t>You can ensure your device is equipped or updated with e-mail session encryption, as well as a slew of other security features such as remote device wipe if it gets lost or stolen, and auto lock after a predetermined period of inactivity. You can also choose to switch on a feature that wipes the device after 10 failed login attempts. (however, if you implement the latter, you’ll want to make sure you backup your data frequently and take pains to remember your password.)</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Encrypt Your Data:</a:t>
            </a:r>
            <a:r>
              <a:rPr lang="en-US" sz="400" b="0" strike="noStrike">
                <a:solidFill>
                  <a:srgbClr val="000000"/>
                </a:solidFill>
                <a:latin typeface="Calibri"/>
                <a:ea typeface="Calibri"/>
                <a:cs typeface="Calibri"/>
                <a:sym typeface="Calibri"/>
              </a:rPr>
              <a:t> Users have the option of encrypting their data when they back it up via iTunes, which will provide an extra layer of security should your iPad fall into the wrong hands without your knowledge or consent.</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Play It Safe With Safari</a:t>
            </a:r>
            <a:r>
              <a:rPr lang="en-US" sz="400" b="0" strike="noStrike">
                <a:solidFill>
                  <a:srgbClr val="000000"/>
                </a:solidFill>
                <a:latin typeface="Calibri"/>
                <a:ea typeface="Calibri"/>
                <a:cs typeface="Calibri"/>
                <a:sym typeface="Calibri"/>
              </a:rPr>
              <a:t>: Apple’s flagship browser might not be entirely secure, but there are ways you can make your browsing experience on your new iPad a tad safer. For one, you can activate fraud alerts and choose the block pop-up options.  As with any browser, regularly clear cache, browsing history and cookies, and of course, install all browser security updates.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r>
              <a:rPr lang="en-US" sz="400" b="1" strike="noStrike">
                <a:solidFill>
                  <a:srgbClr val="000000"/>
                </a:solidFill>
                <a:latin typeface="Calibri"/>
                <a:ea typeface="Calibri"/>
                <a:cs typeface="Calibri"/>
                <a:sym typeface="Calibri"/>
              </a:rPr>
              <a:t>Disable Autofill:</a:t>
            </a:r>
            <a:r>
              <a:rPr lang="en-US" sz="400" b="0" strike="noStrike">
                <a:solidFill>
                  <a:srgbClr val="000000"/>
                </a:solidFill>
                <a:latin typeface="Calibri"/>
                <a:ea typeface="Calibri"/>
                <a:cs typeface="Calibri"/>
                <a:sym typeface="Calibri"/>
              </a:rPr>
              <a:t> Disabling autofill will prevent others (kids, friends, family or unauthorized users) from easily obtaining personal information that can be used on Web-based forms and applications.</a:t>
            </a: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Be cautious while surfing</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Enable a good (not 1234) passcode lock</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Enable confirmation of Wi-Fi connections</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Turn of BlueTooth / WiFi if you ain’t using it</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“Erase Data” ON in the Passcode Lock screen</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Backup Encryption</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Find My iPhone/iPad</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r>
              <a:rPr lang="en-US" sz="400" b="0" strike="noStrike">
                <a:solidFill>
                  <a:srgbClr val="000000"/>
                </a:solidFill>
                <a:latin typeface="Calibri"/>
                <a:ea typeface="Calibri"/>
                <a:cs typeface="Calibri"/>
                <a:sym typeface="Calibri"/>
              </a:rPr>
              <a:t>Kepp OS Updated</a:t>
            </a: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endParaRPr sz="400" b="0" strike="noStrike">
              <a:latin typeface="Arial"/>
              <a:ea typeface="Arial"/>
              <a:cs typeface="Arial"/>
              <a:sym typeface="Arial"/>
            </a:endParaRPr>
          </a:p>
          <a:p>
            <a:pPr marL="216000" lvl="0" indent="-197999" algn="l" rtl="0">
              <a:lnSpc>
                <a:spcPct val="13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a:p>
            <a:pPr marL="216000" lvl="0" indent="-197999" algn="l" rtl="0">
              <a:lnSpc>
                <a:spcPct val="80000"/>
              </a:lnSpc>
              <a:spcBef>
                <a:spcPts val="0"/>
              </a:spcBef>
              <a:spcAft>
                <a:spcPts val="0"/>
              </a:spcAft>
              <a:buNone/>
            </a:pPr>
            <a:endParaRPr sz="400" b="0" strike="noStrike">
              <a:latin typeface="Arial"/>
              <a:ea typeface="Arial"/>
              <a:cs typeface="Arial"/>
              <a:sym typeface="Arial"/>
            </a:endParaRPr>
          </a:p>
        </p:txBody>
      </p:sp>
      <p:sp>
        <p:nvSpPr>
          <p:cNvPr id="2923" name="Google Shape;2923;p95:notes"/>
          <p:cNvSpPr/>
          <p:nvPr/>
        </p:nvSpPr>
        <p:spPr>
          <a:xfrm>
            <a:off x="4142880" y="9119160"/>
            <a:ext cx="314748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5: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c6fd2cb083_0_0:notes"/>
          <p:cNvSpPr>
            <a:spLocks noGrp="1" noRot="1" noChangeAspect="1"/>
          </p:cNvSpPr>
          <p:nvPr>
            <p:ph type="sldImg" idx="2"/>
          </p:nvPr>
        </p:nvSpPr>
        <p:spPr>
          <a:xfrm>
            <a:off x="1371600" y="763588"/>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c6fd2cb083_0_0:notes"/>
          <p:cNvSpPr txBox="1">
            <a:spLocks noGrp="1"/>
          </p:cNvSpPr>
          <p:nvPr>
            <p:ph type="body" idx="1"/>
          </p:nvPr>
        </p:nvSpPr>
        <p:spPr>
          <a:xfrm>
            <a:off x="777240" y="4777560"/>
            <a:ext cx="6217500" cy="452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31" name="Google Shape;2931;gc6fd2cb083_0_0:notes"/>
          <p:cNvSpPr txBox="1">
            <a:spLocks noGrp="1"/>
          </p:cNvSpPr>
          <p:nvPr>
            <p:ph type="sldNum" idx="12"/>
          </p:nvPr>
        </p:nvSpPr>
        <p:spPr>
          <a:xfrm>
            <a:off x="4399200" y="9555480"/>
            <a:ext cx="3372900" cy="5025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p96:notes"/>
          <p:cNvSpPr txBox="1">
            <a:spLocks noGrp="1"/>
          </p:cNvSpPr>
          <p:nvPr>
            <p:ph type="body" idx="1"/>
          </p:nvPr>
        </p:nvSpPr>
        <p:spPr>
          <a:xfrm>
            <a:off x="777240" y="4777560"/>
            <a:ext cx="6217560" cy="452592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36" name="Google Shape;2936;p96:notes"/>
          <p:cNvSpPr>
            <a:spLocks noGrp="1" noRot="1" noChangeAspect="1"/>
          </p:cNvSpPr>
          <p:nvPr>
            <p:ph type="sldImg" idx="2"/>
          </p:nvPr>
        </p:nvSpPr>
        <p:spPr>
          <a:xfrm>
            <a:off x="1370013" y="763588"/>
            <a:ext cx="5030787"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7d14006fa6_0_71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7d14006fa6_0_712:notes"/>
          <p:cNvSpPr txBox="1">
            <a:spLocks noGrp="1"/>
          </p:cNvSpPr>
          <p:nvPr>
            <p:ph type="body" idx="1"/>
          </p:nvPr>
        </p:nvSpPr>
        <p:spPr>
          <a:xfrm>
            <a:off x="685800" y="4415790"/>
            <a:ext cx="5486400" cy="41835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2"/>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2"/>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2"/>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3"/>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6" name="Google Shape;56;p13"/>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13"/>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13"/>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2">
            <a:alphaModFix/>
          </a:blip>
          <a:srcRect r="10"/>
          <a:stretch/>
        </p:blipFill>
        <p:spPr>
          <a:xfrm>
            <a:off x="761832" y="6102250"/>
            <a:ext cx="727717" cy="237319"/>
          </a:xfrm>
          <a:prstGeom prst="rect">
            <a:avLst/>
          </a:prstGeom>
          <a:noFill/>
          <a:ln>
            <a:noFill/>
          </a:ln>
        </p:spPr>
      </p:pic>
      <p:sp>
        <p:nvSpPr>
          <p:cNvPr id="62" name="Google Shape;62;p14"/>
          <p:cNvSpPr txBox="1"/>
          <p:nvPr/>
        </p:nvSpPr>
        <p:spPr>
          <a:xfrm>
            <a:off x="6893574" y="6126062"/>
            <a:ext cx="1768500" cy="26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666666"/>
                </a:solidFill>
                <a:latin typeface="Google Sans"/>
                <a:ea typeface="Google Sans"/>
                <a:cs typeface="Google Sans"/>
                <a:sym typeface="Google Sans"/>
              </a:rPr>
              <a:t>Security and Privacy Group</a:t>
            </a:r>
            <a:endParaRPr sz="900">
              <a:solidFill>
                <a:srgbClr val="666666"/>
              </a:solidFill>
              <a:latin typeface="Google Sans"/>
              <a:ea typeface="Google Sans"/>
              <a:cs typeface="Google Sans"/>
              <a:sym typeface="Google Sans"/>
            </a:endParaRPr>
          </a:p>
        </p:txBody>
      </p:sp>
      <p:pic>
        <p:nvPicPr>
          <p:cNvPr id="63" name="Google Shape;63;p14"/>
          <p:cNvPicPr preferRelativeResize="0"/>
          <p:nvPr/>
        </p:nvPicPr>
        <p:blipFill>
          <a:blip r:embed="rId3">
            <a:alphaModFix/>
          </a:blip>
          <a:stretch>
            <a:fillRect/>
          </a:stretch>
        </p:blipFill>
        <p:spPr>
          <a:xfrm>
            <a:off x="6677757" y="6070100"/>
            <a:ext cx="285568" cy="28554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4_Blank">
  <p:cSld name="CUSTOM_4">
    <p:spTree>
      <p:nvGrpSpPr>
        <p:cNvPr id="1" name="Shape 6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3"/>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3"/>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7"/>
        <p:cNvGrpSpPr/>
        <p:nvPr/>
      </p:nvGrpSpPr>
      <p:grpSpPr>
        <a:xfrm>
          <a:off x="0" y="0"/>
          <a:ext cx="0" cy="0"/>
          <a:chOff x="0" y="0"/>
          <a:chExt cx="0" cy="0"/>
        </a:xfrm>
      </p:grpSpPr>
      <p:sp>
        <p:nvSpPr>
          <p:cNvPr id="98" name="Google Shape;98;p25"/>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subTitle" idx="1"/>
          </p:nvPr>
        </p:nvSpPr>
        <p:spPr>
          <a:xfrm>
            <a:off x="457200" y="1604520"/>
            <a:ext cx="82292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9"/>
        <p:cNvGrpSpPr/>
        <p:nvPr/>
      </p:nvGrpSpPr>
      <p:grpSpPr>
        <a:xfrm>
          <a:off x="0" y="0"/>
          <a:ext cx="0" cy="0"/>
          <a:chOff x="0" y="0"/>
          <a:chExt cx="0" cy="0"/>
        </a:xfrm>
      </p:grpSpPr>
      <p:sp>
        <p:nvSpPr>
          <p:cNvPr id="100" name="Google Shape;100;p2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6"/>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2" name="Google Shape;102;p26"/>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6"/>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7"/>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7"/>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2" name="Google Shape;112;p28"/>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8"/>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9"/>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9"/>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1" name="Google Shape;121;p3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2" name="Google Shape;122;p30"/>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3" name="Google Shape;123;p30"/>
          <p:cNvSpPr txBox="1">
            <a:spLocks noGrp="1"/>
          </p:cNvSpPr>
          <p:nvPr>
            <p:ph type="body" idx="4"/>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1"/>
          <p:cNvSpPr txBox="1">
            <a:spLocks noGrp="1"/>
          </p:cNvSpPr>
          <p:nvPr>
            <p:ph type="body" idx="1"/>
          </p:nvPr>
        </p:nvSpPr>
        <p:spPr>
          <a:xfrm>
            <a:off x="45720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7" name="Google Shape;127;p31"/>
          <p:cNvSpPr txBox="1">
            <a:spLocks noGrp="1"/>
          </p:cNvSpPr>
          <p:nvPr>
            <p:ph type="body" idx="2"/>
          </p:nvPr>
        </p:nvSpPr>
        <p:spPr>
          <a:xfrm>
            <a:off x="323964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8" name="Google Shape;128;p31"/>
          <p:cNvSpPr txBox="1">
            <a:spLocks noGrp="1"/>
          </p:cNvSpPr>
          <p:nvPr>
            <p:ph type="body" idx="3"/>
          </p:nvPr>
        </p:nvSpPr>
        <p:spPr>
          <a:xfrm>
            <a:off x="6022080" y="160452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9" name="Google Shape;129;p31"/>
          <p:cNvSpPr txBox="1">
            <a:spLocks noGrp="1"/>
          </p:cNvSpPr>
          <p:nvPr>
            <p:ph type="body" idx="4"/>
          </p:nvPr>
        </p:nvSpPr>
        <p:spPr>
          <a:xfrm>
            <a:off x="45720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0" name="Google Shape;130;p31"/>
          <p:cNvSpPr txBox="1">
            <a:spLocks noGrp="1"/>
          </p:cNvSpPr>
          <p:nvPr>
            <p:ph type="body" idx="5"/>
          </p:nvPr>
        </p:nvSpPr>
        <p:spPr>
          <a:xfrm>
            <a:off x="323964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31" name="Google Shape;131;p31"/>
          <p:cNvSpPr txBox="1">
            <a:spLocks noGrp="1"/>
          </p:cNvSpPr>
          <p:nvPr>
            <p:ph type="body" idx="6"/>
          </p:nvPr>
        </p:nvSpPr>
        <p:spPr>
          <a:xfrm>
            <a:off x="6022080" y="3682080"/>
            <a:ext cx="26496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303545"/>
        </a:solidFill>
        <a:effectLst/>
      </p:bgPr>
    </p:bg>
    <p:spTree>
      <p:nvGrpSpPr>
        <p:cNvPr id="1" name="Shape 345"/>
        <p:cNvGrpSpPr/>
        <p:nvPr/>
      </p:nvGrpSpPr>
      <p:grpSpPr>
        <a:xfrm>
          <a:off x="0" y="0"/>
          <a:ext cx="0" cy="0"/>
          <a:chOff x="0" y="0"/>
          <a:chExt cx="0" cy="0"/>
        </a:xfrm>
      </p:grpSpPr>
      <p:cxnSp>
        <p:nvCxnSpPr>
          <p:cNvPr id="346" name="Google Shape;346;p85"/>
          <p:cNvCxnSpPr/>
          <p:nvPr/>
        </p:nvCxnSpPr>
        <p:spPr>
          <a:xfrm>
            <a:off x="0" y="3997533"/>
            <a:ext cx="9144000" cy="0"/>
          </a:xfrm>
          <a:prstGeom prst="straightConnector1">
            <a:avLst/>
          </a:prstGeom>
          <a:noFill/>
          <a:ln w="19050" cap="flat" cmpd="sng">
            <a:solidFill>
              <a:srgbClr val="FCB040"/>
            </a:solidFill>
            <a:prstDash val="solid"/>
            <a:round/>
            <a:headEnd type="none" w="sm" len="sm"/>
            <a:tailEnd type="none" w="sm" len="sm"/>
          </a:ln>
        </p:spPr>
      </p:cxnSp>
      <p:sp>
        <p:nvSpPr>
          <p:cNvPr id="347" name="Google Shape;347;p85"/>
          <p:cNvSpPr txBox="1">
            <a:spLocks noGrp="1"/>
          </p:cNvSpPr>
          <p:nvPr>
            <p:ph type="ctrTitle"/>
          </p:nvPr>
        </p:nvSpPr>
        <p:spPr>
          <a:xfrm>
            <a:off x="510450" y="1676400"/>
            <a:ext cx="8123100" cy="21180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lt1"/>
              </a:buClr>
              <a:buSzPts val="4800"/>
              <a:buFont typeface="Open Sans"/>
              <a:buNone/>
              <a:defRPr sz="6400">
                <a:solidFill>
                  <a:schemeClr val="lt1"/>
                </a:solidFill>
                <a:latin typeface="Open Sans"/>
                <a:ea typeface="Open Sans"/>
                <a:cs typeface="Open Sans"/>
                <a:sym typeface="Open Sans"/>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48" name="Google Shape;348;p85"/>
          <p:cNvSpPr txBox="1">
            <a:spLocks noGrp="1"/>
          </p:cNvSpPr>
          <p:nvPr>
            <p:ph type="subTitle" idx="1"/>
          </p:nvPr>
        </p:nvSpPr>
        <p:spPr>
          <a:xfrm>
            <a:off x="510450" y="4243084"/>
            <a:ext cx="8123100" cy="840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400"/>
              <a:buNone/>
              <a:defRPr sz="3200">
                <a:solidFill>
                  <a:schemeClr val="lt1"/>
                </a:solidFill>
                <a:latin typeface="Open Sans"/>
                <a:ea typeface="Open Sans"/>
                <a:cs typeface="Open Sans"/>
                <a:sym typeface="Open Sans"/>
              </a:defRPr>
            </a:lvl1pPr>
            <a:lvl2pPr lvl="1" algn="l">
              <a:lnSpc>
                <a:spcPct val="100000"/>
              </a:lnSpc>
              <a:spcBef>
                <a:spcPts val="0"/>
              </a:spcBef>
              <a:spcAft>
                <a:spcPts val="0"/>
              </a:spcAft>
              <a:buClr>
                <a:schemeClr val="lt1"/>
              </a:buClr>
              <a:buSzPts val="2400"/>
              <a:buNone/>
              <a:defRPr sz="3200">
                <a:solidFill>
                  <a:schemeClr val="lt1"/>
                </a:solidFill>
              </a:defRPr>
            </a:lvl2pPr>
            <a:lvl3pPr lvl="2" algn="l">
              <a:lnSpc>
                <a:spcPct val="100000"/>
              </a:lnSpc>
              <a:spcBef>
                <a:spcPts val="0"/>
              </a:spcBef>
              <a:spcAft>
                <a:spcPts val="0"/>
              </a:spcAft>
              <a:buClr>
                <a:schemeClr val="lt1"/>
              </a:buClr>
              <a:buSzPts val="2400"/>
              <a:buNone/>
              <a:defRPr sz="3200">
                <a:solidFill>
                  <a:schemeClr val="lt1"/>
                </a:solidFill>
              </a:defRPr>
            </a:lvl3pPr>
            <a:lvl4pPr lvl="3" algn="l">
              <a:lnSpc>
                <a:spcPct val="100000"/>
              </a:lnSpc>
              <a:spcBef>
                <a:spcPts val="0"/>
              </a:spcBef>
              <a:spcAft>
                <a:spcPts val="0"/>
              </a:spcAft>
              <a:buClr>
                <a:schemeClr val="lt1"/>
              </a:buClr>
              <a:buSzPts val="2400"/>
              <a:buNone/>
              <a:defRPr sz="3200">
                <a:solidFill>
                  <a:schemeClr val="lt1"/>
                </a:solidFill>
              </a:defRPr>
            </a:lvl4pPr>
            <a:lvl5pPr lvl="4" algn="l">
              <a:lnSpc>
                <a:spcPct val="100000"/>
              </a:lnSpc>
              <a:spcBef>
                <a:spcPts val="0"/>
              </a:spcBef>
              <a:spcAft>
                <a:spcPts val="0"/>
              </a:spcAft>
              <a:buClr>
                <a:schemeClr val="lt1"/>
              </a:buClr>
              <a:buSzPts val="2400"/>
              <a:buNone/>
              <a:defRPr sz="3200">
                <a:solidFill>
                  <a:schemeClr val="lt1"/>
                </a:solidFill>
              </a:defRPr>
            </a:lvl5pPr>
            <a:lvl6pPr lvl="5" algn="l">
              <a:lnSpc>
                <a:spcPct val="100000"/>
              </a:lnSpc>
              <a:spcBef>
                <a:spcPts val="0"/>
              </a:spcBef>
              <a:spcAft>
                <a:spcPts val="0"/>
              </a:spcAft>
              <a:buClr>
                <a:schemeClr val="lt1"/>
              </a:buClr>
              <a:buSzPts val="2400"/>
              <a:buNone/>
              <a:defRPr sz="3200">
                <a:solidFill>
                  <a:schemeClr val="lt1"/>
                </a:solidFill>
              </a:defRPr>
            </a:lvl6pPr>
            <a:lvl7pPr lvl="6" algn="l">
              <a:lnSpc>
                <a:spcPct val="100000"/>
              </a:lnSpc>
              <a:spcBef>
                <a:spcPts val="0"/>
              </a:spcBef>
              <a:spcAft>
                <a:spcPts val="0"/>
              </a:spcAft>
              <a:buClr>
                <a:schemeClr val="lt1"/>
              </a:buClr>
              <a:buSzPts val="2400"/>
              <a:buNone/>
              <a:defRPr sz="3200">
                <a:solidFill>
                  <a:schemeClr val="lt1"/>
                </a:solidFill>
              </a:defRPr>
            </a:lvl7pPr>
            <a:lvl8pPr lvl="7" algn="l">
              <a:lnSpc>
                <a:spcPct val="100000"/>
              </a:lnSpc>
              <a:spcBef>
                <a:spcPts val="0"/>
              </a:spcBef>
              <a:spcAft>
                <a:spcPts val="0"/>
              </a:spcAft>
              <a:buClr>
                <a:schemeClr val="lt1"/>
              </a:buClr>
              <a:buSzPts val="2400"/>
              <a:buNone/>
              <a:defRPr sz="3200">
                <a:solidFill>
                  <a:schemeClr val="lt1"/>
                </a:solidFill>
              </a:defRPr>
            </a:lvl8pPr>
            <a:lvl9pPr lvl="8" algn="l">
              <a:lnSpc>
                <a:spcPct val="100000"/>
              </a:lnSpc>
              <a:spcBef>
                <a:spcPts val="0"/>
              </a:spcBef>
              <a:spcAft>
                <a:spcPts val="0"/>
              </a:spcAft>
              <a:buClr>
                <a:schemeClr val="lt1"/>
              </a:buClr>
              <a:buSzPts val="2400"/>
              <a:buNone/>
              <a:defRPr sz="3200">
                <a:solidFill>
                  <a:schemeClr val="lt1"/>
                </a:solidFill>
              </a:defRPr>
            </a:lvl9pPr>
          </a:lstStyle>
          <a:p>
            <a:endParaRPr/>
          </a:p>
        </p:txBody>
      </p:sp>
      <p:sp>
        <p:nvSpPr>
          <p:cNvPr id="349" name="Google Shape;349;p8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0"/>
        <p:cNvGrpSpPr/>
        <p:nvPr/>
      </p:nvGrpSpPr>
      <p:grpSpPr>
        <a:xfrm>
          <a:off x="0" y="0"/>
          <a:ext cx="0" cy="0"/>
          <a:chOff x="0" y="0"/>
          <a:chExt cx="0" cy="0"/>
        </a:xfrm>
      </p:grpSpPr>
      <p:sp>
        <p:nvSpPr>
          <p:cNvPr id="351" name="Google Shape;351;p86"/>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52" name="Google Shape;352;p8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8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81000" algn="l">
              <a:lnSpc>
                <a:spcPct val="90000"/>
              </a:lnSpc>
              <a:spcBef>
                <a:spcPts val="500"/>
              </a:spcBef>
              <a:spcAft>
                <a:spcPts val="0"/>
              </a:spcAft>
              <a:buClr>
                <a:schemeClr val="dk1"/>
              </a:buClr>
              <a:buSzPts val="2400"/>
              <a:buFont typeface="Arial"/>
              <a:buChar char="•"/>
              <a:defRPr>
                <a:solidFill>
                  <a:schemeClr val="dk1"/>
                </a:solidFill>
              </a:defRPr>
            </a:lvl2pPr>
            <a:lvl3pPr marL="1371600" marR="0" lvl="2" indent="-355600" algn="l">
              <a:lnSpc>
                <a:spcPct val="90000"/>
              </a:lnSpc>
              <a:spcBef>
                <a:spcPts val="500"/>
              </a:spcBef>
              <a:spcAft>
                <a:spcPts val="0"/>
              </a:spcAft>
              <a:buClr>
                <a:schemeClr val="dk1"/>
              </a:buClr>
              <a:buSzPts val="2000"/>
              <a:buFont typeface="Arial"/>
              <a:buChar char="•"/>
              <a:defRPr>
                <a:solidFill>
                  <a:schemeClr val="dk1"/>
                </a:solidFill>
              </a:defRPr>
            </a:lvl3pPr>
            <a:lvl4pPr marL="1828800" marR="0" lvl="3" indent="-342900" algn="l">
              <a:lnSpc>
                <a:spcPct val="90000"/>
              </a:lnSpc>
              <a:spcBef>
                <a:spcPts val="500"/>
              </a:spcBef>
              <a:spcAft>
                <a:spcPts val="0"/>
              </a:spcAft>
              <a:buClr>
                <a:schemeClr val="dk1"/>
              </a:buClr>
              <a:buSzPts val="1800"/>
              <a:buFont typeface="Arial"/>
              <a:buChar char="•"/>
              <a:defRPr>
                <a:solidFill>
                  <a:schemeClr val="dk1"/>
                </a:solidFill>
              </a:defRPr>
            </a:lvl4pPr>
            <a:lvl5pPr marL="2286000" marR="0" lvl="4" indent="-342900" algn="l">
              <a:lnSpc>
                <a:spcPct val="90000"/>
              </a:lnSpc>
              <a:spcBef>
                <a:spcPts val="500"/>
              </a:spcBef>
              <a:spcAft>
                <a:spcPts val="0"/>
              </a:spcAft>
              <a:buClr>
                <a:schemeClr val="dk1"/>
              </a:buClr>
              <a:buSzPts val="1800"/>
              <a:buFont typeface="Arial"/>
              <a:buChar char="•"/>
              <a:defRPr>
                <a:solidFill>
                  <a:schemeClr val="dk1"/>
                </a:solidFill>
              </a:defRPr>
            </a:lvl5pPr>
            <a:lvl6pPr marL="2743200" lvl="5" indent="-317500" algn="l">
              <a:lnSpc>
                <a:spcPct val="90000"/>
              </a:lnSpc>
              <a:spcBef>
                <a:spcPts val="2133"/>
              </a:spcBef>
              <a:spcAft>
                <a:spcPts val="0"/>
              </a:spcAft>
              <a:buClr>
                <a:schemeClr val="dk1"/>
              </a:buClr>
              <a:buSzPts val="1400"/>
              <a:buChar char="■"/>
              <a:defRPr>
                <a:solidFill>
                  <a:schemeClr val="dk1"/>
                </a:solidFill>
              </a:defRPr>
            </a:lvl6pPr>
            <a:lvl7pPr marL="3200400" lvl="6" indent="-317500" algn="l">
              <a:lnSpc>
                <a:spcPct val="90000"/>
              </a:lnSpc>
              <a:spcBef>
                <a:spcPts val="2133"/>
              </a:spcBef>
              <a:spcAft>
                <a:spcPts val="0"/>
              </a:spcAft>
              <a:buClr>
                <a:schemeClr val="dk1"/>
              </a:buClr>
              <a:buSzPts val="1400"/>
              <a:buChar char="●"/>
              <a:defRPr>
                <a:solidFill>
                  <a:schemeClr val="dk1"/>
                </a:solidFill>
              </a:defRPr>
            </a:lvl7pPr>
            <a:lvl8pPr marL="3657600" lvl="7" indent="-317500" algn="l">
              <a:lnSpc>
                <a:spcPct val="90000"/>
              </a:lnSpc>
              <a:spcBef>
                <a:spcPts val="2133"/>
              </a:spcBef>
              <a:spcAft>
                <a:spcPts val="0"/>
              </a:spcAft>
              <a:buClr>
                <a:schemeClr val="dk1"/>
              </a:buClr>
              <a:buSzPts val="1400"/>
              <a:buChar char="○"/>
              <a:defRPr>
                <a:solidFill>
                  <a:schemeClr val="dk1"/>
                </a:solidFill>
              </a:defRPr>
            </a:lvl8pPr>
            <a:lvl9pPr marL="4114800" lvl="8" indent="-317500" algn="l">
              <a:lnSpc>
                <a:spcPct val="90000"/>
              </a:lnSpc>
              <a:spcBef>
                <a:spcPts val="2133"/>
              </a:spcBef>
              <a:spcAft>
                <a:spcPts val="2133"/>
              </a:spcAft>
              <a:buClr>
                <a:schemeClr val="dk1"/>
              </a:buClr>
              <a:buSzPts val="1400"/>
              <a:buChar char="■"/>
              <a:defRPr>
                <a:solidFill>
                  <a:schemeClr val="dk1"/>
                </a:solidFill>
              </a:defRPr>
            </a:lvl9pPr>
          </a:lstStyle>
          <a:p>
            <a:endParaRPr/>
          </a:p>
        </p:txBody>
      </p:sp>
      <p:sp>
        <p:nvSpPr>
          <p:cNvPr id="354" name="Google Shape;354;p8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5"/>
        <p:cNvGrpSpPr/>
        <p:nvPr/>
      </p:nvGrpSpPr>
      <p:grpSpPr>
        <a:xfrm>
          <a:off x="0" y="0"/>
          <a:ext cx="0" cy="0"/>
          <a:chOff x="0" y="0"/>
          <a:chExt cx="0" cy="0"/>
        </a:xfrm>
      </p:grpSpPr>
      <p:sp>
        <p:nvSpPr>
          <p:cNvPr id="356" name="Google Shape;356;p8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rgbClr val="20232E"/>
              </a:buClr>
              <a:buSzPts val="2800"/>
              <a:buFont typeface="Open Sans"/>
              <a:buNone/>
              <a:defRPr>
                <a:solidFill>
                  <a:srgbClr val="20232E"/>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7" name="Google Shape;357;p87"/>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8" name="Google Shape;358;p87"/>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marR="0" lvl="0" indent="-355600" algn="l">
              <a:lnSpc>
                <a:spcPct val="90000"/>
              </a:lnSpc>
              <a:spcBef>
                <a:spcPts val="1000"/>
              </a:spcBef>
              <a:spcAft>
                <a:spcPts val="0"/>
              </a:spcAft>
              <a:buClr>
                <a:srgbClr val="20232E"/>
              </a:buClr>
              <a:buSzPts val="2000"/>
              <a:buFont typeface="Arial"/>
              <a:buChar char="•"/>
              <a:defRPr sz="20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59" name="Google Shape;359;p8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0" name="Google Shape;360;p87"/>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1"/>
        <p:cNvGrpSpPr/>
        <p:nvPr/>
      </p:nvGrpSpPr>
      <p:grpSpPr>
        <a:xfrm>
          <a:off x="0" y="0"/>
          <a:ext cx="0" cy="0"/>
          <a:chOff x="0" y="0"/>
          <a:chExt cx="0" cy="0"/>
        </a:xfrm>
      </p:grpSpPr>
      <p:sp>
        <p:nvSpPr>
          <p:cNvPr id="362" name="Google Shape;362;p8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20232E"/>
              </a:buClr>
              <a:buSzPts val="2400"/>
              <a:buFont typeface="Open Sans"/>
              <a:buNone/>
              <a:defRPr sz="3200">
                <a:solidFill>
                  <a:srgbClr val="20232E"/>
                </a:solidFill>
                <a:latin typeface="Open Sans"/>
                <a:ea typeface="Open Sans"/>
                <a:cs typeface="Open Sans"/>
                <a:sym typeface="Open Sans"/>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63" name="Google Shape;363;p8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marR="0" lvl="0" indent="-342900" algn="l">
              <a:lnSpc>
                <a:spcPct val="90000"/>
              </a:lnSpc>
              <a:spcBef>
                <a:spcPts val="1000"/>
              </a:spcBef>
              <a:spcAft>
                <a:spcPts val="0"/>
              </a:spcAft>
              <a:buClr>
                <a:srgbClr val="20232E"/>
              </a:buClr>
              <a:buSzPts val="1800"/>
              <a:buFont typeface="Arial"/>
              <a:buChar char="•"/>
              <a:defRPr sz="1800">
                <a:solidFill>
                  <a:srgbClr val="20232E"/>
                </a:solidFill>
                <a:latin typeface="Open Sans"/>
                <a:ea typeface="Open Sans"/>
                <a:cs typeface="Open Sans"/>
                <a:sym typeface="Open Sans"/>
              </a:defRPr>
            </a:lvl1pPr>
            <a:lvl2pPr marL="914400" marR="0" lvl="1" indent="-330200" algn="l">
              <a:lnSpc>
                <a:spcPct val="90000"/>
              </a:lnSpc>
              <a:spcBef>
                <a:spcPts val="500"/>
              </a:spcBef>
              <a:spcAft>
                <a:spcPts val="0"/>
              </a:spcAft>
              <a:buClr>
                <a:srgbClr val="103168"/>
              </a:buClr>
              <a:buSzPts val="1600"/>
              <a:buFont typeface="Arial"/>
              <a:buChar char="•"/>
              <a:defRPr sz="1600">
                <a:solidFill>
                  <a:srgbClr val="103168"/>
                </a:solidFill>
              </a:defRPr>
            </a:lvl2pPr>
            <a:lvl3pPr marL="1371600" marR="0" lvl="2" indent="-330200" algn="l">
              <a:lnSpc>
                <a:spcPct val="90000"/>
              </a:lnSpc>
              <a:spcBef>
                <a:spcPts val="500"/>
              </a:spcBef>
              <a:spcAft>
                <a:spcPts val="0"/>
              </a:spcAft>
              <a:buClr>
                <a:srgbClr val="103168"/>
              </a:buClr>
              <a:buSzPts val="1600"/>
              <a:buFont typeface="Arial"/>
              <a:buChar char="•"/>
              <a:defRPr sz="1600">
                <a:solidFill>
                  <a:srgbClr val="103168"/>
                </a:solidFill>
              </a:defRPr>
            </a:lvl3pPr>
            <a:lvl4pPr marL="1828800" marR="0" lvl="3" indent="-330200" algn="l">
              <a:lnSpc>
                <a:spcPct val="90000"/>
              </a:lnSpc>
              <a:spcBef>
                <a:spcPts val="500"/>
              </a:spcBef>
              <a:spcAft>
                <a:spcPts val="0"/>
              </a:spcAft>
              <a:buClr>
                <a:srgbClr val="103168"/>
              </a:buClr>
              <a:buSzPts val="1600"/>
              <a:buFont typeface="Arial"/>
              <a:buChar char="•"/>
              <a:defRPr sz="1600">
                <a:solidFill>
                  <a:srgbClr val="103168"/>
                </a:solidFill>
              </a:defRPr>
            </a:lvl4pPr>
            <a:lvl5pPr marL="2286000" marR="0" lvl="4" indent="-330200" algn="l">
              <a:lnSpc>
                <a:spcPct val="90000"/>
              </a:lnSpc>
              <a:spcBef>
                <a:spcPts val="500"/>
              </a:spcBef>
              <a:spcAft>
                <a:spcPts val="0"/>
              </a:spcAft>
              <a:buClr>
                <a:srgbClr val="103168"/>
              </a:buClr>
              <a:buSzPts val="1600"/>
              <a:buFont typeface="Arial"/>
              <a:buChar char="•"/>
              <a:defRPr sz="1600">
                <a:solidFill>
                  <a:srgbClr val="103168"/>
                </a:solidFill>
              </a:defRPr>
            </a:lvl5pPr>
            <a:lvl6pPr marL="2743200" lvl="5" indent="-304800" algn="l">
              <a:lnSpc>
                <a:spcPct val="90000"/>
              </a:lnSpc>
              <a:spcBef>
                <a:spcPts val="2133"/>
              </a:spcBef>
              <a:spcAft>
                <a:spcPts val="0"/>
              </a:spcAft>
              <a:buClr>
                <a:srgbClr val="103168"/>
              </a:buClr>
              <a:buSzPts val="1200"/>
              <a:buChar char="■"/>
              <a:defRPr sz="1600">
                <a:solidFill>
                  <a:srgbClr val="103168"/>
                </a:solidFill>
              </a:defRPr>
            </a:lvl6pPr>
            <a:lvl7pPr marL="3200400" lvl="6" indent="-304800" algn="l">
              <a:lnSpc>
                <a:spcPct val="90000"/>
              </a:lnSpc>
              <a:spcBef>
                <a:spcPts val="2133"/>
              </a:spcBef>
              <a:spcAft>
                <a:spcPts val="0"/>
              </a:spcAft>
              <a:buClr>
                <a:srgbClr val="103168"/>
              </a:buClr>
              <a:buSzPts val="1200"/>
              <a:buChar char="●"/>
              <a:defRPr sz="1600">
                <a:solidFill>
                  <a:srgbClr val="103168"/>
                </a:solidFill>
              </a:defRPr>
            </a:lvl7pPr>
            <a:lvl8pPr marL="3657600" lvl="7" indent="-304800" algn="l">
              <a:lnSpc>
                <a:spcPct val="90000"/>
              </a:lnSpc>
              <a:spcBef>
                <a:spcPts val="2133"/>
              </a:spcBef>
              <a:spcAft>
                <a:spcPts val="0"/>
              </a:spcAft>
              <a:buClr>
                <a:srgbClr val="103168"/>
              </a:buClr>
              <a:buSzPts val="1200"/>
              <a:buChar char="○"/>
              <a:defRPr sz="1600">
                <a:solidFill>
                  <a:srgbClr val="103168"/>
                </a:solidFill>
              </a:defRPr>
            </a:lvl8pPr>
            <a:lvl9pPr marL="4114800" lvl="8" indent="-304800" algn="l">
              <a:lnSpc>
                <a:spcPct val="90000"/>
              </a:lnSpc>
              <a:spcBef>
                <a:spcPts val="2133"/>
              </a:spcBef>
              <a:spcAft>
                <a:spcPts val="2133"/>
              </a:spcAft>
              <a:buClr>
                <a:srgbClr val="103168"/>
              </a:buClr>
              <a:buSzPts val="1200"/>
              <a:buChar char="■"/>
              <a:defRPr sz="1600">
                <a:solidFill>
                  <a:srgbClr val="103168"/>
                </a:solidFill>
              </a:defRPr>
            </a:lvl9pPr>
          </a:lstStyle>
          <a:p>
            <a:endParaRPr/>
          </a:p>
        </p:txBody>
      </p:sp>
      <p:sp>
        <p:nvSpPr>
          <p:cNvPr id="364" name="Google Shape;364;p8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5" name="Google Shape;365;p88"/>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6"/>
        <p:cNvGrpSpPr/>
        <p:nvPr/>
      </p:nvGrpSpPr>
      <p:grpSpPr>
        <a:xfrm>
          <a:off x="0" y="0"/>
          <a:ext cx="0" cy="0"/>
          <a:chOff x="0" y="0"/>
          <a:chExt cx="0" cy="0"/>
        </a:xfrm>
      </p:grpSpPr>
      <p:sp>
        <p:nvSpPr>
          <p:cNvPr id="367" name="Google Shape;367;p89"/>
          <p:cNvSpPr txBox="1">
            <a:spLocks noGrp="1"/>
          </p:cNvSpPr>
          <p:nvPr>
            <p:ph type="body" idx="1"/>
          </p:nvPr>
        </p:nvSpPr>
        <p:spPr>
          <a:xfrm>
            <a:off x="311700" y="5649100"/>
            <a:ext cx="5998800" cy="798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rgbClr val="434343"/>
              </a:buClr>
              <a:buSzPts val="2100"/>
              <a:buNone/>
              <a:defRPr sz="2800">
                <a:solidFill>
                  <a:srgbClr val="434343"/>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9" name="Google Shape;369;p89"/>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0"/>
        <p:cNvGrpSpPr/>
        <p:nvPr/>
      </p:nvGrpSpPr>
      <p:grpSpPr>
        <a:xfrm>
          <a:off x="0" y="0"/>
          <a:ext cx="0" cy="0"/>
          <a:chOff x="0" y="0"/>
          <a:chExt cx="0" cy="0"/>
        </a:xfrm>
      </p:grpSpPr>
      <p:sp>
        <p:nvSpPr>
          <p:cNvPr id="371" name="Google Shape;371;p90"/>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
        <p:nvSpPr>
          <p:cNvPr id="372" name="Google Shape;372;p90"/>
          <p:cNvSpPr txBox="1">
            <a:spLocks noGrp="1"/>
          </p:cNvSpPr>
          <p:nvPr>
            <p:ph type="title"/>
          </p:nvPr>
        </p:nvSpPr>
        <p:spPr>
          <a:xfrm>
            <a:off x="311700" y="1321967"/>
            <a:ext cx="8520600" cy="25572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4000"/>
              <a:buFont typeface="Open Sans"/>
              <a:buNone/>
              <a:defRPr sz="18666" b="1">
                <a:latin typeface="Open Sans"/>
                <a:ea typeface="Open Sans"/>
                <a:cs typeface="Open Sans"/>
                <a:sym typeface="Open Sans"/>
              </a:defRPr>
            </a:lvl1pPr>
            <a:lvl2pPr lvl="1" algn="ctr">
              <a:spcBef>
                <a:spcPts val="0"/>
              </a:spcBef>
              <a:spcAft>
                <a:spcPts val="0"/>
              </a:spcAft>
              <a:buSzPts val="14000"/>
              <a:buNone/>
              <a:defRPr sz="18666" b="1"/>
            </a:lvl2pPr>
            <a:lvl3pPr lvl="2" algn="ctr">
              <a:spcBef>
                <a:spcPts val="0"/>
              </a:spcBef>
              <a:spcAft>
                <a:spcPts val="0"/>
              </a:spcAft>
              <a:buSzPts val="14000"/>
              <a:buNone/>
              <a:defRPr sz="18666" b="1"/>
            </a:lvl3pPr>
            <a:lvl4pPr lvl="3" algn="ctr">
              <a:spcBef>
                <a:spcPts val="0"/>
              </a:spcBef>
              <a:spcAft>
                <a:spcPts val="0"/>
              </a:spcAft>
              <a:buSzPts val="14000"/>
              <a:buNone/>
              <a:defRPr sz="18666" b="1"/>
            </a:lvl4pPr>
            <a:lvl5pPr lvl="4" algn="ctr">
              <a:spcBef>
                <a:spcPts val="0"/>
              </a:spcBef>
              <a:spcAft>
                <a:spcPts val="0"/>
              </a:spcAft>
              <a:buSzPts val="14000"/>
              <a:buNone/>
              <a:defRPr sz="18666" b="1"/>
            </a:lvl5pPr>
            <a:lvl6pPr lvl="5" algn="ctr">
              <a:spcBef>
                <a:spcPts val="0"/>
              </a:spcBef>
              <a:spcAft>
                <a:spcPts val="0"/>
              </a:spcAft>
              <a:buSzPts val="14000"/>
              <a:buNone/>
              <a:defRPr sz="18666" b="1"/>
            </a:lvl6pPr>
            <a:lvl7pPr lvl="6" algn="ctr">
              <a:spcBef>
                <a:spcPts val="0"/>
              </a:spcBef>
              <a:spcAft>
                <a:spcPts val="0"/>
              </a:spcAft>
              <a:buSzPts val="14000"/>
              <a:buNone/>
              <a:defRPr sz="18666" b="1"/>
            </a:lvl7pPr>
            <a:lvl8pPr lvl="7" algn="ctr">
              <a:spcBef>
                <a:spcPts val="0"/>
              </a:spcBef>
              <a:spcAft>
                <a:spcPts val="0"/>
              </a:spcAft>
              <a:buSzPts val="14000"/>
              <a:buNone/>
              <a:defRPr sz="18666" b="1"/>
            </a:lvl8pPr>
            <a:lvl9pPr lvl="8" algn="ctr">
              <a:spcBef>
                <a:spcPts val="0"/>
              </a:spcBef>
              <a:spcAft>
                <a:spcPts val="0"/>
              </a:spcAft>
              <a:buSzPts val="14000"/>
              <a:buNone/>
              <a:defRPr sz="18666" b="1"/>
            </a:lvl9pPr>
          </a:lstStyle>
          <a:p>
            <a:endParaRPr/>
          </a:p>
        </p:txBody>
      </p:sp>
      <p:sp>
        <p:nvSpPr>
          <p:cNvPr id="373" name="Google Shape;373;p90"/>
          <p:cNvSpPr txBox="1">
            <a:spLocks noGrp="1"/>
          </p:cNvSpPr>
          <p:nvPr>
            <p:ph type="body" idx="1"/>
          </p:nvPr>
        </p:nvSpPr>
        <p:spPr>
          <a:xfrm>
            <a:off x="311700" y="4095067"/>
            <a:ext cx="8520600" cy="1202400"/>
          </a:xfrm>
          <a:prstGeom prst="rect">
            <a:avLst/>
          </a:prstGeom>
          <a:noFill/>
          <a:ln>
            <a:noFill/>
          </a:ln>
        </p:spPr>
        <p:txBody>
          <a:bodyPr spcFirstLastPara="1" wrap="square" lIns="91425" tIns="91425" rIns="91425" bIns="91425" anchor="t" anchorCtr="0">
            <a:noAutofit/>
          </a:bodyPr>
          <a:lstStyle>
            <a:lvl1pPr marL="457200" lvl="0" indent="-342900" algn="ctr">
              <a:lnSpc>
                <a:spcPct val="90000"/>
              </a:lnSpc>
              <a:spcBef>
                <a:spcPts val="0"/>
              </a:spcBef>
              <a:spcAft>
                <a:spcPts val="0"/>
              </a:spcAft>
              <a:buClr>
                <a:srgbClr val="000000"/>
              </a:buClr>
              <a:buSzPts val="1800"/>
              <a:buChar char="●"/>
              <a:defRPr>
                <a:solidFill>
                  <a:srgbClr val="000000"/>
                </a:solidFill>
                <a:latin typeface="Open Sans"/>
                <a:ea typeface="Open Sans"/>
                <a:cs typeface="Open Sans"/>
                <a:sym typeface="Open Sans"/>
              </a:defRPr>
            </a:lvl1pPr>
            <a:lvl2pPr marL="914400" lvl="1" indent="-317500" algn="ctr">
              <a:lnSpc>
                <a:spcPct val="90000"/>
              </a:lnSpc>
              <a:spcBef>
                <a:spcPts val="2133"/>
              </a:spcBef>
              <a:spcAft>
                <a:spcPts val="0"/>
              </a:spcAft>
              <a:buClr>
                <a:srgbClr val="000000"/>
              </a:buClr>
              <a:buSzPts val="1400"/>
              <a:buChar char="○"/>
              <a:defRPr>
                <a:solidFill>
                  <a:srgbClr val="000000"/>
                </a:solidFill>
              </a:defRPr>
            </a:lvl2pPr>
            <a:lvl3pPr marL="1371600" lvl="2" indent="-317500" algn="ctr">
              <a:lnSpc>
                <a:spcPct val="90000"/>
              </a:lnSpc>
              <a:spcBef>
                <a:spcPts val="2133"/>
              </a:spcBef>
              <a:spcAft>
                <a:spcPts val="0"/>
              </a:spcAft>
              <a:buClr>
                <a:srgbClr val="000000"/>
              </a:buClr>
              <a:buSzPts val="1400"/>
              <a:buChar char="■"/>
              <a:defRPr>
                <a:solidFill>
                  <a:srgbClr val="000000"/>
                </a:solidFill>
              </a:defRPr>
            </a:lvl3pPr>
            <a:lvl4pPr marL="1828800" lvl="3" indent="-317500" algn="ctr">
              <a:lnSpc>
                <a:spcPct val="90000"/>
              </a:lnSpc>
              <a:spcBef>
                <a:spcPts val="2133"/>
              </a:spcBef>
              <a:spcAft>
                <a:spcPts val="0"/>
              </a:spcAft>
              <a:buClr>
                <a:srgbClr val="000000"/>
              </a:buClr>
              <a:buSzPts val="1400"/>
              <a:buChar char="●"/>
              <a:defRPr>
                <a:solidFill>
                  <a:srgbClr val="000000"/>
                </a:solidFill>
              </a:defRPr>
            </a:lvl4pPr>
            <a:lvl5pPr marL="2286000" lvl="4" indent="-317500" algn="ctr">
              <a:lnSpc>
                <a:spcPct val="90000"/>
              </a:lnSpc>
              <a:spcBef>
                <a:spcPts val="2133"/>
              </a:spcBef>
              <a:spcAft>
                <a:spcPts val="0"/>
              </a:spcAft>
              <a:buClr>
                <a:srgbClr val="000000"/>
              </a:buClr>
              <a:buSzPts val="1400"/>
              <a:buChar char="○"/>
              <a:defRPr>
                <a:solidFill>
                  <a:srgbClr val="000000"/>
                </a:solidFill>
              </a:defRPr>
            </a:lvl5pPr>
            <a:lvl6pPr marL="2743200" lvl="5" indent="-317500" algn="ctr">
              <a:lnSpc>
                <a:spcPct val="90000"/>
              </a:lnSpc>
              <a:spcBef>
                <a:spcPts val="2133"/>
              </a:spcBef>
              <a:spcAft>
                <a:spcPts val="0"/>
              </a:spcAft>
              <a:buClr>
                <a:srgbClr val="000000"/>
              </a:buClr>
              <a:buSzPts val="1400"/>
              <a:buChar char="■"/>
              <a:defRPr>
                <a:solidFill>
                  <a:srgbClr val="000000"/>
                </a:solidFill>
              </a:defRPr>
            </a:lvl6pPr>
            <a:lvl7pPr marL="3200400" lvl="6" indent="-317500" algn="ctr">
              <a:lnSpc>
                <a:spcPct val="90000"/>
              </a:lnSpc>
              <a:spcBef>
                <a:spcPts val="2133"/>
              </a:spcBef>
              <a:spcAft>
                <a:spcPts val="0"/>
              </a:spcAft>
              <a:buClr>
                <a:srgbClr val="000000"/>
              </a:buClr>
              <a:buSzPts val="1400"/>
              <a:buChar char="●"/>
              <a:defRPr>
                <a:solidFill>
                  <a:srgbClr val="000000"/>
                </a:solidFill>
              </a:defRPr>
            </a:lvl7pPr>
            <a:lvl8pPr marL="3657600" lvl="7" indent="-317500" algn="ctr">
              <a:lnSpc>
                <a:spcPct val="90000"/>
              </a:lnSpc>
              <a:spcBef>
                <a:spcPts val="2133"/>
              </a:spcBef>
              <a:spcAft>
                <a:spcPts val="0"/>
              </a:spcAft>
              <a:buClr>
                <a:srgbClr val="000000"/>
              </a:buClr>
              <a:buSzPts val="1400"/>
              <a:buChar char="○"/>
              <a:defRPr>
                <a:solidFill>
                  <a:srgbClr val="000000"/>
                </a:solidFill>
              </a:defRPr>
            </a:lvl8pPr>
            <a:lvl9pPr marL="4114800" lvl="8" indent="-317500" algn="ctr">
              <a:lnSpc>
                <a:spcPct val="90000"/>
              </a:lnSpc>
              <a:spcBef>
                <a:spcPts val="2133"/>
              </a:spcBef>
              <a:spcAft>
                <a:spcPts val="2133"/>
              </a:spcAft>
              <a:buClr>
                <a:srgbClr val="000000"/>
              </a:buClr>
              <a:buSzPts val="1400"/>
              <a:buChar char="■"/>
              <a:defRPr>
                <a:solidFill>
                  <a:srgbClr val="000000"/>
                </a:solidFill>
              </a:defRPr>
            </a:lvl9pPr>
          </a:lstStyle>
          <a:p>
            <a:endParaRPr/>
          </a:p>
        </p:txBody>
      </p:sp>
      <p:sp>
        <p:nvSpPr>
          <p:cNvPr id="374" name="Google Shape;374;p9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5"/>
        <p:cNvGrpSpPr/>
        <p:nvPr/>
      </p:nvGrpSpPr>
      <p:grpSpPr>
        <a:xfrm>
          <a:off x="0" y="0"/>
          <a:ext cx="0" cy="0"/>
          <a:chOff x="0" y="0"/>
          <a:chExt cx="0" cy="0"/>
        </a:xfrm>
      </p:grpSpPr>
      <p:sp>
        <p:nvSpPr>
          <p:cNvPr id="376" name="Google Shape;376;p9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7" name="Google Shape;377;p91"/>
          <p:cNvSpPr/>
          <p:nvPr/>
        </p:nvSpPr>
        <p:spPr>
          <a:xfrm>
            <a:off x="0" y="6727600"/>
            <a:ext cx="9144000" cy="130400"/>
          </a:xfrm>
          <a:prstGeom prst="rect">
            <a:avLst/>
          </a:prstGeom>
          <a:solidFill>
            <a:srgbClr val="FCB04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Open Sans"/>
              <a:ea typeface="Open Sans"/>
              <a:cs typeface="Open Sans"/>
              <a:sym typeface="Ope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7"/>
          <p:cNvSpPr txBox="1">
            <a:spLocks noGrp="1"/>
          </p:cNvSpPr>
          <p:nvPr>
            <p:ph type="subTitle" idx="1"/>
          </p:nvPr>
        </p:nvSpPr>
        <p:spPr>
          <a:xfrm>
            <a:off x="457200" y="273600"/>
            <a:ext cx="82292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0" name="Google Shape;30;p8"/>
          <p:cNvSpPr txBox="1">
            <a:spLocks noGrp="1"/>
          </p:cNvSpPr>
          <p:nvPr>
            <p:ph type="body" idx="2"/>
          </p:nvPr>
        </p:nvSpPr>
        <p:spPr>
          <a:xfrm>
            <a:off x="467424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 name="Google Shape;31;p8"/>
          <p:cNvSpPr txBox="1">
            <a:spLocks noGrp="1"/>
          </p:cNvSpPr>
          <p:nvPr>
            <p:ph type="body" idx="3"/>
          </p:nvPr>
        </p:nvSpPr>
        <p:spPr>
          <a:xfrm>
            <a:off x="45720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
          <p:cNvSpPr txBox="1">
            <a:spLocks noGrp="1"/>
          </p:cNvSpPr>
          <p:nvPr>
            <p:ph type="body" idx="1"/>
          </p:nvPr>
        </p:nvSpPr>
        <p:spPr>
          <a:xfrm>
            <a:off x="457200" y="1604520"/>
            <a:ext cx="4015800" cy="397728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9"/>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9"/>
          <p:cNvSpPr txBox="1">
            <a:spLocks noGrp="1"/>
          </p:cNvSpPr>
          <p:nvPr>
            <p:ph type="body" idx="3"/>
          </p:nvPr>
        </p:nvSpPr>
        <p:spPr>
          <a:xfrm>
            <a:off x="4674240" y="368208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45720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10"/>
          <p:cNvSpPr txBox="1">
            <a:spLocks noGrp="1"/>
          </p:cNvSpPr>
          <p:nvPr>
            <p:ph type="body" idx="2"/>
          </p:nvPr>
        </p:nvSpPr>
        <p:spPr>
          <a:xfrm>
            <a:off x="4674240" y="1604520"/>
            <a:ext cx="401580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1" name="Google Shape;41;p10"/>
          <p:cNvSpPr txBox="1">
            <a:spLocks noGrp="1"/>
          </p:cNvSpPr>
          <p:nvPr>
            <p:ph type="body" idx="3"/>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body" idx="1"/>
          </p:nvPr>
        </p:nvSpPr>
        <p:spPr>
          <a:xfrm>
            <a:off x="457200" y="160452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1"/>
          <p:cNvSpPr txBox="1">
            <a:spLocks noGrp="1"/>
          </p:cNvSpPr>
          <p:nvPr>
            <p:ph type="body" idx="2"/>
          </p:nvPr>
        </p:nvSpPr>
        <p:spPr>
          <a:xfrm>
            <a:off x="457200" y="3682080"/>
            <a:ext cx="8229240" cy="18968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 name="Google Shape;11;p1"/>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cxnSp>
        <p:nvCxnSpPr>
          <p:cNvPr id="81" name="Google Shape;81;p19"/>
          <p:cNvCxnSpPr/>
          <p:nvPr/>
        </p:nvCxnSpPr>
        <p:spPr>
          <a:xfrm>
            <a:off x="685800" y="4146480"/>
            <a:ext cx="7848360" cy="1440"/>
          </a:xfrm>
          <a:prstGeom prst="straightConnector1">
            <a:avLst/>
          </a:prstGeom>
          <a:noFill/>
          <a:ln w="19075" cap="flat" cmpd="sng">
            <a:solidFill>
              <a:schemeClr val="lt1"/>
            </a:solidFill>
            <a:prstDash val="solid"/>
            <a:round/>
            <a:headEnd type="none" w="sm" len="sm"/>
            <a:tailEnd type="none" w="sm" len="sm"/>
          </a:ln>
        </p:spPr>
      </p:cxnSp>
      <p:sp>
        <p:nvSpPr>
          <p:cNvPr id="82" name="Google Shape;82;p19"/>
          <p:cNvSpPr txBox="1">
            <a:spLocks noGrp="1"/>
          </p:cNvSpPr>
          <p:nvPr>
            <p:ph type="title"/>
          </p:nvPr>
        </p:nvSpPr>
        <p:spPr>
          <a:xfrm>
            <a:off x="457200" y="273600"/>
            <a:ext cx="82292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3" name="Google Shape;83;p19"/>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p8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4" name="Google Shape;344;p84"/>
          <p:cNvSpPr txBox="1">
            <a:spLocks noGrp="1"/>
          </p:cNvSpPr>
          <p:nvPr>
            <p:ph type="body" idx="1"/>
          </p:nvPr>
        </p:nvSpPr>
        <p:spPr>
          <a:xfrm>
            <a:off x="628650" y="1825625"/>
            <a:ext cx="7886700" cy="466725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johnopdenakker.com/every-day-should-be-worldpasswordday/"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hyperlink" Target="https://techcommunity.microsoft.com/t5/azure-active-directory-identity/updates-to-managing-user-authentication-methods/ba-p/1751705"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docs.microsoft.com/en-us/azure/active-directory/user-help/my-apps-portal-end-user-acces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2.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7.png"/><Relationship Id="rId22"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liebertpub.com/doi/full/10.1089/cyber.2019.0703"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doi.org/10.1089/cyber.2019.0703"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s://www.imperialviolet.org/2010/06/25/overclocking-ssl.html"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hyperlink" Target="https://en.wikipedia.org/wiki/Firesheep" TargetMode="External"/><Relationship Id="rId5" Type="http://schemas.openxmlformats.org/officeDocument/2006/relationships/hyperlink" Target="https://www.cloudflare.com/learning/ssl/what-is-https/" TargetMode="External"/><Relationship Id="rId4" Type="http://schemas.openxmlformats.org/officeDocument/2006/relationships/hyperlink" Target="https://www.eff.org/nsa-spying"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225"/>
          <p:cNvSpPr txBox="1">
            <a:spLocks noGrp="1"/>
          </p:cNvSpPr>
          <p:nvPr>
            <p:ph type="ctrTitle"/>
          </p:nvPr>
        </p:nvSpPr>
        <p:spPr>
          <a:xfrm>
            <a:off x="-40200" y="454350"/>
            <a:ext cx="9052800" cy="2118000"/>
          </a:xfrm>
          <a:prstGeom prst="rect">
            <a:avLst/>
          </a:prstGeom>
          <a:noFill/>
          <a:ln>
            <a:noFill/>
          </a:ln>
        </p:spPr>
        <p:txBody>
          <a:bodyPr spcFirstLastPara="1" wrap="square" lIns="91425" tIns="91425" rIns="91425" bIns="91425" anchor="b" anchorCtr="0">
            <a:noAutofit/>
          </a:bodyPr>
          <a:lstStyle/>
          <a:p>
            <a:pPr marL="171450" lvl="0" indent="-171450" algn="l" rtl="0">
              <a:lnSpc>
                <a:spcPct val="100000"/>
              </a:lnSpc>
              <a:spcBef>
                <a:spcPts val="0"/>
              </a:spcBef>
              <a:spcAft>
                <a:spcPts val="0"/>
              </a:spcAft>
              <a:buClr>
                <a:schemeClr val="lt1"/>
              </a:buClr>
              <a:buSzPts val="2400"/>
              <a:buFont typeface="Arial"/>
              <a:buNone/>
            </a:pPr>
            <a:r>
              <a:rPr lang="en-US" sz="6000" b="1"/>
              <a:t>Cybersecurity: Week 2</a:t>
            </a:r>
            <a:endParaRPr sz="6000" b="1"/>
          </a:p>
          <a:p>
            <a:pPr marL="171450" lvl="0" indent="-171450" algn="l" rtl="0">
              <a:lnSpc>
                <a:spcPct val="100000"/>
              </a:lnSpc>
              <a:spcBef>
                <a:spcPts val="0"/>
              </a:spcBef>
              <a:spcAft>
                <a:spcPts val="0"/>
              </a:spcAft>
              <a:buClr>
                <a:schemeClr val="lt1"/>
              </a:buClr>
              <a:buSzPts val="2400"/>
              <a:buFont typeface="Arial"/>
              <a:buNone/>
            </a:pPr>
            <a:r>
              <a:rPr lang="en-US" sz="6000" b="1"/>
              <a:t>Securing Our “Things”</a:t>
            </a:r>
            <a:endParaRPr sz="6000" b="1"/>
          </a:p>
        </p:txBody>
      </p:sp>
      <p:sp>
        <p:nvSpPr>
          <p:cNvPr id="1517" name="Google Shape;1517;p225"/>
          <p:cNvSpPr txBox="1">
            <a:spLocks noGrp="1"/>
          </p:cNvSpPr>
          <p:nvPr>
            <p:ph type="subTitle" idx="1"/>
          </p:nvPr>
        </p:nvSpPr>
        <p:spPr>
          <a:xfrm>
            <a:off x="510450" y="4341600"/>
            <a:ext cx="8123100" cy="840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Blake Carver</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Senior Systems Administrator, LYRASIS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April 2021</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Cybersecurity Training for Libraries</a:t>
            </a:r>
            <a:endParaRPr/>
          </a:p>
          <a:p>
            <a:pPr marL="171450" marR="0" lvl="0" indent="-171450" algn="l" rtl="0">
              <a:lnSpc>
                <a:spcPct val="100000"/>
              </a:lnSpc>
              <a:spcBef>
                <a:spcPts val="0"/>
              </a:spcBef>
              <a:spcAft>
                <a:spcPts val="0"/>
              </a:spcAft>
              <a:buClr>
                <a:srgbClr val="FFFFFF"/>
              </a:buClr>
              <a:buSzPts val="2400"/>
              <a:buFont typeface="Arial"/>
              <a:buNone/>
            </a:pPr>
            <a:r>
              <a:rPr lang="en-US" sz="2800">
                <a:solidFill>
                  <a:srgbClr val="FFFFFF"/>
                </a:solidFill>
              </a:rPr>
              <a:t>Week #2</a:t>
            </a:r>
            <a:endParaRPr sz="2800" b="0" i="0" u="none" strike="noStrike" cap="none">
              <a:solidFill>
                <a:srgbClr val="FFFFFF"/>
              </a:solidFill>
              <a:latin typeface="Open Sans"/>
              <a:ea typeface="Open Sans"/>
              <a:cs typeface="Open Sans"/>
              <a:sym typeface="Open Sans"/>
            </a:endParaRPr>
          </a:p>
        </p:txBody>
      </p:sp>
      <p:pic>
        <p:nvPicPr>
          <p:cNvPr id="1518" name="Google Shape;1518;p225"/>
          <p:cNvPicPr preferRelativeResize="0"/>
          <p:nvPr/>
        </p:nvPicPr>
        <p:blipFill rotWithShape="1">
          <a:blip r:embed="rId3">
            <a:alphaModFix/>
          </a:blip>
          <a:srcRect/>
          <a:stretch/>
        </p:blipFill>
        <p:spPr>
          <a:xfrm>
            <a:off x="7867232" y="5181600"/>
            <a:ext cx="1276768"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grpSp>
        <p:nvGrpSpPr>
          <p:cNvPr id="1821" name="Google Shape;1821;p234"/>
          <p:cNvGrpSpPr/>
          <p:nvPr/>
        </p:nvGrpSpPr>
        <p:grpSpPr>
          <a:xfrm>
            <a:off x="168391" y="3956111"/>
            <a:ext cx="4279400" cy="1609460"/>
            <a:chOff x="16411873" y="3159612"/>
            <a:chExt cx="4279400" cy="1207125"/>
          </a:xfrm>
        </p:grpSpPr>
        <p:sp>
          <p:nvSpPr>
            <p:cNvPr id="1822" name="Google Shape;1822;p234"/>
            <p:cNvSpPr/>
            <p:nvPr/>
          </p:nvSpPr>
          <p:spPr>
            <a:xfrm rot="-5400000">
              <a:off x="16411873" y="43408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4"/>
            <p:cNvSpPr/>
            <p:nvPr/>
          </p:nvSpPr>
          <p:spPr>
            <a:xfrm rot="-5400000">
              <a:off x="16411885" y="4105125"/>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4"/>
            <p:cNvSpPr/>
            <p:nvPr/>
          </p:nvSpPr>
          <p:spPr>
            <a:xfrm rot="-5400000">
              <a:off x="16411873" y="38685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4"/>
            <p:cNvSpPr/>
            <p:nvPr/>
          </p:nvSpPr>
          <p:spPr>
            <a:xfrm rot="-5400000">
              <a:off x="16411885" y="36319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4"/>
            <p:cNvSpPr/>
            <p:nvPr/>
          </p:nvSpPr>
          <p:spPr>
            <a:xfrm rot="-5400000">
              <a:off x="16411873" y="3396212"/>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4"/>
            <p:cNvSpPr/>
            <p:nvPr/>
          </p:nvSpPr>
          <p:spPr>
            <a:xfrm rot="-5400000">
              <a:off x="16411885" y="31596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4"/>
            <p:cNvSpPr/>
            <p:nvPr/>
          </p:nvSpPr>
          <p:spPr>
            <a:xfrm rot="-5400000">
              <a:off x="16648485" y="43408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4"/>
            <p:cNvSpPr/>
            <p:nvPr/>
          </p:nvSpPr>
          <p:spPr>
            <a:xfrm rot="-5400000">
              <a:off x="16648498" y="4105137"/>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4"/>
            <p:cNvSpPr/>
            <p:nvPr/>
          </p:nvSpPr>
          <p:spPr>
            <a:xfrm rot="-5400000">
              <a:off x="16648485" y="38685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4"/>
            <p:cNvSpPr/>
            <p:nvPr/>
          </p:nvSpPr>
          <p:spPr>
            <a:xfrm rot="-5400000">
              <a:off x="16648498" y="36319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4"/>
            <p:cNvSpPr/>
            <p:nvPr/>
          </p:nvSpPr>
          <p:spPr>
            <a:xfrm rot="-5400000">
              <a:off x="16648485" y="3396225"/>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4"/>
            <p:cNvSpPr/>
            <p:nvPr/>
          </p:nvSpPr>
          <p:spPr>
            <a:xfrm rot="-5400000">
              <a:off x="16648498" y="31596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4"/>
            <p:cNvSpPr/>
            <p:nvPr/>
          </p:nvSpPr>
          <p:spPr>
            <a:xfrm rot="-5400000">
              <a:off x="16884173" y="43408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4"/>
            <p:cNvSpPr/>
            <p:nvPr/>
          </p:nvSpPr>
          <p:spPr>
            <a:xfrm rot="-5400000">
              <a:off x="16884185" y="4105125"/>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4"/>
            <p:cNvSpPr/>
            <p:nvPr/>
          </p:nvSpPr>
          <p:spPr>
            <a:xfrm rot="-5400000">
              <a:off x="16884173" y="38685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4"/>
            <p:cNvSpPr/>
            <p:nvPr/>
          </p:nvSpPr>
          <p:spPr>
            <a:xfrm rot="-5400000">
              <a:off x="16884185" y="36319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34"/>
            <p:cNvSpPr/>
            <p:nvPr/>
          </p:nvSpPr>
          <p:spPr>
            <a:xfrm rot="-5400000">
              <a:off x="16884173" y="3396212"/>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34"/>
            <p:cNvSpPr/>
            <p:nvPr/>
          </p:nvSpPr>
          <p:spPr>
            <a:xfrm rot="-5400000">
              <a:off x="16884185" y="31596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34"/>
            <p:cNvSpPr/>
            <p:nvPr/>
          </p:nvSpPr>
          <p:spPr>
            <a:xfrm rot="-5400000">
              <a:off x="17120785" y="43408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4"/>
            <p:cNvSpPr/>
            <p:nvPr/>
          </p:nvSpPr>
          <p:spPr>
            <a:xfrm rot="-5400000">
              <a:off x="17120798" y="4105137"/>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4"/>
            <p:cNvSpPr/>
            <p:nvPr/>
          </p:nvSpPr>
          <p:spPr>
            <a:xfrm rot="-5400000">
              <a:off x="17120785" y="38685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4"/>
            <p:cNvSpPr/>
            <p:nvPr/>
          </p:nvSpPr>
          <p:spPr>
            <a:xfrm rot="-5400000">
              <a:off x="17120798" y="36319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34"/>
            <p:cNvSpPr/>
            <p:nvPr/>
          </p:nvSpPr>
          <p:spPr>
            <a:xfrm rot="-5400000">
              <a:off x="17120785" y="3396225"/>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34"/>
            <p:cNvSpPr/>
            <p:nvPr/>
          </p:nvSpPr>
          <p:spPr>
            <a:xfrm rot="-5400000">
              <a:off x="17120798" y="31596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4"/>
            <p:cNvSpPr/>
            <p:nvPr/>
          </p:nvSpPr>
          <p:spPr>
            <a:xfrm rot="-5400000">
              <a:off x="17357398" y="43408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4"/>
            <p:cNvSpPr/>
            <p:nvPr/>
          </p:nvSpPr>
          <p:spPr>
            <a:xfrm rot="-5400000">
              <a:off x="17357410" y="4105125"/>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4"/>
            <p:cNvSpPr/>
            <p:nvPr/>
          </p:nvSpPr>
          <p:spPr>
            <a:xfrm rot="-5400000">
              <a:off x="17357398" y="38685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34"/>
            <p:cNvSpPr/>
            <p:nvPr/>
          </p:nvSpPr>
          <p:spPr>
            <a:xfrm rot="-5400000">
              <a:off x="17357410" y="36319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4"/>
            <p:cNvSpPr/>
            <p:nvPr/>
          </p:nvSpPr>
          <p:spPr>
            <a:xfrm rot="-5400000">
              <a:off x="17357398" y="3396212"/>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34"/>
            <p:cNvSpPr/>
            <p:nvPr/>
          </p:nvSpPr>
          <p:spPr>
            <a:xfrm rot="-5400000">
              <a:off x="17357410" y="31596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34"/>
            <p:cNvSpPr/>
            <p:nvPr/>
          </p:nvSpPr>
          <p:spPr>
            <a:xfrm rot="-5400000">
              <a:off x="1759308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4"/>
            <p:cNvSpPr/>
            <p:nvPr/>
          </p:nvSpPr>
          <p:spPr>
            <a:xfrm rot="-5400000">
              <a:off x="1759309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4"/>
            <p:cNvSpPr/>
            <p:nvPr/>
          </p:nvSpPr>
          <p:spPr>
            <a:xfrm rot="-5400000">
              <a:off x="1759308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4"/>
            <p:cNvSpPr/>
            <p:nvPr/>
          </p:nvSpPr>
          <p:spPr>
            <a:xfrm rot="-5400000">
              <a:off x="1759309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4"/>
            <p:cNvSpPr/>
            <p:nvPr/>
          </p:nvSpPr>
          <p:spPr>
            <a:xfrm rot="-5400000">
              <a:off x="1759308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4"/>
            <p:cNvSpPr/>
            <p:nvPr/>
          </p:nvSpPr>
          <p:spPr>
            <a:xfrm rot="-5400000">
              <a:off x="1759309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34"/>
            <p:cNvSpPr/>
            <p:nvPr/>
          </p:nvSpPr>
          <p:spPr>
            <a:xfrm rot="-5400000">
              <a:off x="1782971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34"/>
            <p:cNvSpPr/>
            <p:nvPr/>
          </p:nvSpPr>
          <p:spPr>
            <a:xfrm rot="-5400000">
              <a:off x="1782972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34"/>
            <p:cNvSpPr/>
            <p:nvPr/>
          </p:nvSpPr>
          <p:spPr>
            <a:xfrm rot="-5400000">
              <a:off x="1782971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34"/>
            <p:cNvSpPr/>
            <p:nvPr/>
          </p:nvSpPr>
          <p:spPr>
            <a:xfrm rot="-5400000">
              <a:off x="1782972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34"/>
            <p:cNvSpPr/>
            <p:nvPr/>
          </p:nvSpPr>
          <p:spPr>
            <a:xfrm rot="-5400000">
              <a:off x="1782971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34"/>
            <p:cNvSpPr/>
            <p:nvPr/>
          </p:nvSpPr>
          <p:spPr>
            <a:xfrm rot="-5400000">
              <a:off x="1782972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34"/>
            <p:cNvSpPr/>
            <p:nvPr/>
          </p:nvSpPr>
          <p:spPr>
            <a:xfrm rot="-5400000">
              <a:off x="180663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4"/>
            <p:cNvSpPr/>
            <p:nvPr/>
          </p:nvSpPr>
          <p:spPr>
            <a:xfrm rot="-5400000">
              <a:off x="180663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34"/>
            <p:cNvSpPr/>
            <p:nvPr/>
          </p:nvSpPr>
          <p:spPr>
            <a:xfrm rot="-5400000">
              <a:off x="180663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34"/>
            <p:cNvSpPr/>
            <p:nvPr/>
          </p:nvSpPr>
          <p:spPr>
            <a:xfrm rot="-5400000">
              <a:off x="180663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4"/>
            <p:cNvSpPr/>
            <p:nvPr/>
          </p:nvSpPr>
          <p:spPr>
            <a:xfrm rot="-5400000">
              <a:off x="180663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4"/>
            <p:cNvSpPr/>
            <p:nvPr/>
          </p:nvSpPr>
          <p:spPr>
            <a:xfrm rot="-5400000">
              <a:off x="180663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4"/>
            <p:cNvSpPr/>
            <p:nvPr/>
          </p:nvSpPr>
          <p:spPr>
            <a:xfrm rot="-5400000">
              <a:off x="18302473" y="43403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34"/>
            <p:cNvSpPr/>
            <p:nvPr/>
          </p:nvSpPr>
          <p:spPr>
            <a:xfrm rot="-5400000">
              <a:off x="18302485" y="4104675"/>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34"/>
            <p:cNvSpPr/>
            <p:nvPr/>
          </p:nvSpPr>
          <p:spPr>
            <a:xfrm rot="-5400000">
              <a:off x="18302473" y="38680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4"/>
            <p:cNvSpPr/>
            <p:nvPr/>
          </p:nvSpPr>
          <p:spPr>
            <a:xfrm rot="-5400000">
              <a:off x="18302485" y="36314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4"/>
            <p:cNvSpPr/>
            <p:nvPr/>
          </p:nvSpPr>
          <p:spPr>
            <a:xfrm rot="-5400000">
              <a:off x="18302473" y="3395762"/>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4"/>
            <p:cNvSpPr/>
            <p:nvPr/>
          </p:nvSpPr>
          <p:spPr>
            <a:xfrm rot="-5400000">
              <a:off x="18302485" y="31591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4"/>
            <p:cNvSpPr/>
            <p:nvPr/>
          </p:nvSpPr>
          <p:spPr>
            <a:xfrm rot="-5400000">
              <a:off x="185386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4"/>
            <p:cNvSpPr/>
            <p:nvPr/>
          </p:nvSpPr>
          <p:spPr>
            <a:xfrm rot="-5400000">
              <a:off x="185386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4"/>
            <p:cNvSpPr/>
            <p:nvPr/>
          </p:nvSpPr>
          <p:spPr>
            <a:xfrm rot="-5400000">
              <a:off x="185386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4"/>
            <p:cNvSpPr/>
            <p:nvPr/>
          </p:nvSpPr>
          <p:spPr>
            <a:xfrm rot="-5400000">
              <a:off x="185386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4"/>
            <p:cNvSpPr/>
            <p:nvPr/>
          </p:nvSpPr>
          <p:spPr>
            <a:xfrm rot="-5400000">
              <a:off x="185386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4"/>
            <p:cNvSpPr/>
            <p:nvPr/>
          </p:nvSpPr>
          <p:spPr>
            <a:xfrm rot="-5400000">
              <a:off x="185386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34"/>
            <p:cNvSpPr/>
            <p:nvPr/>
          </p:nvSpPr>
          <p:spPr>
            <a:xfrm rot="-5400000">
              <a:off x="18775235"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34"/>
            <p:cNvSpPr/>
            <p:nvPr/>
          </p:nvSpPr>
          <p:spPr>
            <a:xfrm rot="-5400000">
              <a:off x="18775248"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34"/>
            <p:cNvSpPr/>
            <p:nvPr/>
          </p:nvSpPr>
          <p:spPr>
            <a:xfrm rot="-5400000">
              <a:off x="18775235"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34"/>
            <p:cNvSpPr/>
            <p:nvPr/>
          </p:nvSpPr>
          <p:spPr>
            <a:xfrm rot="-5400000">
              <a:off x="18775248"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4"/>
            <p:cNvSpPr/>
            <p:nvPr/>
          </p:nvSpPr>
          <p:spPr>
            <a:xfrm rot="-5400000">
              <a:off x="18775235"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4"/>
            <p:cNvSpPr/>
            <p:nvPr/>
          </p:nvSpPr>
          <p:spPr>
            <a:xfrm rot="-5400000">
              <a:off x="18775248"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4"/>
            <p:cNvSpPr/>
            <p:nvPr/>
          </p:nvSpPr>
          <p:spPr>
            <a:xfrm rot="-5400000">
              <a:off x="19010910"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4"/>
            <p:cNvSpPr/>
            <p:nvPr/>
          </p:nvSpPr>
          <p:spPr>
            <a:xfrm rot="-5400000">
              <a:off x="19010923"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4"/>
            <p:cNvSpPr/>
            <p:nvPr/>
          </p:nvSpPr>
          <p:spPr>
            <a:xfrm rot="-5400000">
              <a:off x="19010910"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4"/>
            <p:cNvSpPr/>
            <p:nvPr/>
          </p:nvSpPr>
          <p:spPr>
            <a:xfrm rot="-5400000">
              <a:off x="19010923"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4"/>
            <p:cNvSpPr/>
            <p:nvPr/>
          </p:nvSpPr>
          <p:spPr>
            <a:xfrm rot="-5400000">
              <a:off x="19010910"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4"/>
            <p:cNvSpPr/>
            <p:nvPr/>
          </p:nvSpPr>
          <p:spPr>
            <a:xfrm rot="-5400000">
              <a:off x="19010923"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4"/>
            <p:cNvSpPr/>
            <p:nvPr/>
          </p:nvSpPr>
          <p:spPr>
            <a:xfrm rot="-5400000">
              <a:off x="19247535" y="43408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34"/>
            <p:cNvSpPr/>
            <p:nvPr/>
          </p:nvSpPr>
          <p:spPr>
            <a:xfrm rot="-5400000">
              <a:off x="19247548" y="4105137"/>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34"/>
            <p:cNvSpPr/>
            <p:nvPr/>
          </p:nvSpPr>
          <p:spPr>
            <a:xfrm rot="-5400000">
              <a:off x="19247535" y="38685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34"/>
            <p:cNvSpPr/>
            <p:nvPr/>
          </p:nvSpPr>
          <p:spPr>
            <a:xfrm rot="-5400000">
              <a:off x="19247548" y="36319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34"/>
            <p:cNvSpPr/>
            <p:nvPr/>
          </p:nvSpPr>
          <p:spPr>
            <a:xfrm rot="-5400000">
              <a:off x="19247535" y="3396225"/>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34"/>
            <p:cNvSpPr/>
            <p:nvPr/>
          </p:nvSpPr>
          <p:spPr>
            <a:xfrm rot="-5400000">
              <a:off x="19247548" y="31596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34"/>
            <p:cNvSpPr/>
            <p:nvPr/>
          </p:nvSpPr>
          <p:spPr>
            <a:xfrm rot="-5400000">
              <a:off x="19484135"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34"/>
            <p:cNvSpPr/>
            <p:nvPr/>
          </p:nvSpPr>
          <p:spPr>
            <a:xfrm rot="-5400000">
              <a:off x="19484148"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34"/>
            <p:cNvSpPr/>
            <p:nvPr/>
          </p:nvSpPr>
          <p:spPr>
            <a:xfrm rot="-5400000">
              <a:off x="19484135"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34"/>
            <p:cNvSpPr/>
            <p:nvPr/>
          </p:nvSpPr>
          <p:spPr>
            <a:xfrm rot="-5400000">
              <a:off x="19484148"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34"/>
            <p:cNvSpPr/>
            <p:nvPr/>
          </p:nvSpPr>
          <p:spPr>
            <a:xfrm rot="-5400000">
              <a:off x="19484135"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34"/>
            <p:cNvSpPr/>
            <p:nvPr/>
          </p:nvSpPr>
          <p:spPr>
            <a:xfrm rot="-5400000">
              <a:off x="19484148"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34"/>
            <p:cNvSpPr/>
            <p:nvPr/>
          </p:nvSpPr>
          <p:spPr>
            <a:xfrm rot="-5400000">
              <a:off x="19720760" y="43408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34"/>
            <p:cNvSpPr/>
            <p:nvPr/>
          </p:nvSpPr>
          <p:spPr>
            <a:xfrm rot="-5400000">
              <a:off x="19720773" y="4105137"/>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34"/>
            <p:cNvSpPr/>
            <p:nvPr/>
          </p:nvSpPr>
          <p:spPr>
            <a:xfrm rot="-5400000">
              <a:off x="19720760" y="38685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34"/>
            <p:cNvSpPr/>
            <p:nvPr/>
          </p:nvSpPr>
          <p:spPr>
            <a:xfrm rot="-5400000">
              <a:off x="19720773" y="36319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34"/>
            <p:cNvSpPr/>
            <p:nvPr/>
          </p:nvSpPr>
          <p:spPr>
            <a:xfrm rot="-5400000">
              <a:off x="19720760" y="3396225"/>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34"/>
            <p:cNvSpPr/>
            <p:nvPr/>
          </p:nvSpPr>
          <p:spPr>
            <a:xfrm rot="-5400000">
              <a:off x="19720773" y="31596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34"/>
            <p:cNvSpPr/>
            <p:nvPr/>
          </p:nvSpPr>
          <p:spPr>
            <a:xfrm rot="-5400000">
              <a:off x="1995643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34"/>
            <p:cNvSpPr/>
            <p:nvPr/>
          </p:nvSpPr>
          <p:spPr>
            <a:xfrm rot="-5400000">
              <a:off x="1995644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34"/>
            <p:cNvSpPr/>
            <p:nvPr/>
          </p:nvSpPr>
          <p:spPr>
            <a:xfrm rot="-5400000">
              <a:off x="1995643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34"/>
            <p:cNvSpPr/>
            <p:nvPr/>
          </p:nvSpPr>
          <p:spPr>
            <a:xfrm rot="-5400000">
              <a:off x="1995644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34"/>
            <p:cNvSpPr/>
            <p:nvPr/>
          </p:nvSpPr>
          <p:spPr>
            <a:xfrm rot="-5400000">
              <a:off x="1995643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34"/>
            <p:cNvSpPr/>
            <p:nvPr/>
          </p:nvSpPr>
          <p:spPr>
            <a:xfrm rot="-5400000">
              <a:off x="1995644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34"/>
            <p:cNvSpPr/>
            <p:nvPr/>
          </p:nvSpPr>
          <p:spPr>
            <a:xfrm rot="-5400000">
              <a:off x="2019306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34"/>
            <p:cNvSpPr/>
            <p:nvPr/>
          </p:nvSpPr>
          <p:spPr>
            <a:xfrm rot="-5400000">
              <a:off x="2019307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34"/>
            <p:cNvSpPr/>
            <p:nvPr/>
          </p:nvSpPr>
          <p:spPr>
            <a:xfrm rot="-5400000">
              <a:off x="2019306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34"/>
            <p:cNvSpPr/>
            <p:nvPr/>
          </p:nvSpPr>
          <p:spPr>
            <a:xfrm rot="-5400000">
              <a:off x="2019307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34"/>
            <p:cNvSpPr/>
            <p:nvPr/>
          </p:nvSpPr>
          <p:spPr>
            <a:xfrm rot="-5400000">
              <a:off x="2019306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34"/>
            <p:cNvSpPr/>
            <p:nvPr/>
          </p:nvSpPr>
          <p:spPr>
            <a:xfrm rot="-5400000">
              <a:off x="2019307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34"/>
            <p:cNvSpPr/>
            <p:nvPr/>
          </p:nvSpPr>
          <p:spPr>
            <a:xfrm rot="-5400000">
              <a:off x="20429660" y="43408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34"/>
            <p:cNvSpPr/>
            <p:nvPr/>
          </p:nvSpPr>
          <p:spPr>
            <a:xfrm rot="-5400000">
              <a:off x="20429673" y="4105137"/>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34"/>
            <p:cNvSpPr/>
            <p:nvPr/>
          </p:nvSpPr>
          <p:spPr>
            <a:xfrm rot="-5400000">
              <a:off x="20429660" y="38685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34"/>
            <p:cNvSpPr/>
            <p:nvPr/>
          </p:nvSpPr>
          <p:spPr>
            <a:xfrm rot="-5400000">
              <a:off x="20429673" y="36319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34"/>
            <p:cNvSpPr/>
            <p:nvPr/>
          </p:nvSpPr>
          <p:spPr>
            <a:xfrm rot="-5400000">
              <a:off x="20429660" y="3396225"/>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34"/>
            <p:cNvSpPr/>
            <p:nvPr/>
          </p:nvSpPr>
          <p:spPr>
            <a:xfrm rot="-5400000">
              <a:off x="20429673" y="31596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34"/>
            <p:cNvSpPr/>
            <p:nvPr/>
          </p:nvSpPr>
          <p:spPr>
            <a:xfrm rot="-5400000">
              <a:off x="20665360" y="43408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34"/>
            <p:cNvSpPr/>
            <p:nvPr/>
          </p:nvSpPr>
          <p:spPr>
            <a:xfrm rot="-5400000">
              <a:off x="20665373" y="4105137"/>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34"/>
            <p:cNvSpPr/>
            <p:nvPr/>
          </p:nvSpPr>
          <p:spPr>
            <a:xfrm rot="-5400000">
              <a:off x="20665360" y="38685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34"/>
            <p:cNvSpPr/>
            <p:nvPr/>
          </p:nvSpPr>
          <p:spPr>
            <a:xfrm rot="-5400000">
              <a:off x="20665373" y="36319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34"/>
            <p:cNvSpPr/>
            <p:nvPr/>
          </p:nvSpPr>
          <p:spPr>
            <a:xfrm rot="-5400000">
              <a:off x="20665360" y="3396225"/>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34"/>
            <p:cNvSpPr/>
            <p:nvPr/>
          </p:nvSpPr>
          <p:spPr>
            <a:xfrm rot="-5400000">
              <a:off x="20665373" y="31596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34"/>
          <p:cNvGrpSpPr/>
          <p:nvPr/>
        </p:nvGrpSpPr>
        <p:grpSpPr>
          <a:xfrm>
            <a:off x="4696216" y="3956111"/>
            <a:ext cx="4279400" cy="1609460"/>
            <a:chOff x="16411873" y="3159612"/>
            <a:chExt cx="4279400" cy="1207125"/>
          </a:xfrm>
        </p:grpSpPr>
        <p:sp>
          <p:nvSpPr>
            <p:cNvPr id="1937" name="Google Shape;1937;p234"/>
            <p:cNvSpPr/>
            <p:nvPr/>
          </p:nvSpPr>
          <p:spPr>
            <a:xfrm rot="-5400000">
              <a:off x="16411873" y="43408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34"/>
            <p:cNvSpPr/>
            <p:nvPr/>
          </p:nvSpPr>
          <p:spPr>
            <a:xfrm rot="-5400000">
              <a:off x="16411885" y="4105125"/>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34"/>
            <p:cNvSpPr/>
            <p:nvPr/>
          </p:nvSpPr>
          <p:spPr>
            <a:xfrm rot="-5400000">
              <a:off x="16411873" y="38685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34"/>
            <p:cNvSpPr/>
            <p:nvPr/>
          </p:nvSpPr>
          <p:spPr>
            <a:xfrm rot="-5400000">
              <a:off x="16411885" y="36319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34"/>
            <p:cNvSpPr/>
            <p:nvPr/>
          </p:nvSpPr>
          <p:spPr>
            <a:xfrm rot="-5400000">
              <a:off x="16411873" y="3396212"/>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34"/>
            <p:cNvSpPr/>
            <p:nvPr/>
          </p:nvSpPr>
          <p:spPr>
            <a:xfrm rot="-5400000">
              <a:off x="16411885" y="31596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34"/>
            <p:cNvSpPr/>
            <p:nvPr/>
          </p:nvSpPr>
          <p:spPr>
            <a:xfrm rot="-5400000">
              <a:off x="16648485" y="43408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34"/>
            <p:cNvSpPr/>
            <p:nvPr/>
          </p:nvSpPr>
          <p:spPr>
            <a:xfrm rot="-5400000">
              <a:off x="16648498" y="4105137"/>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34"/>
            <p:cNvSpPr/>
            <p:nvPr/>
          </p:nvSpPr>
          <p:spPr>
            <a:xfrm rot="-5400000">
              <a:off x="16648485" y="38685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34"/>
            <p:cNvSpPr/>
            <p:nvPr/>
          </p:nvSpPr>
          <p:spPr>
            <a:xfrm rot="-5400000">
              <a:off x="16648498" y="36319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34"/>
            <p:cNvSpPr/>
            <p:nvPr/>
          </p:nvSpPr>
          <p:spPr>
            <a:xfrm rot="-5400000">
              <a:off x="16648485" y="3396225"/>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34"/>
            <p:cNvSpPr/>
            <p:nvPr/>
          </p:nvSpPr>
          <p:spPr>
            <a:xfrm rot="-5400000">
              <a:off x="16648498" y="31596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34"/>
            <p:cNvSpPr/>
            <p:nvPr/>
          </p:nvSpPr>
          <p:spPr>
            <a:xfrm rot="-5400000">
              <a:off x="16884173" y="43408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34"/>
            <p:cNvSpPr/>
            <p:nvPr/>
          </p:nvSpPr>
          <p:spPr>
            <a:xfrm rot="-5400000">
              <a:off x="16884185" y="4105125"/>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34"/>
            <p:cNvSpPr/>
            <p:nvPr/>
          </p:nvSpPr>
          <p:spPr>
            <a:xfrm rot="-5400000">
              <a:off x="16884173" y="38685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34"/>
            <p:cNvSpPr/>
            <p:nvPr/>
          </p:nvSpPr>
          <p:spPr>
            <a:xfrm rot="-5400000">
              <a:off x="16884185" y="36319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4"/>
            <p:cNvSpPr/>
            <p:nvPr/>
          </p:nvSpPr>
          <p:spPr>
            <a:xfrm rot="-5400000">
              <a:off x="16884173" y="3396212"/>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4"/>
            <p:cNvSpPr/>
            <p:nvPr/>
          </p:nvSpPr>
          <p:spPr>
            <a:xfrm rot="-5400000">
              <a:off x="16884185" y="31596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4"/>
            <p:cNvSpPr/>
            <p:nvPr/>
          </p:nvSpPr>
          <p:spPr>
            <a:xfrm rot="-5400000">
              <a:off x="17120785" y="43408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34"/>
            <p:cNvSpPr/>
            <p:nvPr/>
          </p:nvSpPr>
          <p:spPr>
            <a:xfrm rot="-5400000">
              <a:off x="17120798" y="4105137"/>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34"/>
            <p:cNvSpPr/>
            <p:nvPr/>
          </p:nvSpPr>
          <p:spPr>
            <a:xfrm rot="-5400000">
              <a:off x="17120785" y="38685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4"/>
            <p:cNvSpPr/>
            <p:nvPr/>
          </p:nvSpPr>
          <p:spPr>
            <a:xfrm rot="-5400000">
              <a:off x="17120798" y="36319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4"/>
            <p:cNvSpPr/>
            <p:nvPr/>
          </p:nvSpPr>
          <p:spPr>
            <a:xfrm rot="-5400000">
              <a:off x="17120785" y="3396225"/>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4"/>
            <p:cNvSpPr/>
            <p:nvPr/>
          </p:nvSpPr>
          <p:spPr>
            <a:xfrm rot="-5400000">
              <a:off x="17120798" y="31596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34"/>
            <p:cNvSpPr/>
            <p:nvPr/>
          </p:nvSpPr>
          <p:spPr>
            <a:xfrm rot="-5400000">
              <a:off x="17357398" y="43408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34"/>
            <p:cNvSpPr/>
            <p:nvPr/>
          </p:nvSpPr>
          <p:spPr>
            <a:xfrm rot="-5400000">
              <a:off x="17357410" y="4105125"/>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34"/>
            <p:cNvSpPr/>
            <p:nvPr/>
          </p:nvSpPr>
          <p:spPr>
            <a:xfrm rot="-5400000">
              <a:off x="17357398" y="38685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34"/>
            <p:cNvSpPr/>
            <p:nvPr/>
          </p:nvSpPr>
          <p:spPr>
            <a:xfrm rot="-5400000">
              <a:off x="17357410" y="36319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34"/>
            <p:cNvSpPr/>
            <p:nvPr/>
          </p:nvSpPr>
          <p:spPr>
            <a:xfrm rot="-5400000">
              <a:off x="17357398" y="3396212"/>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34"/>
            <p:cNvSpPr/>
            <p:nvPr/>
          </p:nvSpPr>
          <p:spPr>
            <a:xfrm rot="-5400000">
              <a:off x="17357410" y="31596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34"/>
            <p:cNvSpPr/>
            <p:nvPr/>
          </p:nvSpPr>
          <p:spPr>
            <a:xfrm rot="-5400000">
              <a:off x="1759308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34"/>
            <p:cNvSpPr/>
            <p:nvPr/>
          </p:nvSpPr>
          <p:spPr>
            <a:xfrm rot="-5400000">
              <a:off x="1759309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34"/>
            <p:cNvSpPr/>
            <p:nvPr/>
          </p:nvSpPr>
          <p:spPr>
            <a:xfrm rot="-5400000">
              <a:off x="1759308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34"/>
            <p:cNvSpPr/>
            <p:nvPr/>
          </p:nvSpPr>
          <p:spPr>
            <a:xfrm rot="-5400000">
              <a:off x="1759309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34"/>
            <p:cNvSpPr/>
            <p:nvPr/>
          </p:nvSpPr>
          <p:spPr>
            <a:xfrm rot="-5400000">
              <a:off x="1759308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34"/>
            <p:cNvSpPr/>
            <p:nvPr/>
          </p:nvSpPr>
          <p:spPr>
            <a:xfrm rot="-5400000">
              <a:off x="1759309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34"/>
            <p:cNvSpPr/>
            <p:nvPr/>
          </p:nvSpPr>
          <p:spPr>
            <a:xfrm rot="-5400000">
              <a:off x="1782971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34"/>
            <p:cNvSpPr/>
            <p:nvPr/>
          </p:nvSpPr>
          <p:spPr>
            <a:xfrm rot="-5400000">
              <a:off x="1782972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34"/>
            <p:cNvSpPr/>
            <p:nvPr/>
          </p:nvSpPr>
          <p:spPr>
            <a:xfrm rot="-5400000">
              <a:off x="1782971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34"/>
            <p:cNvSpPr/>
            <p:nvPr/>
          </p:nvSpPr>
          <p:spPr>
            <a:xfrm rot="-5400000">
              <a:off x="1782972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34"/>
            <p:cNvSpPr/>
            <p:nvPr/>
          </p:nvSpPr>
          <p:spPr>
            <a:xfrm rot="-5400000">
              <a:off x="1782971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34"/>
            <p:cNvSpPr/>
            <p:nvPr/>
          </p:nvSpPr>
          <p:spPr>
            <a:xfrm rot="-5400000">
              <a:off x="1782972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34"/>
            <p:cNvSpPr/>
            <p:nvPr/>
          </p:nvSpPr>
          <p:spPr>
            <a:xfrm rot="-5400000">
              <a:off x="180663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34"/>
            <p:cNvSpPr/>
            <p:nvPr/>
          </p:nvSpPr>
          <p:spPr>
            <a:xfrm rot="-5400000">
              <a:off x="180663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34"/>
            <p:cNvSpPr/>
            <p:nvPr/>
          </p:nvSpPr>
          <p:spPr>
            <a:xfrm rot="-5400000">
              <a:off x="180663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34"/>
            <p:cNvSpPr/>
            <p:nvPr/>
          </p:nvSpPr>
          <p:spPr>
            <a:xfrm rot="-5400000">
              <a:off x="180663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34"/>
            <p:cNvSpPr/>
            <p:nvPr/>
          </p:nvSpPr>
          <p:spPr>
            <a:xfrm rot="-5400000">
              <a:off x="180663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34"/>
            <p:cNvSpPr/>
            <p:nvPr/>
          </p:nvSpPr>
          <p:spPr>
            <a:xfrm rot="-5400000">
              <a:off x="180663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34"/>
            <p:cNvSpPr/>
            <p:nvPr/>
          </p:nvSpPr>
          <p:spPr>
            <a:xfrm rot="-5400000">
              <a:off x="18302473" y="43403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34"/>
            <p:cNvSpPr/>
            <p:nvPr/>
          </p:nvSpPr>
          <p:spPr>
            <a:xfrm rot="-5400000">
              <a:off x="18302485" y="4104675"/>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34"/>
            <p:cNvSpPr/>
            <p:nvPr/>
          </p:nvSpPr>
          <p:spPr>
            <a:xfrm rot="-5400000">
              <a:off x="18302473" y="38680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34"/>
            <p:cNvSpPr/>
            <p:nvPr/>
          </p:nvSpPr>
          <p:spPr>
            <a:xfrm rot="-5400000">
              <a:off x="18302485" y="36314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34"/>
            <p:cNvSpPr/>
            <p:nvPr/>
          </p:nvSpPr>
          <p:spPr>
            <a:xfrm rot="-5400000">
              <a:off x="18302473" y="3395762"/>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34"/>
            <p:cNvSpPr/>
            <p:nvPr/>
          </p:nvSpPr>
          <p:spPr>
            <a:xfrm rot="-5400000">
              <a:off x="18302485" y="31591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34"/>
            <p:cNvSpPr/>
            <p:nvPr/>
          </p:nvSpPr>
          <p:spPr>
            <a:xfrm rot="-5400000">
              <a:off x="185386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34"/>
            <p:cNvSpPr/>
            <p:nvPr/>
          </p:nvSpPr>
          <p:spPr>
            <a:xfrm rot="-5400000">
              <a:off x="185386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34"/>
            <p:cNvSpPr/>
            <p:nvPr/>
          </p:nvSpPr>
          <p:spPr>
            <a:xfrm rot="-5400000">
              <a:off x="185386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34"/>
            <p:cNvSpPr/>
            <p:nvPr/>
          </p:nvSpPr>
          <p:spPr>
            <a:xfrm rot="-5400000">
              <a:off x="185386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34"/>
            <p:cNvSpPr/>
            <p:nvPr/>
          </p:nvSpPr>
          <p:spPr>
            <a:xfrm rot="-5400000">
              <a:off x="185386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4"/>
            <p:cNvSpPr/>
            <p:nvPr/>
          </p:nvSpPr>
          <p:spPr>
            <a:xfrm rot="-5400000">
              <a:off x="185386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4"/>
            <p:cNvSpPr/>
            <p:nvPr/>
          </p:nvSpPr>
          <p:spPr>
            <a:xfrm rot="-5400000">
              <a:off x="18775235"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4"/>
            <p:cNvSpPr/>
            <p:nvPr/>
          </p:nvSpPr>
          <p:spPr>
            <a:xfrm rot="-5400000">
              <a:off x="18775248"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4"/>
            <p:cNvSpPr/>
            <p:nvPr/>
          </p:nvSpPr>
          <p:spPr>
            <a:xfrm rot="-5400000">
              <a:off x="18775235"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4"/>
            <p:cNvSpPr/>
            <p:nvPr/>
          </p:nvSpPr>
          <p:spPr>
            <a:xfrm rot="-5400000">
              <a:off x="18775248"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4"/>
            <p:cNvSpPr/>
            <p:nvPr/>
          </p:nvSpPr>
          <p:spPr>
            <a:xfrm rot="-5400000">
              <a:off x="18775235"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4"/>
            <p:cNvSpPr/>
            <p:nvPr/>
          </p:nvSpPr>
          <p:spPr>
            <a:xfrm rot="-5400000">
              <a:off x="18775248"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4"/>
            <p:cNvSpPr/>
            <p:nvPr/>
          </p:nvSpPr>
          <p:spPr>
            <a:xfrm rot="-5400000">
              <a:off x="19010910"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4"/>
            <p:cNvSpPr/>
            <p:nvPr/>
          </p:nvSpPr>
          <p:spPr>
            <a:xfrm rot="-5400000">
              <a:off x="19010923"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4"/>
            <p:cNvSpPr/>
            <p:nvPr/>
          </p:nvSpPr>
          <p:spPr>
            <a:xfrm rot="-5400000">
              <a:off x="19010910"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4"/>
            <p:cNvSpPr/>
            <p:nvPr/>
          </p:nvSpPr>
          <p:spPr>
            <a:xfrm rot="-5400000">
              <a:off x="19010923"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4"/>
            <p:cNvSpPr/>
            <p:nvPr/>
          </p:nvSpPr>
          <p:spPr>
            <a:xfrm rot="-5400000">
              <a:off x="19010910"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4"/>
            <p:cNvSpPr/>
            <p:nvPr/>
          </p:nvSpPr>
          <p:spPr>
            <a:xfrm rot="-5400000">
              <a:off x="19010923"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4"/>
            <p:cNvSpPr/>
            <p:nvPr/>
          </p:nvSpPr>
          <p:spPr>
            <a:xfrm rot="-5400000">
              <a:off x="19247535" y="43408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4"/>
            <p:cNvSpPr/>
            <p:nvPr/>
          </p:nvSpPr>
          <p:spPr>
            <a:xfrm rot="-5400000">
              <a:off x="19247548" y="4105137"/>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4"/>
            <p:cNvSpPr/>
            <p:nvPr/>
          </p:nvSpPr>
          <p:spPr>
            <a:xfrm rot="-5400000">
              <a:off x="19247535" y="38685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4"/>
            <p:cNvSpPr/>
            <p:nvPr/>
          </p:nvSpPr>
          <p:spPr>
            <a:xfrm rot="-5400000">
              <a:off x="19247548" y="36319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4"/>
            <p:cNvSpPr/>
            <p:nvPr/>
          </p:nvSpPr>
          <p:spPr>
            <a:xfrm rot="-5400000">
              <a:off x="19247535" y="3396225"/>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4"/>
            <p:cNvSpPr/>
            <p:nvPr/>
          </p:nvSpPr>
          <p:spPr>
            <a:xfrm rot="-5400000">
              <a:off x="19247548" y="31596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4"/>
            <p:cNvSpPr/>
            <p:nvPr/>
          </p:nvSpPr>
          <p:spPr>
            <a:xfrm rot="-5400000">
              <a:off x="19484135"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4"/>
            <p:cNvSpPr/>
            <p:nvPr/>
          </p:nvSpPr>
          <p:spPr>
            <a:xfrm rot="-5400000">
              <a:off x="19484148"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4"/>
            <p:cNvSpPr/>
            <p:nvPr/>
          </p:nvSpPr>
          <p:spPr>
            <a:xfrm rot="-5400000">
              <a:off x="19484135"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4"/>
            <p:cNvSpPr/>
            <p:nvPr/>
          </p:nvSpPr>
          <p:spPr>
            <a:xfrm rot="-5400000">
              <a:off x="19484148"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4"/>
            <p:cNvSpPr/>
            <p:nvPr/>
          </p:nvSpPr>
          <p:spPr>
            <a:xfrm rot="-5400000">
              <a:off x="19484135"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4"/>
            <p:cNvSpPr/>
            <p:nvPr/>
          </p:nvSpPr>
          <p:spPr>
            <a:xfrm rot="-5400000">
              <a:off x="19484148"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4"/>
            <p:cNvSpPr/>
            <p:nvPr/>
          </p:nvSpPr>
          <p:spPr>
            <a:xfrm rot="-5400000">
              <a:off x="19720760" y="43408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4"/>
            <p:cNvSpPr/>
            <p:nvPr/>
          </p:nvSpPr>
          <p:spPr>
            <a:xfrm rot="-5400000">
              <a:off x="19720773" y="4105137"/>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4"/>
            <p:cNvSpPr/>
            <p:nvPr/>
          </p:nvSpPr>
          <p:spPr>
            <a:xfrm rot="-5400000">
              <a:off x="19720760" y="38685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4"/>
            <p:cNvSpPr/>
            <p:nvPr/>
          </p:nvSpPr>
          <p:spPr>
            <a:xfrm rot="-5400000">
              <a:off x="19720773" y="36319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4"/>
            <p:cNvSpPr/>
            <p:nvPr/>
          </p:nvSpPr>
          <p:spPr>
            <a:xfrm rot="-5400000">
              <a:off x="19720760" y="3396225"/>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4"/>
            <p:cNvSpPr/>
            <p:nvPr/>
          </p:nvSpPr>
          <p:spPr>
            <a:xfrm rot="-5400000">
              <a:off x="19720773" y="31596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4"/>
            <p:cNvSpPr/>
            <p:nvPr/>
          </p:nvSpPr>
          <p:spPr>
            <a:xfrm rot="-5400000">
              <a:off x="1995643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4"/>
            <p:cNvSpPr/>
            <p:nvPr/>
          </p:nvSpPr>
          <p:spPr>
            <a:xfrm rot="-5400000">
              <a:off x="1995644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4"/>
            <p:cNvSpPr/>
            <p:nvPr/>
          </p:nvSpPr>
          <p:spPr>
            <a:xfrm rot="-5400000">
              <a:off x="1995643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4"/>
            <p:cNvSpPr/>
            <p:nvPr/>
          </p:nvSpPr>
          <p:spPr>
            <a:xfrm rot="-5400000">
              <a:off x="1995644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4"/>
            <p:cNvSpPr/>
            <p:nvPr/>
          </p:nvSpPr>
          <p:spPr>
            <a:xfrm rot="-5400000">
              <a:off x="1995643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4"/>
            <p:cNvSpPr/>
            <p:nvPr/>
          </p:nvSpPr>
          <p:spPr>
            <a:xfrm rot="-5400000">
              <a:off x="1995644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4"/>
            <p:cNvSpPr/>
            <p:nvPr/>
          </p:nvSpPr>
          <p:spPr>
            <a:xfrm rot="-5400000">
              <a:off x="2019306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4"/>
            <p:cNvSpPr/>
            <p:nvPr/>
          </p:nvSpPr>
          <p:spPr>
            <a:xfrm rot="-5400000">
              <a:off x="2019307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4"/>
            <p:cNvSpPr/>
            <p:nvPr/>
          </p:nvSpPr>
          <p:spPr>
            <a:xfrm rot="-5400000">
              <a:off x="2019306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4"/>
            <p:cNvSpPr/>
            <p:nvPr/>
          </p:nvSpPr>
          <p:spPr>
            <a:xfrm rot="-5400000">
              <a:off x="2019307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4"/>
            <p:cNvSpPr/>
            <p:nvPr/>
          </p:nvSpPr>
          <p:spPr>
            <a:xfrm rot="-5400000">
              <a:off x="2019306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4"/>
            <p:cNvSpPr/>
            <p:nvPr/>
          </p:nvSpPr>
          <p:spPr>
            <a:xfrm rot="-5400000">
              <a:off x="2019307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4"/>
            <p:cNvSpPr/>
            <p:nvPr/>
          </p:nvSpPr>
          <p:spPr>
            <a:xfrm rot="-5400000">
              <a:off x="20429660" y="43408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4"/>
            <p:cNvSpPr/>
            <p:nvPr/>
          </p:nvSpPr>
          <p:spPr>
            <a:xfrm rot="-5400000">
              <a:off x="20429673" y="4105137"/>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4"/>
            <p:cNvSpPr/>
            <p:nvPr/>
          </p:nvSpPr>
          <p:spPr>
            <a:xfrm rot="-5400000">
              <a:off x="20429660" y="38685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4"/>
            <p:cNvSpPr/>
            <p:nvPr/>
          </p:nvSpPr>
          <p:spPr>
            <a:xfrm rot="-5400000">
              <a:off x="20429673" y="36319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4"/>
            <p:cNvSpPr/>
            <p:nvPr/>
          </p:nvSpPr>
          <p:spPr>
            <a:xfrm rot="-5400000">
              <a:off x="20429660" y="3396225"/>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4"/>
            <p:cNvSpPr/>
            <p:nvPr/>
          </p:nvSpPr>
          <p:spPr>
            <a:xfrm rot="-5400000">
              <a:off x="20429673" y="31596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4"/>
            <p:cNvSpPr/>
            <p:nvPr/>
          </p:nvSpPr>
          <p:spPr>
            <a:xfrm rot="-5400000">
              <a:off x="20665360" y="43408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4"/>
            <p:cNvSpPr/>
            <p:nvPr/>
          </p:nvSpPr>
          <p:spPr>
            <a:xfrm rot="-5400000">
              <a:off x="20665373" y="4105137"/>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4"/>
            <p:cNvSpPr/>
            <p:nvPr/>
          </p:nvSpPr>
          <p:spPr>
            <a:xfrm rot="-5400000">
              <a:off x="20665360" y="38685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4"/>
            <p:cNvSpPr/>
            <p:nvPr/>
          </p:nvSpPr>
          <p:spPr>
            <a:xfrm rot="-5400000">
              <a:off x="20665373" y="36319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4"/>
            <p:cNvSpPr/>
            <p:nvPr/>
          </p:nvSpPr>
          <p:spPr>
            <a:xfrm rot="-5400000">
              <a:off x="20665360" y="3396225"/>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4"/>
            <p:cNvSpPr/>
            <p:nvPr/>
          </p:nvSpPr>
          <p:spPr>
            <a:xfrm rot="-5400000">
              <a:off x="20665373" y="31596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1" name="Google Shape;2051;p234"/>
          <p:cNvSpPr txBox="1">
            <a:spLocks noGrp="1"/>
          </p:cNvSpPr>
          <p:nvPr>
            <p:ph type="title" idx="4294967295"/>
          </p:nvPr>
        </p:nvSpPr>
        <p:spPr>
          <a:xfrm>
            <a:off x="761950" y="875967"/>
            <a:ext cx="7354500" cy="47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000" b="0"/>
              <a:t>Stolen credential origin takeaways</a:t>
            </a:r>
            <a:endParaRPr sz="3000" b="0"/>
          </a:p>
          <a:p>
            <a:pPr marL="0" lvl="0" indent="0" algn="l" rtl="0">
              <a:spcBef>
                <a:spcPts val="0"/>
              </a:spcBef>
              <a:spcAft>
                <a:spcPts val="0"/>
              </a:spcAft>
              <a:buNone/>
            </a:pPr>
            <a:endParaRPr sz="3000" b="0"/>
          </a:p>
          <a:p>
            <a:pPr marL="0" lvl="0" indent="0" algn="l" rtl="0">
              <a:spcBef>
                <a:spcPts val="0"/>
              </a:spcBef>
              <a:spcAft>
                <a:spcPts val="0"/>
              </a:spcAft>
              <a:buNone/>
            </a:pPr>
            <a:endParaRPr sz="3000" b="0"/>
          </a:p>
        </p:txBody>
      </p:sp>
      <p:sp>
        <p:nvSpPr>
          <p:cNvPr id="2052" name="Google Shape;2052;p234"/>
          <p:cNvSpPr/>
          <p:nvPr/>
        </p:nvSpPr>
        <p:spPr>
          <a:xfrm>
            <a:off x="781450" y="2225000"/>
            <a:ext cx="2028900" cy="336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4"/>
          <p:cNvSpPr/>
          <p:nvPr/>
        </p:nvSpPr>
        <p:spPr>
          <a:xfrm>
            <a:off x="3452100" y="1807100"/>
            <a:ext cx="2028900" cy="3868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4"/>
          <p:cNvSpPr/>
          <p:nvPr/>
        </p:nvSpPr>
        <p:spPr>
          <a:xfrm>
            <a:off x="6333650" y="1719100"/>
            <a:ext cx="2028900" cy="3918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4"/>
          <p:cNvSpPr txBox="1"/>
          <p:nvPr/>
        </p:nvSpPr>
        <p:spPr>
          <a:xfrm>
            <a:off x="866875" y="3882000"/>
            <a:ext cx="2166900" cy="109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1800">
                <a:solidFill>
                  <a:srgbClr val="434343"/>
                </a:solidFill>
                <a:latin typeface="Google Sans"/>
                <a:ea typeface="Google Sans"/>
                <a:cs typeface="Google Sans"/>
                <a:sym typeface="Google Sans"/>
              </a:rPr>
              <a:t>The black market fuels account compromise</a:t>
            </a:r>
            <a:endParaRPr sz="1800">
              <a:solidFill>
                <a:srgbClr val="434343"/>
              </a:solidFill>
              <a:latin typeface="Google Sans"/>
              <a:ea typeface="Google Sans"/>
              <a:cs typeface="Google Sans"/>
              <a:sym typeface="Google Sans"/>
            </a:endParaRPr>
          </a:p>
        </p:txBody>
      </p:sp>
      <p:sp>
        <p:nvSpPr>
          <p:cNvPr id="2056" name="Google Shape;2056;p234"/>
          <p:cNvSpPr txBox="1"/>
          <p:nvPr/>
        </p:nvSpPr>
        <p:spPr>
          <a:xfrm>
            <a:off x="3533100" y="3882000"/>
            <a:ext cx="2028900" cy="109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1800">
                <a:solidFill>
                  <a:srgbClr val="434343"/>
                </a:solidFill>
                <a:latin typeface="Google Sans"/>
                <a:ea typeface="Google Sans"/>
                <a:cs typeface="Google Sans"/>
                <a:sym typeface="Google Sans"/>
              </a:rPr>
              <a:t>Password reuse is the largest source of compromise</a:t>
            </a:r>
            <a:endParaRPr sz="1800">
              <a:solidFill>
                <a:srgbClr val="434343"/>
              </a:solidFill>
              <a:latin typeface="Google Sans"/>
              <a:ea typeface="Google Sans"/>
              <a:cs typeface="Google Sans"/>
              <a:sym typeface="Google Sans"/>
            </a:endParaRPr>
          </a:p>
        </p:txBody>
      </p:sp>
      <p:sp>
        <p:nvSpPr>
          <p:cNvPr id="2057" name="Google Shape;2057;p234"/>
          <p:cNvSpPr txBox="1"/>
          <p:nvPr/>
        </p:nvSpPr>
        <p:spPr>
          <a:xfrm>
            <a:off x="6414650" y="3882010"/>
            <a:ext cx="1866900" cy="10917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sz="1800">
                <a:solidFill>
                  <a:srgbClr val="434343"/>
                </a:solidFill>
                <a:latin typeface="Google Sans"/>
                <a:ea typeface="Google Sans"/>
                <a:cs typeface="Google Sans"/>
                <a:sym typeface="Google Sans"/>
              </a:rPr>
              <a:t>Phishing pose significant risk</a:t>
            </a:r>
            <a:endParaRPr sz="1800">
              <a:solidFill>
                <a:srgbClr val="434343"/>
              </a:solidFill>
              <a:latin typeface="Google Sans"/>
              <a:ea typeface="Google Sans"/>
              <a:cs typeface="Google Sans"/>
              <a:sym typeface="Google Sans"/>
            </a:endParaRPr>
          </a:p>
        </p:txBody>
      </p:sp>
      <p:pic>
        <p:nvPicPr>
          <p:cNvPr id="2058" name="Google Shape;2058;p234"/>
          <p:cNvPicPr preferRelativeResize="0"/>
          <p:nvPr/>
        </p:nvPicPr>
        <p:blipFill rotWithShape="1">
          <a:blip r:embed="rId3">
            <a:alphaModFix/>
          </a:blip>
          <a:srcRect l="49" r="49"/>
          <a:stretch/>
        </p:blipFill>
        <p:spPr>
          <a:xfrm>
            <a:off x="6900863" y="1952032"/>
            <a:ext cx="894478" cy="1207125"/>
          </a:xfrm>
          <a:prstGeom prst="rect">
            <a:avLst/>
          </a:prstGeom>
          <a:noFill/>
          <a:ln>
            <a:noFill/>
          </a:ln>
        </p:spPr>
      </p:pic>
      <p:pic>
        <p:nvPicPr>
          <p:cNvPr id="2059" name="Google Shape;2059;p234"/>
          <p:cNvPicPr preferRelativeResize="0"/>
          <p:nvPr/>
        </p:nvPicPr>
        <p:blipFill>
          <a:blip r:embed="rId4">
            <a:alphaModFix/>
          </a:blip>
          <a:stretch>
            <a:fillRect/>
          </a:stretch>
        </p:blipFill>
        <p:spPr>
          <a:xfrm>
            <a:off x="1459075" y="2225002"/>
            <a:ext cx="982499" cy="859924"/>
          </a:xfrm>
          <a:prstGeom prst="rect">
            <a:avLst/>
          </a:prstGeom>
          <a:noFill/>
          <a:ln>
            <a:noFill/>
          </a:ln>
        </p:spPr>
      </p:pic>
      <p:pic>
        <p:nvPicPr>
          <p:cNvPr id="2060" name="Google Shape;2060;p234"/>
          <p:cNvPicPr preferRelativeResize="0"/>
          <p:nvPr/>
        </p:nvPicPr>
        <p:blipFill>
          <a:blip r:embed="rId5">
            <a:alphaModFix/>
          </a:blip>
          <a:stretch>
            <a:fillRect/>
          </a:stretch>
        </p:blipFill>
        <p:spPr>
          <a:xfrm>
            <a:off x="4124763" y="2356867"/>
            <a:ext cx="894475" cy="903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235"/>
          <p:cNvSpPr/>
          <p:nvPr/>
        </p:nvSpPr>
        <p:spPr>
          <a:xfrm>
            <a:off x="0" y="2743200"/>
            <a:ext cx="9120960" cy="11199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1" i="0" u="none" strike="noStrike" cap="none">
                <a:solidFill>
                  <a:srgbClr val="000000"/>
                </a:solidFill>
                <a:latin typeface="Arial"/>
                <a:ea typeface="Arial"/>
                <a:cs typeface="Arial"/>
                <a:sym typeface="Arial"/>
              </a:rPr>
              <a:t>people respond to policies</a:t>
            </a:r>
            <a:r>
              <a:rPr lang="en-US" sz="3950" b="0" i="0" u="none" strike="noStrike" cap="none">
                <a:solidFill>
                  <a:srgbClr val="000000"/>
                </a:solidFill>
                <a:latin typeface="Arial"/>
                <a:ea typeface="Arial"/>
                <a:cs typeface="Arial"/>
                <a:sym typeface="Arial"/>
              </a:rPr>
              <a:t>, </a:t>
            </a:r>
            <a:r>
              <a:rPr lang="en-US" sz="3950" b="0" i="1" u="none" strike="noStrike" cap="none">
                <a:solidFill>
                  <a:srgbClr val="000000"/>
                </a:solidFill>
                <a:latin typeface="Arial"/>
                <a:ea typeface="Arial"/>
                <a:cs typeface="Arial"/>
                <a:sym typeface="Arial"/>
              </a:rPr>
              <a:t>perversely</a:t>
            </a:r>
            <a:endParaRPr sz="395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95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950" b="0" i="1" u="none" strike="noStrike" cap="none">
                <a:solidFill>
                  <a:srgbClr val="000000"/>
                </a:solidFill>
                <a:latin typeface="Arial"/>
                <a:ea typeface="Arial"/>
                <a:cs typeface="Arial"/>
                <a:sym typeface="Arial"/>
              </a:rPr>
              <a:t>ZAQ!@#$</a:t>
            </a:r>
            <a:endParaRPr sz="3950" b="0"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950" i="1"/>
              <a:t>P@5sw0rd1!</a:t>
            </a:r>
            <a:endParaRPr sz="3950" i="1"/>
          </a:p>
        </p:txBody>
      </p:sp>
      <p:sp>
        <p:nvSpPr>
          <p:cNvPr id="2067" name="Google Shape;2067;p235"/>
          <p:cNvSpPr/>
          <p:nvPr/>
        </p:nvSpPr>
        <p:spPr>
          <a:xfrm>
            <a:off x="3124080" y="6356520"/>
            <a:ext cx="2872440" cy="342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Passwords</a:t>
            </a:r>
            <a:endParaRPr sz="1200" b="0" i="0" u="none" strike="noStrike" cap="non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pic>
        <p:nvPicPr>
          <p:cNvPr id="2073" name="Google Shape;2073;p236"/>
          <p:cNvPicPr preferRelativeResize="0"/>
          <p:nvPr/>
        </p:nvPicPr>
        <p:blipFill>
          <a:blip r:embed="rId3">
            <a:alphaModFix/>
          </a:blip>
          <a:stretch>
            <a:fillRect/>
          </a:stretch>
        </p:blipFill>
        <p:spPr>
          <a:xfrm>
            <a:off x="1081088" y="738188"/>
            <a:ext cx="6981825" cy="5381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7"/>
        <p:cNvGrpSpPr/>
        <p:nvPr/>
      </p:nvGrpSpPr>
      <p:grpSpPr>
        <a:xfrm>
          <a:off x="0" y="0"/>
          <a:ext cx="0" cy="0"/>
          <a:chOff x="0" y="0"/>
          <a:chExt cx="0" cy="0"/>
        </a:xfrm>
      </p:grpSpPr>
      <p:pic>
        <p:nvPicPr>
          <p:cNvPr id="2078" name="Google Shape;2078;p237"/>
          <p:cNvPicPr preferRelativeResize="0"/>
          <p:nvPr/>
        </p:nvPicPr>
        <p:blipFill rotWithShape="1">
          <a:blip r:embed="rId3">
            <a:alphaModFix/>
          </a:blip>
          <a:srcRect/>
          <a:stretch/>
        </p:blipFill>
        <p:spPr>
          <a:xfrm>
            <a:off x="4675320" y="457200"/>
            <a:ext cx="4284000" cy="5712840"/>
          </a:xfrm>
          <a:prstGeom prst="rect">
            <a:avLst/>
          </a:prstGeom>
          <a:noFill/>
          <a:ln>
            <a:noFill/>
          </a:ln>
        </p:spPr>
      </p:pic>
      <p:pic>
        <p:nvPicPr>
          <p:cNvPr id="2079" name="Google Shape;2079;p237"/>
          <p:cNvPicPr preferRelativeResize="0"/>
          <p:nvPr/>
        </p:nvPicPr>
        <p:blipFill rotWithShape="1">
          <a:blip r:embed="rId4">
            <a:alphaModFix/>
          </a:blip>
          <a:srcRect/>
          <a:stretch/>
        </p:blipFill>
        <p:spPr>
          <a:xfrm>
            <a:off x="286200" y="457200"/>
            <a:ext cx="4284000" cy="57128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pic>
        <p:nvPicPr>
          <p:cNvPr id="2085" name="Google Shape;2085;p238"/>
          <p:cNvPicPr preferRelativeResize="0"/>
          <p:nvPr/>
        </p:nvPicPr>
        <p:blipFill>
          <a:blip r:embed="rId3">
            <a:alphaModFix/>
          </a:blip>
          <a:stretch>
            <a:fillRect/>
          </a:stretch>
        </p:blipFill>
        <p:spPr>
          <a:xfrm>
            <a:off x="152400" y="918300"/>
            <a:ext cx="8839199" cy="45914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0"/>
        <p:cNvGrpSpPr/>
        <p:nvPr/>
      </p:nvGrpSpPr>
      <p:grpSpPr>
        <a:xfrm>
          <a:off x="0" y="0"/>
          <a:ext cx="0" cy="0"/>
          <a:chOff x="0" y="0"/>
          <a:chExt cx="0" cy="0"/>
        </a:xfrm>
      </p:grpSpPr>
      <p:pic>
        <p:nvPicPr>
          <p:cNvPr id="2091" name="Google Shape;2091;p239"/>
          <p:cNvPicPr preferRelativeResize="0"/>
          <p:nvPr/>
        </p:nvPicPr>
        <p:blipFill>
          <a:blip r:embed="rId3">
            <a:alphaModFix/>
          </a:blip>
          <a:stretch>
            <a:fillRect/>
          </a:stretch>
        </p:blipFill>
        <p:spPr>
          <a:xfrm>
            <a:off x="1041225" y="1838325"/>
            <a:ext cx="7143750" cy="3181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pic>
        <p:nvPicPr>
          <p:cNvPr id="2097" name="Google Shape;2097;p240"/>
          <p:cNvPicPr preferRelativeResize="0"/>
          <p:nvPr/>
        </p:nvPicPr>
        <p:blipFill>
          <a:blip r:embed="rId3">
            <a:alphaModFix/>
          </a:blip>
          <a:stretch>
            <a:fillRect/>
          </a:stretch>
        </p:blipFill>
        <p:spPr>
          <a:xfrm>
            <a:off x="152400" y="1866900"/>
            <a:ext cx="8839205" cy="301420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pic>
        <p:nvPicPr>
          <p:cNvPr id="2103" name="Google Shape;2103;p241"/>
          <p:cNvPicPr preferRelativeResize="0"/>
          <p:nvPr/>
        </p:nvPicPr>
        <p:blipFill>
          <a:blip r:embed="rId3">
            <a:alphaModFix/>
          </a:blip>
          <a:stretch>
            <a:fillRect/>
          </a:stretch>
        </p:blipFill>
        <p:spPr>
          <a:xfrm>
            <a:off x="1059700" y="72400"/>
            <a:ext cx="7024597" cy="6553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pic>
        <p:nvPicPr>
          <p:cNvPr id="2109" name="Google Shape;2109;p242"/>
          <p:cNvPicPr preferRelativeResize="0"/>
          <p:nvPr/>
        </p:nvPicPr>
        <p:blipFill>
          <a:blip r:embed="rId3">
            <a:alphaModFix/>
          </a:blip>
          <a:stretch>
            <a:fillRect/>
          </a:stretch>
        </p:blipFill>
        <p:spPr>
          <a:xfrm>
            <a:off x="2147888" y="1066800"/>
            <a:ext cx="4848225" cy="472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pic>
        <p:nvPicPr>
          <p:cNvPr id="2115" name="Google Shape;2115;p243"/>
          <p:cNvPicPr preferRelativeResize="0"/>
          <p:nvPr/>
        </p:nvPicPr>
        <p:blipFill>
          <a:blip r:embed="rId3">
            <a:alphaModFix/>
          </a:blip>
          <a:stretch>
            <a:fillRect/>
          </a:stretch>
        </p:blipFill>
        <p:spPr>
          <a:xfrm>
            <a:off x="1919288" y="1338263"/>
            <a:ext cx="5305425" cy="4181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Google Shape;1523;p226"/>
          <p:cNvSpPr txBox="1">
            <a:spLocks noGrp="1"/>
          </p:cNvSpPr>
          <p:nvPr>
            <p:ph type="body" idx="1"/>
          </p:nvPr>
        </p:nvSpPr>
        <p:spPr>
          <a:xfrm>
            <a:off x="311700" y="257174"/>
            <a:ext cx="8520600" cy="63438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2000"/>
              <a:buNone/>
            </a:pPr>
            <a:r>
              <a:rPr lang="en-US"/>
              <a:t>This project was supported in whole or in part by the U.S. Institute of Museum and Library Services under the provisions of the Library Services and Technology Act, administered in California by the State Librarian. The opinions expressed herein do not necessarily reflect the position or policy of the U.S. Institute of Museum and Library Services or the California State Library, and no official endorsement by the U.S. Institute of Museum and Library Services or the California State Library should be inferred. </a:t>
            </a:r>
            <a:endParaRPr sz="2667"/>
          </a:p>
        </p:txBody>
      </p:sp>
      <p:pic>
        <p:nvPicPr>
          <p:cNvPr id="1524" name="Google Shape;1524;p226"/>
          <p:cNvPicPr preferRelativeResize="0"/>
          <p:nvPr/>
        </p:nvPicPr>
        <p:blipFill rotWithShape="1">
          <a:blip r:embed="rId3">
            <a:alphaModFix/>
          </a:blip>
          <a:srcRect/>
          <a:stretch/>
        </p:blipFill>
        <p:spPr>
          <a:xfrm>
            <a:off x="1957388" y="2496494"/>
            <a:ext cx="5229225" cy="23788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244"/>
          <p:cNvSpPr txBox="1"/>
          <p:nvPr/>
        </p:nvSpPr>
        <p:spPr>
          <a:xfrm>
            <a:off x="0" y="0"/>
            <a:ext cx="9144000" cy="98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650" b="1">
                <a:solidFill>
                  <a:srgbClr val="2A3744"/>
                </a:solidFill>
                <a:highlight>
                  <a:srgbClr val="FFFFFF"/>
                </a:highlight>
              </a:rPr>
              <a:t>PCFG Cracker - Probabilistic Context Free Grammar (PCFG) Password Guess Generator</a:t>
            </a:r>
            <a:endParaRPr/>
          </a:p>
        </p:txBody>
      </p:sp>
      <p:pic>
        <p:nvPicPr>
          <p:cNvPr id="2122" name="Google Shape;2122;p244"/>
          <p:cNvPicPr preferRelativeResize="0"/>
          <p:nvPr/>
        </p:nvPicPr>
        <p:blipFill>
          <a:blip r:embed="rId3">
            <a:alphaModFix/>
          </a:blip>
          <a:stretch>
            <a:fillRect/>
          </a:stretch>
        </p:blipFill>
        <p:spPr>
          <a:xfrm>
            <a:off x="1799150" y="1041100"/>
            <a:ext cx="5545697" cy="556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p245"/>
          <p:cNvSpPr txBox="1"/>
          <p:nvPr/>
        </p:nvSpPr>
        <p:spPr>
          <a:xfrm>
            <a:off x="0" y="0"/>
            <a:ext cx="9008400" cy="64416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404040"/>
              </a:buClr>
              <a:buSzPts val="1700"/>
              <a:buChar char="●"/>
            </a:pPr>
            <a:r>
              <a:rPr lang="en-US" sz="1700" b="1">
                <a:solidFill>
                  <a:srgbClr val="404040"/>
                </a:solidFill>
                <a:highlight>
                  <a:srgbClr val="FFFFFF"/>
                </a:highlight>
              </a:rPr>
              <a:t>Traditional Brute-Force Attack</a:t>
            </a:r>
            <a:r>
              <a:rPr lang="en-US" sz="1700">
                <a:solidFill>
                  <a:srgbClr val="404040"/>
                </a:solidFill>
                <a:highlight>
                  <a:srgbClr val="FFFFFF"/>
                </a:highlight>
              </a:rPr>
              <a:t>: A dedicated, purpose-written software package generates all combinations of letters, numbers, and other characters such as punctuation and symbols, in progressively longer strings. It tries each one as the password on the account under attack. If it happens to generate a combination of characters that matches the password for the account under attack, that account is compromised.</a:t>
            </a:r>
            <a:endParaRPr sz="1700">
              <a:solidFill>
                <a:srgbClr val="404040"/>
              </a:solidFill>
              <a:highlight>
                <a:srgbClr val="FFFFFF"/>
              </a:highlight>
            </a:endParaRPr>
          </a:p>
          <a:p>
            <a:pPr marL="457200" lvl="0" indent="-336550" algn="l" rtl="0">
              <a:lnSpc>
                <a:spcPct val="115000"/>
              </a:lnSpc>
              <a:spcBef>
                <a:spcPts val="0"/>
              </a:spcBef>
              <a:spcAft>
                <a:spcPts val="0"/>
              </a:spcAft>
              <a:buClr>
                <a:srgbClr val="404040"/>
              </a:buClr>
              <a:buSzPts val="1700"/>
              <a:buChar char="●"/>
            </a:pPr>
            <a:r>
              <a:rPr lang="en-US" sz="1700" b="1">
                <a:solidFill>
                  <a:srgbClr val="404040"/>
                </a:solidFill>
                <a:highlight>
                  <a:srgbClr val="FFFFFF"/>
                </a:highlight>
              </a:rPr>
              <a:t>Dictionary Attack</a:t>
            </a:r>
            <a:r>
              <a:rPr lang="en-US" sz="1700">
                <a:solidFill>
                  <a:srgbClr val="404040"/>
                </a:solidFill>
                <a:highlight>
                  <a:srgbClr val="FFFFFF"/>
                </a:highlight>
              </a:rPr>
              <a:t>: A dedicated, purpose-written software package takes one word at a time from a list of dictionary words, and tries them as the password against the account under attack. Transformations can be applied to the dictionary words such as adding digits to them and substituting digits for letters.</a:t>
            </a:r>
            <a:endParaRPr sz="1700">
              <a:solidFill>
                <a:srgbClr val="404040"/>
              </a:solidFill>
              <a:highlight>
                <a:srgbClr val="FFFFFF"/>
              </a:highlight>
            </a:endParaRPr>
          </a:p>
          <a:p>
            <a:pPr marL="457200" lvl="0" indent="-336550" algn="l" rtl="0">
              <a:lnSpc>
                <a:spcPct val="115000"/>
              </a:lnSpc>
              <a:spcBef>
                <a:spcPts val="0"/>
              </a:spcBef>
              <a:spcAft>
                <a:spcPts val="0"/>
              </a:spcAft>
              <a:buClr>
                <a:srgbClr val="404040"/>
              </a:buClr>
              <a:buSzPts val="1700"/>
              <a:buChar char="●"/>
            </a:pPr>
            <a:r>
              <a:rPr lang="en-US" sz="1700" b="1">
                <a:solidFill>
                  <a:srgbClr val="404040"/>
                </a:solidFill>
                <a:highlight>
                  <a:srgbClr val="FFFFFF"/>
                </a:highlight>
              </a:rPr>
              <a:t>Password Look-Up Attack</a:t>
            </a:r>
            <a:r>
              <a:rPr lang="en-US" sz="1700">
                <a:solidFill>
                  <a:srgbClr val="404040"/>
                </a:solidFill>
                <a:highlight>
                  <a:srgbClr val="FFFFFF"/>
                </a:highlight>
              </a:rPr>
              <a:t>: Similar to a dictionary attack, but the word lists contain actual passwords. Automated software reads a password at a time from a huge list of passwords collected from data breaches.</a:t>
            </a:r>
            <a:endParaRPr sz="1700">
              <a:solidFill>
                <a:srgbClr val="404040"/>
              </a:solidFill>
              <a:highlight>
                <a:srgbClr val="FFFFFF"/>
              </a:highlight>
            </a:endParaRPr>
          </a:p>
          <a:p>
            <a:pPr marL="457200" lvl="0" indent="-336550" algn="l" rtl="0">
              <a:lnSpc>
                <a:spcPct val="115000"/>
              </a:lnSpc>
              <a:spcBef>
                <a:spcPts val="0"/>
              </a:spcBef>
              <a:spcAft>
                <a:spcPts val="0"/>
              </a:spcAft>
              <a:buClr>
                <a:srgbClr val="404040"/>
              </a:buClr>
              <a:buSzPts val="1700"/>
              <a:buChar char="●"/>
            </a:pPr>
            <a:r>
              <a:rPr lang="en-US" sz="1700" b="1">
                <a:solidFill>
                  <a:srgbClr val="404040"/>
                </a:solidFill>
                <a:highlight>
                  <a:srgbClr val="FFFFFF"/>
                </a:highlight>
              </a:rPr>
              <a:t>Intelligent Password Look-Up Attack</a:t>
            </a:r>
            <a:r>
              <a:rPr lang="en-US" sz="1700">
                <a:solidFill>
                  <a:srgbClr val="404040"/>
                </a:solidFill>
                <a:highlight>
                  <a:srgbClr val="FFFFFF"/>
                </a:highlight>
              </a:rPr>
              <a:t>: Like a password attack, but transformations of each password are tried as well as the “naked” password. The transformations emulate commonly used password tricks such as substituting vowels for digits.</a:t>
            </a:r>
            <a:endParaRPr sz="1700">
              <a:solidFill>
                <a:srgbClr val="404040"/>
              </a:solidFill>
              <a:highlight>
                <a:srgbClr val="FFFFFF"/>
              </a:highlight>
            </a:endParaRPr>
          </a:p>
          <a:p>
            <a:pPr marL="457200" lvl="0" indent="-336550" algn="l" rtl="0">
              <a:lnSpc>
                <a:spcPct val="115000"/>
              </a:lnSpc>
              <a:spcBef>
                <a:spcPts val="0"/>
              </a:spcBef>
              <a:spcAft>
                <a:spcPts val="0"/>
              </a:spcAft>
              <a:buClr>
                <a:srgbClr val="404040"/>
              </a:buClr>
              <a:buSzPts val="1700"/>
              <a:buChar char="●"/>
            </a:pPr>
            <a:r>
              <a:rPr lang="en-US" sz="1700" b="1">
                <a:solidFill>
                  <a:srgbClr val="404040"/>
                </a:solidFill>
                <a:highlight>
                  <a:srgbClr val="FFFFFF"/>
                </a:highlight>
              </a:rPr>
              <a:t>API Attack</a:t>
            </a:r>
            <a:r>
              <a:rPr lang="en-US" sz="1700">
                <a:solidFill>
                  <a:srgbClr val="404040"/>
                </a:solidFill>
                <a:highlight>
                  <a:srgbClr val="FFFFFF"/>
                </a:highlight>
              </a:rPr>
              <a:t>: Instead of trying to crack a user’s account, these attacks use software to generate strings of characters they hope will match a user’s key for an Application Programming Interface. If they can get access to the API they may be able to exploit it to exfiltrate sensitive information or intellectual copyright.</a:t>
            </a:r>
            <a:endParaRPr sz="1700">
              <a:solidFill>
                <a:srgbClr val="404040"/>
              </a:solidFill>
              <a:highlight>
                <a:srgbClr val="FFFFFF"/>
              </a:highlight>
            </a:endParaRPr>
          </a:p>
        </p:txBody>
      </p:sp>
      <p:sp>
        <p:nvSpPr>
          <p:cNvPr id="2129" name="Google Shape;2129;p245"/>
          <p:cNvSpPr txBox="1"/>
          <p:nvPr/>
        </p:nvSpPr>
        <p:spPr>
          <a:xfrm>
            <a:off x="0" y="6441475"/>
            <a:ext cx="9085800" cy="37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https://www.cloudsavvyit.com/7132/how-to-protect-your-organization-against-password-dictionary-attacks/</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pic>
        <p:nvPicPr>
          <p:cNvPr id="2135" name="Google Shape;2135;p246"/>
          <p:cNvPicPr preferRelativeResize="0"/>
          <p:nvPr/>
        </p:nvPicPr>
        <p:blipFill>
          <a:blip r:embed="rId3">
            <a:alphaModFix/>
          </a:blip>
          <a:stretch>
            <a:fillRect/>
          </a:stretch>
        </p:blipFill>
        <p:spPr>
          <a:xfrm>
            <a:off x="2165975" y="300038"/>
            <a:ext cx="5246543" cy="6257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pic>
        <p:nvPicPr>
          <p:cNvPr id="2141" name="Google Shape;2141;p247"/>
          <p:cNvPicPr preferRelativeResize="0"/>
          <p:nvPr/>
        </p:nvPicPr>
        <p:blipFill>
          <a:blip r:embed="rId3">
            <a:alphaModFix/>
          </a:blip>
          <a:stretch>
            <a:fillRect/>
          </a:stretch>
        </p:blipFill>
        <p:spPr>
          <a:xfrm>
            <a:off x="1709725" y="2505075"/>
            <a:ext cx="5724525" cy="1847850"/>
          </a:xfrm>
          <a:prstGeom prst="rect">
            <a:avLst/>
          </a:prstGeom>
          <a:noFill/>
          <a:ln>
            <a:noFill/>
          </a:ln>
        </p:spPr>
      </p:pic>
      <p:sp>
        <p:nvSpPr>
          <p:cNvPr id="2142" name="Google Shape;2142;p247"/>
          <p:cNvSpPr txBox="1"/>
          <p:nvPr/>
        </p:nvSpPr>
        <p:spPr>
          <a:xfrm>
            <a:off x="0" y="6443900"/>
            <a:ext cx="9080100" cy="30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u="sng">
                <a:solidFill>
                  <a:schemeClr val="hlink"/>
                </a:solidFill>
                <a:hlinkClick r:id="rId4"/>
              </a:rPr>
              <a:t>https://johnopdenakker.com/every-day-should-be-worldpasswordday/</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248"/>
          <p:cNvSpPr/>
          <p:nvPr/>
        </p:nvSpPr>
        <p:spPr>
          <a:xfrm>
            <a:off x="0" y="120720"/>
            <a:ext cx="9037800" cy="17037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Simple Things Make Strong Passwords</a:t>
            </a:r>
            <a:endParaRPr sz="395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600"/>
              <a:t>(</a:t>
            </a:r>
            <a:r>
              <a:rPr lang="en-US" sz="3600" i="1"/>
              <a:t>Slow Them Down</a:t>
            </a:r>
            <a:r>
              <a:rPr lang="en-US" sz="3600"/>
              <a:t>)</a:t>
            </a:r>
            <a:endParaRPr sz="3600" b="0" i="0" u="none" strike="noStrike" cap="none">
              <a:latin typeface="Arial"/>
              <a:ea typeface="Arial"/>
              <a:cs typeface="Arial"/>
              <a:sym typeface="Arial"/>
            </a:endParaRPr>
          </a:p>
        </p:txBody>
      </p:sp>
      <p:sp>
        <p:nvSpPr>
          <p:cNvPr id="2149" name="Google Shape;2149;p248"/>
          <p:cNvSpPr/>
          <p:nvPr/>
        </p:nvSpPr>
        <p:spPr>
          <a:xfrm>
            <a:off x="365750" y="1919025"/>
            <a:ext cx="8206500" cy="4550700"/>
          </a:xfrm>
          <a:prstGeom prst="rect">
            <a:avLst/>
          </a:prstGeom>
          <a:noFill/>
          <a:ln>
            <a:noFill/>
          </a:ln>
        </p:spPr>
        <p:txBody>
          <a:bodyPr spcFirstLastPara="1" wrap="square" lIns="90000" tIns="45000" rIns="90000" bIns="45000" anchor="t" anchorCtr="0">
            <a:noAutofit/>
          </a:bodyPr>
          <a:lstStyle/>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DO Make it as   _l  o  n  g_  as you can</a:t>
            </a: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Do not reuse it on multiple sites</a:t>
            </a: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Do not use numb3r5 1n pl@c3 of l</a:t>
            </a:r>
            <a:r>
              <a:rPr lang="en-US" sz="3200"/>
              <a:t>3</a:t>
            </a:r>
            <a:r>
              <a:rPr lang="en-US" sz="3200" b="0" i="0" u="none" strike="noStrike" cap="none">
                <a:solidFill>
                  <a:srgbClr val="000000"/>
                </a:solidFill>
                <a:latin typeface="Arial"/>
                <a:ea typeface="Arial"/>
                <a:cs typeface="Arial"/>
                <a:sym typeface="Arial"/>
              </a:rPr>
              <a:t>tt</a:t>
            </a:r>
            <a:r>
              <a:rPr lang="en-US" sz="3200"/>
              <a:t>3</a:t>
            </a:r>
            <a:r>
              <a:rPr lang="en-US" sz="3200" b="0" i="0" u="none" strike="noStrike" cap="none">
                <a:solidFill>
                  <a:srgbClr val="000000"/>
                </a:solidFill>
                <a:latin typeface="Arial"/>
                <a:ea typeface="Arial"/>
                <a:cs typeface="Arial"/>
                <a:sym typeface="Arial"/>
              </a:rPr>
              <a:t>rz</a:t>
            </a: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Some Letters – UPPER and lower case</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Use some numbers</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Have a something else &lt;&gt;(*%$@!-+=)</a:t>
            </a:r>
            <a:endParaRPr sz="3200" b="0" i="0" u="none" strike="noStrike" cap="none">
              <a:solidFill>
                <a:srgbClr val="000000"/>
              </a:solidFill>
              <a:latin typeface="Arial"/>
              <a:ea typeface="Arial"/>
              <a:cs typeface="Arial"/>
              <a:sym typeface="Arial"/>
            </a:endParaRPr>
          </a:p>
          <a:p>
            <a:pPr marL="216000" marR="0" lvl="0" indent="-203200" algn="l" rtl="0">
              <a:lnSpc>
                <a:spcPct val="90000"/>
              </a:lnSpc>
              <a:spcBef>
                <a:spcPts val="0"/>
              </a:spcBef>
              <a:spcAft>
                <a:spcPts val="0"/>
              </a:spcAft>
              <a:buSzPts val="3200"/>
              <a:buChar char="•"/>
            </a:pPr>
            <a:r>
              <a:rPr lang="en-US" sz="3200"/>
              <a:t>S P A C E S</a:t>
            </a:r>
            <a:endParaRPr sz="3200"/>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249"/>
          <p:cNvSpPr/>
          <p:nvPr/>
        </p:nvSpPr>
        <p:spPr>
          <a:xfrm>
            <a:off x="457200" y="822960"/>
            <a:ext cx="8206560" cy="9100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Don’t Test Your Memory</a:t>
            </a:r>
            <a:endParaRPr sz="4400" b="0" i="0" u="none" strike="noStrike" cap="none">
              <a:latin typeface="Arial"/>
              <a:ea typeface="Arial"/>
              <a:cs typeface="Arial"/>
              <a:sym typeface="Arial"/>
            </a:endParaRPr>
          </a:p>
        </p:txBody>
      </p:sp>
      <p:sp>
        <p:nvSpPr>
          <p:cNvPr id="2156" name="Google Shape;2156;p249"/>
          <p:cNvSpPr/>
          <p:nvPr/>
        </p:nvSpPr>
        <p:spPr>
          <a:xfrm>
            <a:off x="380880" y="2000520"/>
            <a:ext cx="8206560" cy="5112360"/>
          </a:xfrm>
          <a:prstGeom prst="rect">
            <a:avLst/>
          </a:prstGeom>
          <a:noFill/>
          <a:ln>
            <a:noFill/>
          </a:ln>
        </p:spPr>
        <p:txBody>
          <a:bodyPr spcFirstLastPara="1" wrap="square" lIns="90000" tIns="45000" rIns="90000" bIns="45000" anchor="t" anchorCtr="0">
            <a:noAutofit/>
          </a:bodyPr>
          <a:lstStyle/>
          <a:p>
            <a:pPr marL="0" marR="0" lvl="0" indent="0" algn="ctr" rtl="0">
              <a:lnSpc>
                <a:spcPct val="200000"/>
              </a:lnSpc>
              <a:spcBef>
                <a:spcPts val="0"/>
              </a:spcBef>
              <a:spcAft>
                <a:spcPts val="0"/>
              </a:spcAft>
              <a:buNone/>
            </a:pPr>
            <a:r>
              <a:rPr lang="en-US" sz="2400" b="0" i="0" u="none" strike="noStrike" cap="none">
                <a:solidFill>
                  <a:srgbClr val="000000"/>
                </a:solidFill>
                <a:latin typeface="Arial"/>
                <a:ea typeface="Arial"/>
                <a:cs typeface="Arial"/>
                <a:sym typeface="Arial"/>
              </a:rPr>
              <a:t>	Anything dependent on memory  doesn’t scale</a:t>
            </a:r>
            <a:endParaRPr sz="2400" b="0" i="0" u="none" strike="noStrike" cap="none">
              <a:latin typeface="Arial"/>
              <a:ea typeface="Arial"/>
              <a:cs typeface="Arial"/>
              <a:sym typeface="Arial"/>
            </a:endParaRPr>
          </a:p>
          <a:p>
            <a:pPr marL="216000" marR="0" lvl="0" indent="-197999" algn="l" rtl="0">
              <a:lnSpc>
                <a:spcPct val="2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Use a password manager </a:t>
            </a:r>
            <a:endParaRPr sz="2400" b="0" i="0" u="none" strike="noStrike" cap="none">
              <a:latin typeface="Arial"/>
              <a:ea typeface="Arial"/>
              <a:cs typeface="Arial"/>
              <a:sym typeface="Arial"/>
            </a:endParaRPr>
          </a:p>
          <a:p>
            <a:pPr marL="432000" marR="0" lvl="1" indent="-197999" algn="l" rtl="0">
              <a:lnSpc>
                <a:spcPct val="200000"/>
              </a:lnSpc>
              <a:spcBef>
                <a:spcPts val="0"/>
              </a:spcBef>
              <a:spcAft>
                <a:spcPts val="0"/>
              </a:spcAft>
              <a:buClr>
                <a:srgbClr val="000000"/>
              </a:buClr>
              <a:buSzPts val="2000"/>
              <a:buFont typeface="Arial"/>
              <a:buChar char="–"/>
            </a:pPr>
            <a:r>
              <a:rPr lang="en-US" sz="2000"/>
              <a:t>Bitwarden, </a:t>
            </a:r>
            <a:r>
              <a:rPr lang="en-US" sz="2000" b="0" i="0" u="none" strike="noStrike" cap="none">
                <a:solidFill>
                  <a:srgbClr val="000000"/>
                </a:solidFill>
                <a:latin typeface="Arial"/>
                <a:ea typeface="Arial"/>
                <a:cs typeface="Arial"/>
                <a:sym typeface="Arial"/>
              </a:rPr>
              <a:t>LastPass, KeePass[X], 1Password, Dashlane..</a:t>
            </a:r>
            <a:endParaRPr sz="2000" b="0" i="0" u="none" strike="noStrike" cap="none">
              <a:latin typeface="Arial"/>
              <a:ea typeface="Arial"/>
              <a:cs typeface="Arial"/>
              <a:sym typeface="Arial"/>
            </a:endParaRPr>
          </a:p>
          <a:p>
            <a:pPr marL="216000" marR="0" lvl="0" indent="-197999" algn="l" rtl="0">
              <a:lnSpc>
                <a:spcPct val="2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Use A Pass Phrase</a:t>
            </a:r>
            <a:endParaRPr sz="2400" b="0" i="0" u="none" strike="noStrike" cap="none">
              <a:latin typeface="Arial"/>
              <a:ea typeface="Arial"/>
              <a:cs typeface="Arial"/>
              <a:sym typeface="Arial"/>
            </a:endParaRPr>
          </a:p>
          <a:p>
            <a:pPr marL="216000" marR="0" lvl="0" indent="-197999" algn="l" rtl="0">
              <a:lnSpc>
                <a:spcPct val="2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Nobody – </a:t>
            </a:r>
            <a:r>
              <a:rPr lang="en-US" sz="2400" b="0" i="1" u="none" strike="noStrike" cap="none">
                <a:solidFill>
                  <a:srgbClr val="000000"/>
                </a:solidFill>
                <a:latin typeface="Arial"/>
                <a:ea typeface="Arial"/>
                <a:cs typeface="Arial"/>
                <a:sym typeface="Arial"/>
              </a:rPr>
              <a:t>nobody</a:t>
            </a:r>
            <a:r>
              <a:rPr lang="en-US" sz="2400" b="0" i="0" u="none" strike="noStrike" cap="none">
                <a:solidFill>
                  <a:srgbClr val="000000"/>
                </a:solidFill>
                <a:latin typeface="Arial"/>
                <a:ea typeface="Arial"/>
                <a:cs typeface="Arial"/>
                <a:sym typeface="Arial"/>
              </a:rPr>
              <a:t> – is immune from getting hacked</a:t>
            </a:r>
            <a:endParaRPr sz="2400" b="0" i="0" u="none" strike="noStrike" cap="none">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250"/>
          <p:cNvSpPr/>
          <p:nvPr/>
        </p:nvSpPr>
        <p:spPr>
          <a:xfrm>
            <a:off x="457200" y="1005840"/>
            <a:ext cx="8206560" cy="127584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Should You Change Your Passwords Every X # of Months?</a:t>
            </a:r>
            <a:endParaRPr sz="395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950" b="0" i="0" u="none" strike="noStrike" cap="none">
              <a:latin typeface="Arial"/>
              <a:ea typeface="Arial"/>
              <a:cs typeface="Arial"/>
              <a:sym typeface="Arial"/>
            </a:endParaRPr>
          </a:p>
        </p:txBody>
      </p:sp>
      <p:sp>
        <p:nvSpPr>
          <p:cNvPr id="2163" name="Google Shape;2163;p250"/>
          <p:cNvSpPr/>
          <p:nvPr/>
        </p:nvSpPr>
        <p:spPr>
          <a:xfrm>
            <a:off x="457200" y="2468880"/>
            <a:ext cx="8206560" cy="3634200"/>
          </a:xfrm>
          <a:prstGeom prst="rect">
            <a:avLst/>
          </a:prstGeom>
          <a:noFill/>
          <a:ln>
            <a:noFill/>
          </a:ln>
        </p:spPr>
        <p:txBody>
          <a:bodyPr spcFirstLastPara="1" wrap="square" lIns="90000" tIns="45000" rIns="90000" bIns="45000" anchor="t" anchorCtr="0">
            <a:noAutofit/>
          </a:bodyPr>
          <a:lstStyle/>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Bank Account?</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Network? Server? Router?</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Facebook &amp; Twitter?</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a:t>code4lib.org</a:t>
            </a:r>
            <a:r>
              <a:rPr lang="en-US" sz="3200" b="0" i="0" u="none" strike="noStrike" cap="none">
                <a:solidFill>
                  <a:srgbClr val="000000"/>
                </a:solidFill>
                <a:latin typeface="Arial"/>
                <a:ea typeface="Arial"/>
                <a:cs typeface="Arial"/>
                <a:sym typeface="Arial"/>
              </a:rPr>
              <a:t>?</a:t>
            </a:r>
            <a:endParaRPr sz="3200" b="0" i="0" u="none" strike="noStrike" cap="none">
              <a:latin typeface="Arial"/>
              <a:ea typeface="Arial"/>
              <a:cs typeface="Arial"/>
              <a:sym typeface="Arial"/>
            </a:endParaRPr>
          </a:p>
          <a:p>
            <a:pPr marL="216000" marR="0" lvl="0" indent="-203200" algn="l" rtl="0">
              <a:lnSpc>
                <a:spcPct val="9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ala.org?</a:t>
            </a:r>
            <a:endParaRPr sz="3200" b="0" i="0" u="none" strike="noStrike" cap="non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251"/>
          <p:cNvSpPr/>
          <p:nvPr/>
        </p:nvSpPr>
        <p:spPr>
          <a:xfrm>
            <a:off x="457200" y="274680"/>
            <a:ext cx="8206560" cy="57981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Assume Your Password </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Will Be Stolen</a:t>
            </a:r>
            <a:endParaRPr sz="4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4400"/>
          </a:p>
          <a:p>
            <a:pPr marL="0" marR="0" lvl="0" indent="0" algn="ctr" rtl="0">
              <a:lnSpc>
                <a:spcPct val="100000"/>
              </a:lnSpc>
              <a:spcBef>
                <a:spcPts val="0"/>
              </a:spcBef>
              <a:spcAft>
                <a:spcPts val="0"/>
              </a:spcAft>
              <a:buNone/>
            </a:pPr>
            <a:r>
              <a:rPr lang="en-US" sz="4400"/>
              <a:t>Most of your passwords should be almost worthless. Some will be very important.</a:t>
            </a:r>
            <a:endParaRPr sz="4400"/>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252"/>
          <p:cNvSpPr/>
          <p:nvPr/>
        </p:nvSpPr>
        <p:spPr>
          <a:xfrm>
            <a:off x="457200" y="274680"/>
            <a:ext cx="8216400" cy="11298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strike="noStrike">
                <a:solidFill>
                  <a:srgbClr val="000000"/>
                </a:solidFill>
                <a:latin typeface="Arial"/>
                <a:ea typeface="Arial"/>
                <a:cs typeface="Arial"/>
                <a:sym typeface="Arial"/>
              </a:rPr>
              <a:t>What Else Ya Got?</a:t>
            </a:r>
            <a:endParaRPr sz="4400" b="0" strike="noStrike">
              <a:latin typeface="Arial"/>
              <a:ea typeface="Arial"/>
              <a:cs typeface="Arial"/>
              <a:sym typeface="Arial"/>
            </a:endParaRPr>
          </a:p>
        </p:txBody>
      </p:sp>
      <p:sp>
        <p:nvSpPr>
          <p:cNvPr id="2175" name="Google Shape;2175;p252"/>
          <p:cNvSpPr/>
          <p:nvPr/>
        </p:nvSpPr>
        <p:spPr>
          <a:xfrm>
            <a:off x="457200" y="1371600"/>
            <a:ext cx="8216400" cy="4741200"/>
          </a:xfrm>
          <a:prstGeom prst="rect">
            <a:avLst/>
          </a:prstGeom>
          <a:noFill/>
          <a:ln>
            <a:noFill/>
          </a:ln>
        </p:spPr>
        <p:txBody>
          <a:bodyPr spcFirstLastPara="1" wrap="square" lIns="90000" tIns="45000" rIns="90000" bIns="45000" anchor="t" anchorCtr="0">
            <a:noAutofit/>
          </a:bodyPr>
          <a:lstStyle/>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Biometrics</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Hardware</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Your face</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Iris scans</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Voice files</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Your DNA </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Your voice</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2 Factor Authentication</a:t>
            </a:r>
            <a:endParaRPr sz="2950" b="0" strike="noStrike">
              <a:latin typeface="Arial"/>
              <a:ea typeface="Arial"/>
              <a:cs typeface="Arial"/>
              <a:sym typeface="Arial"/>
            </a:endParaRPr>
          </a:p>
          <a:p>
            <a:pPr marL="216000" marR="0" lvl="0" indent="-215640" algn="l" rtl="0">
              <a:lnSpc>
                <a:spcPct val="80000"/>
              </a:lnSpc>
              <a:spcBef>
                <a:spcPts val="0"/>
              </a:spcBef>
              <a:spcAft>
                <a:spcPts val="0"/>
              </a:spcAft>
              <a:buClr>
                <a:srgbClr val="000000"/>
              </a:buClr>
              <a:buSzPts val="2950"/>
              <a:buFont typeface="Arial"/>
              <a:buChar char="•"/>
            </a:pPr>
            <a:r>
              <a:rPr lang="en-US" sz="2950" b="0" strike="noStrike">
                <a:solidFill>
                  <a:srgbClr val="000000"/>
                </a:solidFill>
                <a:latin typeface="Arial"/>
                <a:ea typeface="Arial"/>
                <a:cs typeface="Arial"/>
                <a:sym typeface="Arial"/>
              </a:rPr>
              <a:t>Security Questions</a:t>
            </a:r>
            <a:endParaRPr sz="2950" b="0" strike="noStrike">
              <a:latin typeface="Arial"/>
              <a:ea typeface="Arial"/>
              <a:cs typeface="Arial"/>
              <a:sym typeface="Arial"/>
            </a:endParaRPr>
          </a:p>
          <a:p>
            <a:pPr marL="0" marR="0" lvl="0" indent="0" algn="l" rtl="0">
              <a:lnSpc>
                <a:spcPct val="80000"/>
              </a:lnSpc>
              <a:spcBef>
                <a:spcPts val="0"/>
              </a:spcBef>
              <a:spcAft>
                <a:spcPts val="0"/>
              </a:spcAft>
              <a:buNone/>
            </a:pPr>
            <a:endParaRPr sz="2950" b="0" strike="noStrike">
              <a:latin typeface="Arial"/>
              <a:ea typeface="Arial"/>
              <a:cs typeface="Arial"/>
              <a:sym typeface="Arial"/>
            </a:endParaRPr>
          </a:p>
          <a:p>
            <a:pPr marL="0" marR="0" lvl="0" indent="0" algn="ctr" rtl="0">
              <a:lnSpc>
                <a:spcPct val="80000"/>
              </a:lnSpc>
              <a:spcBef>
                <a:spcPts val="0"/>
              </a:spcBef>
              <a:spcAft>
                <a:spcPts val="0"/>
              </a:spcAft>
              <a:buNone/>
            </a:pPr>
            <a:r>
              <a:rPr lang="en-US" sz="2950" b="0" i="1" strike="noStrike">
                <a:solidFill>
                  <a:srgbClr val="000000"/>
                </a:solidFill>
                <a:latin typeface="Arial"/>
                <a:ea typeface="Arial"/>
                <a:cs typeface="Arial"/>
                <a:sym typeface="Arial"/>
              </a:rPr>
              <a:t>     .</a:t>
            </a:r>
            <a:r>
              <a:rPr lang="en-US" sz="3350" b="0" i="1" strike="noStrike">
                <a:solidFill>
                  <a:srgbClr val="000000"/>
                </a:solidFill>
                <a:latin typeface="Arial"/>
                <a:ea typeface="Arial"/>
                <a:cs typeface="Arial"/>
                <a:sym typeface="Arial"/>
              </a:rPr>
              <a:t>..</a:t>
            </a:r>
            <a:r>
              <a:rPr lang="en-US" sz="3350" b="1" i="1" strike="noStrike">
                <a:solidFill>
                  <a:srgbClr val="000000"/>
                </a:solidFill>
                <a:latin typeface="Arial"/>
                <a:ea typeface="Arial"/>
                <a:cs typeface="Arial"/>
                <a:sym typeface="Arial"/>
              </a:rPr>
              <a:t>More Confusion    ...More Work</a:t>
            </a:r>
            <a:endParaRPr sz="3350" b="0" strike="noStrike">
              <a:latin typeface="Arial"/>
              <a:ea typeface="Arial"/>
              <a:cs typeface="Arial"/>
              <a:sym typeface="Arial"/>
            </a:endParaRPr>
          </a:p>
          <a:p>
            <a:pPr marL="0" marR="0" lvl="0" indent="0" algn="ctr" rtl="0">
              <a:lnSpc>
                <a:spcPct val="80000"/>
              </a:lnSpc>
              <a:spcBef>
                <a:spcPts val="0"/>
              </a:spcBef>
              <a:spcAft>
                <a:spcPts val="0"/>
              </a:spcAft>
              <a:buNone/>
            </a:pPr>
            <a:r>
              <a:rPr lang="en-US" sz="3350" b="1" i="1" strike="noStrike">
                <a:solidFill>
                  <a:srgbClr val="000000"/>
                </a:solidFill>
                <a:latin typeface="Arial"/>
                <a:ea typeface="Arial"/>
                <a:cs typeface="Arial"/>
                <a:sym typeface="Arial"/>
              </a:rPr>
              <a:t>...More Money</a:t>
            </a:r>
            <a:endParaRPr sz="3350" b="0" strike="noStrike">
              <a:latin typeface="Arial"/>
              <a:ea typeface="Arial"/>
              <a:cs typeface="Arial"/>
              <a:sym typeface="Arial"/>
            </a:endParaRPr>
          </a:p>
          <a:p>
            <a:pPr marL="0" marR="0" lvl="0" indent="0" algn="l" rtl="0">
              <a:lnSpc>
                <a:spcPct val="80000"/>
              </a:lnSpc>
              <a:spcBef>
                <a:spcPts val="0"/>
              </a:spcBef>
              <a:spcAft>
                <a:spcPts val="0"/>
              </a:spcAft>
              <a:buNone/>
            </a:pPr>
            <a:endParaRPr sz="3350" b="0" strike="noStrike">
              <a:latin typeface="Arial"/>
              <a:ea typeface="Arial"/>
              <a:cs typeface="Arial"/>
              <a:sym typeface="Arial"/>
            </a:endParaRPr>
          </a:p>
        </p:txBody>
      </p:sp>
      <p:sp>
        <p:nvSpPr>
          <p:cNvPr id="2176" name="Google Shape;2176;p252"/>
          <p:cNvSpPr txBox="1"/>
          <p:nvPr/>
        </p:nvSpPr>
        <p:spPr>
          <a:xfrm>
            <a:off x="457200" y="273600"/>
            <a:ext cx="8228400" cy="11442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strike="noStrike">
              <a:solidFill>
                <a:srgbClr val="000000"/>
              </a:solidFill>
              <a:latin typeface="Arial"/>
              <a:ea typeface="Arial"/>
              <a:cs typeface="Arial"/>
              <a:sym typeface="Arial"/>
            </a:endParaRPr>
          </a:p>
        </p:txBody>
      </p:sp>
      <p:sp>
        <p:nvSpPr>
          <p:cNvPr id="2177" name="Google Shape;2177;p252"/>
          <p:cNvSpPr txBox="1"/>
          <p:nvPr/>
        </p:nvSpPr>
        <p:spPr>
          <a:xfrm>
            <a:off x="457200" y="1604520"/>
            <a:ext cx="8229000" cy="39768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200" b="0" strike="noStrike">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253"/>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184" name="Google Shape;2184;p253"/>
          <p:cNvSpPr txBox="1">
            <a:spLocks noGrp="1"/>
          </p:cNvSpPr>
          <p:nvPr>
            <p:ph type="body" idx="1"/>
          </p:nvPr>
        </p:nvSpPr>
        <p:spPr>
          <a:xfrm>
            <a:off x="457200" y="1604520"/>
            <a:ext cx="8229300" cy="3977400"/>
          </a:xfrm>
          <a:prstGeom prst="rect">
            <a:avLst/>
          </a:prstGeom>
        </p:spPr>
        <p:txBody>
          <a:bodyPr spcFirstLastPara="1" wrap="square" lIns="0" tIns="0" rIns="0" bIns="0" anchor="t" anchorCtr="0">
            <a:noAutofit/>
          </a:bodyPr>
          <a:lstStyle/>
          <a:p>
            <a:pPr marL="0" lvl="0" indent="0" algn="l" rtl="0">
              <a:lnSpc>
                <a:spcPct val="170000"/>
              </a:lnSpc>
              <a:spcBef>
                <a:spcPts val="0"/>
              </a:spcBef>
              <a:spcAft>
                <a:spcPts val="0"/>
              </a:spcAft>
              <a:buClr>
                <a:schemeClr val="dk1"/>
              </a:buClr>
              <a:buSzPts val="1100"/>
              <a:buFont typeface="Arial"/>
              <a:buNone/>
            </a:pPr>
            <a:r>
              <a:rPr lang="en-US" sz="2400" i="1"/>
              <a:t>Every single solution I've seen that claims to "solve the password problem" </a:t>
            </a:r>
            <a:r>
              <a:rPr lang="en-US" sz="2500" b="1" i="1"/>
              <a:t>just adds another challenge in its place thus introducing a new set of problems.</a:t>
            </a:r>
            <a:endParaRPr sz="2500" b="1" i="1"/>
          </a:p>
          <a:p>
            <a:pPr marL="0" lvl="0" indent="0" algn="l" rtl="0">
              <a:lnSpc>
                <a:spcPct val="170000"/>
              </a:lnSpc>
              <a:spcBef>
                <a:spcPts val="0"/>
              </a:spcBef>
              <a:spcAft>
                <a:spcPts val="0"/>
              </a:spcAft>
              <a:buClr>
                <a:schemeClr val="dk1"/>
              </a:buClr>
              <a:buSzPts val="1100"/>
              <a:buFont typeface="Arial"/>
              <a:buNone/>
            </a:pPr>
            <a:r>
              <a:rPr lang="en-US" sz="2400" i="1"/>
              <a:t>This is why [insert thing here] is not a password killer and why, for the foreseeable future, we're just going to have to continue getting better at the one authentication scheme that everyone knows how to use: passwords.</a:t>
            </a:r>
            <a:endParaRPr sz="2400" i="1"/>
          </a:p>
          <a:p>
            <a:pPr marL="0" lvl="0" indent="0" algn="l" rtl="0">
              <a:spcBef>
                <a:spcPts val="0"/>
              </a:spcBef>
              <a:spcAft>
                <a:spcPts val="0"/>
              </a:spcAft>
              <a:buNone/>
            </a:pPr>
            <a:endParaRPr sz="2400" i="1"/>
          </a:p>
        </p:txBody>
      </p:sp>
      <p:pic>
        <p:nvPicPr>
          <p:cNvPr id="2185" name="Google Shape;2185;p253"/>
          <p:cNvPicPr preferRelativeResize="0"/>
          <p:nvPr/>
        </p:nvPicPr>
        <p:blipFill>
          <a:blip r:embed="rId3">
            <a:alphaModFix/>
          </a:blip>
          <a:stretch>
            <a:fillRect/>
          </a:stretch>
        </p:blipFill>
        <p:spPr>
          <a:xfrm>
            <a:off x="0" y="78758"/>
            <a:ext cx="9144001" cy="1413684"/>
          </a:xfrm>
          <a:prstGeom prst="rect">
            <a:avLst/>
          </a:prstGeom>
          <a:noFill/>
          <a:ln>
            <a:noFill/>
          </a:ln>
        </p:spPr>
      </p:pic>
      <p:sp>
        <p:nvSpPr>
          <p:cNvPr id="2186" name="Google Shape;2186;p253"/>
          <p:cNvSpPr txBox="1"/>
          <p:nvPr/>
        </p:nvSpPr>
        <p:spPr>
          <a:xfrm>
            <a:off x="0" y="5891925"/>
            <a:ext cx="9034200" cy="45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i="1"/>
              <a:t>https://www.troyhunt.com/heres-why-insert-thing-here-is-not-a-password-killer/</a:t>
            </a:r>
            <a:endParaRPr sz="11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2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latin typeface="Open Sans"/>
                <a:ea typeface="Open Sans"/>
                <a:cs typeface="Open Sans"/>
                <a:sym typeface="Open Sans"/>
              </a:rPr>
              <a:t>Today’s Schedule</a:t>
            </a:r>
            <a:endParaRPr/>
          </a:p>
        </p:txBody>
      </p:sp>
      <p:sp>
        <p:nvSpPr>
          <p:cNvPr id="1530" name="Google Shape;1530;p227"/>
          <p:cNvSpPr txBox="1">
            <a:spLocks noGrp="1"/>
          </p:cNvSpPr>
          <p:nvPr>
            <p:ph type="body" idx="1"/>
          </p:nvPr>
        </p:nvSpPr>
        <p:spPr>
          <a:xfrm>
            <a:off x="128650" y="1536625"/>
            <a:ext cx="8940300" cy="4555200"/>
          </a:xfrm>
          <a:prstGeom prst="rect">
            <a:avLst/>
          </a:prstGeom>
          <a:noFill/>
          <a:ln>
            <a:noFill/>
          </a:ln>
        </p:spPr>
        <p:txBody>
          <a:bodyPr spcFirstLastPara="1" wrap="square" lIns="91425" tIns="91425" rIns="91425" bIns="91425" anchor="t" anchorCtr="0">
            <a:noAutofit/>
          </a:bodyPr>
          <a:lstStyle/>
          <a:p>
            <a:pPr marL="152392" lvl="0" indent="0" algn="l" rtl="0">
              <a:lnSpc>
                <a:spcPct val="90000"/>
              </a:lnSpc>
              <a:spcBef>
                <a:spcPts val="1000"/>
              </a:spcBef>
              <a:spcAft>
                <a:spcPts val="0"/>
              </a:spcAft>
              <a:buClr>
                <a:srgbClr val="20232E"/>
              </a:buClr>
              <a:buSzPts val="3200"/>
              <a:buNone/>
            </a:pPr>
            <a:r>
              <a:rPr lang="en-US" sz="3200"/>
              <a:t>10:00 – 10:20	</a:t>
            </a:r>
            <a:r>
              <a:rPr lang="en-US" sz="2800"/>
              <a:t>Welcome &amp; course housekeeping</a:t>
            </a:r>
            <a:endParaRPr sz="1600"/>
          </a:p>
          <a:p>
            <a:pPr marL="152392" lvl="0" indent="0" algn="l" rtl="0">
              <a:lnSpc>
                <a:spcPct val="90000"/>
              </a:lnSpc>
              <a:spcBef>
                <a:spcPts val="1000"/>
              </a:spcBef>
              <a:spcAft>
                <a:spcPts val="0"/>
              </a:spcAft>
              <a:buClr>
                <a:srgbClr val="20232E"/>
              </a:buClr>
              <a:buSzPts val="3200"/>
              <a:buNone/>
            </a:pPr>
            <a:r>
              <a:rPr lang="en-US" sz="3200"/>
              <a:t>10:20 – 10:45 	Training</a:t>
            </a:r>
            <a:endParaRPr/>
          </a:p>
          <a:p>
            <a:pPr marL="152392" lvl="0" indent="0" algn="l" rtl="0">
              <a:lnSpc>
                <a:spcPct val="90000"/>
              </a:lnSpc>
              <a:spcBef>
                <a:spcPts val="1000"/>
              </a:spcBef>
              <a:spcAft>
                <a:spcPts val="0"/>
              </a:spcAft>
              <a:buClr>
                <a:srgbClr val="20232E"/>
              </a:buClr>
              <a:buSzPts val="3200"/>
              <a:buNone/>
            </a:pPr>
            <a:r>
              <a:rPr lang="en-US" sz="3200"/>
              <a:t>10:45 – 10:50 	Break</a:t>
            </a:r>
            <a:endParaRPr/>
          </a:p>
          <a:p>
            <a:pPr marL="152392" lvl="0" indent="0" algn="l" rtl="0">
              <a:lnSpc>
                <a:spcPct val="90000"/>
              </a:lnSpc>
              <a:spcBef>
                <a:spcPts val="1000"/>
              </a:spcBef>
              <a:spcAft>
                <a:spcPts val="0"/>
              </a:spcAft>
              <a:buClr>
                <a:srgbClr val="20232E"/>
              </a:buClr>
              <a:buSzPts val="3200"/>
              <a:buNone/>
            </a:pPr>
            <a:r>
              <a:rPr lang="en-US" sz="3200"/>
              <a:t>10:50 – 11:25 	Training</a:t>
            </a:r>
            <a:endParaRPr/>
          </a:p>
          <a:p>
            <a:pPr marL="152392" lvl="0" indent="0" algn="l" rtl="0">
              <a:lnSpc>
                <a:spcPct val="90000"/>
              </a:lnSpc>
              <a:spcBef>
                <a:spcPts val="1000"/>
              </a:spcBef>
              <a:spcAft>
                <a:spcPts val="0"/>
              </a:spcAft>
              <a:buClr>
                <a:srgbClr val="20232E"/>
              </a:buClr>
              <a:buSzPts val="3200"/>
              <a:buNone/>
            </a:pPr>
            <a:r>
              <a:rPr lang="en-US" sz="3200"/>
              <a:t>11:25 – 11:30 	Wrap up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254"/>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1700">
                <a:solidFill>
                  <a:srgbClr val="42424E"/>
                </a:solidFill>
                <a:highlight>
                  <a:srgbClr val="FFFFFF"/>
                </a:highlight>
              </a:rPr>
              <a:t>Microsoft: Next steps for passwordless in 2021</a:t>
            </a:r>
            <a:endParaRPr/>
          </a:p>
        </p:txBody>
      </p:sp>
      <p:sp>
        <p:nvSpPr>
          <p:cNvPr id="2193" name="Google Shape;2193;p254"/>
          <p:cNvSpPr txBox="1">
            <a:spLocks noGrp="1"/>
          </p:cNvSpPr>
          <p:nvPr>
            <p:ph type="body" idx="1"/>
          </p:nvPr>
        </p:nvSpPr>
        <p:spPr>
          <a:xfrm>
            <a:off x="457200" y="1187421"/>
            <a:ext cx="8229300" cy="9951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endParaRPr sz="1700">
              <a:solidFill>
                <a:srgbClr val="42424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42424E"/>
                </a:solidFill>
                <a:highlight>
                  <a:srgbClr val="FFFFFF"/>
                </a:highlight>
              </a:rPr>
              <a:t>Our team has been working hard this year to join these partners in making passwords a thing of the past. Along with </a:t>
            </a:r>
            <a:r>
              <a:rPr lang="en-US" sz="1100">
                <a:solidFill>
                  <a:srgbClr val="006ECF"/>
                </a:solidFill>
                <a:highlight>
                  <a:srgbClr val="FFFFFF"/>
                </a:highlight>
                <a:uFill>
                  <a:noFill/>
                </a:uFill>
                <a:hlinkClick r:id="rId3">
                  <a:extLst>
                    <a:ext uri="{A12FA001-AC4F-418D-AE19-62706E023703}">
                      <ahyp:hlinkClr xmlns:ahyp="http://schemas.microsoft.com/office/drawing/2018/hyperlinkcolor" val="tx"/>
                    </a:ext>
                  </a:extLst>
                </a:hlinkClick>
              </a:rPr>
              <a:t>new UX and APIs for managing FIDO2 security keys</a:t>
            </a:r>
            <a:r>
              <a:rPr lang="en-US" sz="1100">
                <a:solidFill>
                  <a:srgbClr val="42424E"/>
                </a:solidFill>
                <a:highlight>
                  <a:srgbClr val="FFFFFF"/>
                </a:highlight>
              </a:rPr>
              <a:t> enabling customers to develop custom solutions and tools, we plan to release a converged registration portal in 2021, where all users can seamlessly manage passwordless credentials via the </a:t>
            </a:r>
            <a:r>
              <a:rPr lang="en-US" sz="1100">
                <a:solidFill>
                  <a:srgbClr val="006ECF"/>
                </a:solidFill>
                <a:highlight>
                  <a:srgbClr val="FFFFFF"/>
                </a:highlight>
                <a:uFill>
                  <a:noFill/>
                </a:uFill>
                <a:hlinkClick r:id="rId4">
                  <a:extLst>
                    <a:ext uri="{A12FA001-AC4F-418D-AE19-62706E023703}">
                      <ahyp:hlinkClr xmlns:ahyp="http://schemas.microsoft.com/office/drawing/2018/hyperlinkcolor" val="tx"/>
                    </a:ext>
                  </a:extLst>
                </a:hlinkClick>
              </a:rPr>
              <a:t>My Apps portal</a:t>
            </a:r>
            <a:r>
              <a:rPr lang="en-US" sz="1100">
                <a:solidFill>
                  <a:srgbClr val="42424E"/>
                </a:solidFill>
                <a:highlight>
                  <a:srgbClr val="FFFFFF"/>
                </a:highlight>
              </a:rPr>
              <a:t>.</a:t>
            </a:r>
            <a:endParaRPr sz="1100">
              <a:solidFill>
                <a:srgbClr val="42424E"/>
              </a:solidFill>
              <a:highlight>
                <a:srgbClr val="FFFFFF"/>
              </a:highlight>
            </a:endParaRPr>
          </a:p>
          <a:p>
            <a:pPr marL="0" lvl="0" indent="0" algn="l" rtl="0">
              <a:spcBef>
                <a:spcPts val="0"/>
              </a:spcBef>
              <a:spcAft>
                <a:spcPts val="0"/>
              </a:spcAft>
              <a:buNone/>
            </a:pPr>
            <a:endParaRPr/>
          </a:p>
        </p:txBody>
      </p:sp>
      <p:pic>
        <p:nvPicPr>
          <p:cNvPr id="2194" name="Google Shape;2194;p254"/>
          <p:cNvPicPr preferRelativeResize="0"/>
          <p:nvPr/>
        </p:nvPicPr>
        <p:blipFill>
          <a:blip r:embed="rId5">
            <a:alphaModFix/>
          </a:blip>
          <a:stretch>
            <a:fillRect/>
          </a:stretch>
        </p:blipFill>
        <p:spPr>
          <a:xfrm>
            <a:off x="545800" y="2425788"/>
            <a:ext cx="7620000" cy="3552825"/>
          </a:xfrm>
          <a:prstGeom prst="rect">
            <a:avLst/>
          </a:prstGeom>
          <a:noFill/>
          <a:ln>
            <a:noFill/>
          </a:ln>
        </p:spPr>
      </p:pic>
      <p:sp>
        <p:nvSpPr>
          <p:cNvPr id="2195" name="Google Shape;2195;p254"/>
          <p:cNvSpPr txBox="1"/>
          <p:nvPr/>
        </p:nvSpPr>
        <p:spPr>
          <a:xfrm>
            <a:off x="0" y="6411800"/>
            <a:ext cx="9144000" cy="34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https://www.microsoft.com/security/blog/2020/12/17/a-breakthrough-year-for-passwordless-technology/</a:t>
            </a:r>
            <a:endParaRPr sz="9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255"/>
          <p:cNvSpPr/>
          <p:nvPr/>
        </p:nvSpPr>
        <p:spPr>
          <a:xfrm>
            <a:off x="731525" y="2264225"/>
            <a:ext cx="7841100" cy="4043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r>
              <a:rPr lang="en-US" sz="6000" b="1" i="0" u="none" strike="noStrike" cap="none">
                <a:solidFill>
                  <a:srgbClr val="702C91"/>
                </a:solidFill>
                <a:latin typeface="Arial"/>
                <a:ea typeface="Arial"/>
                <a:cs typeface="Arial"/>
                <a:sym typeface="Arial"/>
              </a:rPr>
              <a:t>Securing The “Things” </a:t>
            </a:r>
            <a:endParaRPr sz="6000" b="0" i="0" u="none" strike="noStrike" cap="none">
              <a:solidFill>
                <a:srgbClr val="702C9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pic>
        <p:nvPicPr>
          <p:cNvPr id="2206" name="Google Shape;2206;p256"/>
          <p:cNvPicPr preferRelativeResize="0"/>
          <p:nvPr/>
        </p:nvPicPr>
        <p:blipFill rotWithShape="1">
          <a:blip r:embed="rId3">
            <a:alphaModFix/>
          </a:blip>
          <a:srcRect/>
          <a:stretch/>
        </p:blipFill>
        <p:spPr>
          <a:xfrm>
            <a:off x="351780" y="4013463"/>
            <a:ext cx="1229040" cy="1229040"/>
          </a:xfrm>
          <a:prstGeom prst="rect">
            <a:avLst/>
          </a:prstGeom>
          <a:noFill/>
          <a:ln>
            <a:noFill/>
          </a:ln>
        </p:spPr>
      </p:pic>
      <p:pic>
        <p:nvPicPr>
          <p:cNvPr id="2207" name="Google Shape;2207;p256"/>
          <p:cNvPicPr preferRelativeResize="0"/>
          <p:nvPr/>
        </p:nvPicPr>
        <p:blipFill rotWithShape="1">
          <a:blip r:embed="rId4">
            <a:alphaModFix/>
          </a:blip>
          <a:srcRect/>
          <a:stretch/>
        </p:blipFill>
        <p:spPr>
          <a:xfrm>
            <a:off x="7680960" y="2926080"/>
            <a:ext cx="943200" cy="1121760"/>
          </a:xfrm>
          <a:prstGeom prst="rect">
            <a:avLst/>
          </a:prstGeom>
          <a:noFill/>
          <a:ln>
            <a:noFill/>
          </a:ln>
        </p:spPr>
      </p:pic>
      <p:sp>
        <p:nvSpPr>
          <p:cNvPr id="2208" name="Google Shape;2208;p256"/>
          <p:cNvSpPr/>
          <p:nvPr/>
        </p:nvSpPr>
        <p:spPr>
          <a:xfrm>
            <a:off x="457200" y="91440"/>
            <a:ext cx="8411040" cy="4528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6600" b="1" i="0" u="none" strike="noStrike" cap="none">
                <a:solidFill>
                  <a:srgbClr val="000000"/>
                </a:solidFill>
                <a:latin typeface="Calibri"/>
                <a:ea typeface="Calibri"/>
                <a:cs typeface="Calibri"/>
                <a:sym typeface="Calibri"/>
              </a:rPr>
              <a:t>“Things”</a:t>
            </a:r>
            <a:endParaRPr sz="6600" b="0" i="0" u="none" strike="noStrike" cap="none">
              <a:latin typeface="Arial"/>
              <a:ea typeface="Arial"/>
              <a:cs typeface="Arial"/>
              <a:sym typeface="Arial"/>
            </a:endParaRPr>
          </a:p>
        </p:txBody>
      </p:sp>
      <p:sp>
        <p:nvSpPr>
          <p:cNvPr id="2209" name="Google Shape;2209;p256"/>
          <p:cNvSpPr/>
          <p:nvPr/>
        </p:nvSpPr>
        <p:spPr>
          <a:xfrm>
            <a:off x="0" y="0"/>
            <a:ext cx="360" cy="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0" name="Google Shape;2210;p256"/>
          <p:cNvPicPr preferRelativeResize="0"/>
          <p:nvPr/>
        </p:nvPicPr>
        <p:blipFill rotWithShape="1">
          <a:blip r:embed="rId5">
            <a:alphaModFix/>
          </a:blip>
          <a:srcRect/>
          <a:stretch/>
        </p:blipFill>
        <p:spPr>
          <a:xfrm>
            <a:off x="1463040" y="2817360"/>
            <a:ext cx="1383480" cy="1383480"/>
          </a:xfrm>
          <a:prstGeom prst="rect">
            <a:avLst/>
          </a:prstGeom>
          <a:noFill/>
          <a:ln>
            <a:noFill/>
          </a:ln>
        </p:spPr>
      </p:pic>
      <p:pic>
        <p:nvPicPr>
          <p:cNvPr id="2211" name="Google Shape;2211;p256"/>
          <p:cNvPicPr preferRelativeResize="0"/>
          <p:nvPr/>
        </p:nvPicPr>
        <p:blipFill rotWithShape="1">
          <a:blip r:embed="rId6">
            <a:alphaModFix/>
          </a:blip>
          <a:srcRect/>
          <a:stretch/>
        </p:blipFill>
        <p:spPr>
          <a:xfrm>
            <a:off x="5577840" y="4231440"/>
            <a:ext cx="736560" cy="793080"/>
          </a:xfrm>
          <a:prstGeom prst="rect">
            <a:avLst/>
          </a:prstGeom>
          <a:noFill/>
          <a:ln>
            <a:noFill/>
          </a:ln>
        </p:spPr>
      </p:pic>
      <p:pic>
        <p:nvPicPr>
          <p:cNvPr id="2212" name="Google Shape;2212;p256"/>
          <p:cNvPicPr preferRelativeResize="0"/>
          <p:nvPr/>
        </p:nvPicPr>
        <p:blipFill rotWithShape="1">
          <a:blip r:embed="rId7">
            <a:alphaModFix/>
          </a:blip>
          <a:srcRect/>
          <a:stretch/>
        </p:blipFill>
        <p:spPr>
          <a:xfrm>
            <a:off x="6314400" y="2887645"/>
            <a:ext cx="726120" cy="727200"/>
          </a:xfrm>
          <a:prstGeom prst="rect">
            <a:avLst/>
          </a:prstGeom>
          <a:noFill/>
          <a:ln>
            <a:noFill/>
          </a:ln>
        </p:spPr>
      </p:pic>
      <p:pic>
        <p:nvPicPr>
          <p:cNvPr id="2213" name="Google Shape;2213;p256"/>
          <p:cNvPicPr preferRelativeResize="0"/>
          <p:nvPr/>
        </p:nvPicPr>
        <p:blipFill rotWithShape="1">
          <a:blip r:embed="rId8">
            <a:alphaModFix/>
          </a:blip>
          <a:srcRect/>
          <a:stretch/>
        </p:blipFill>
        <p:spPr>
          <a:xfrm>
            <a:off x="2297520" y="4504680"/>
            <a:ext cx="1904040" cy="977040"/>
          </a:xfrm>
          <a:prstGeom prst="rect">
            <a:avLst/>
          </a:prstGeom>
          <a:noFill/>
          <a:ln>
            <a:noFill/>
          </a:ln>
        </p:spPr>
      </p:pic>
      <p:pic>
        <p:nvPicPr>
          <p:cNvPr id="2214" name="Google Shape;2214;p256"/>
          <p:cNvPicPr preferRelativeResize="0"/>
          <p:nvPr/>
        </p:nvPicPr>
        <p:blipFill rotWithShape="1">
          <a:blip r:embed="rId9">
            <a:alphaModFix/>
          </a:blip>
          <a:srcRect/>
          <a:stretch/>
        </p:blipFill>
        <p:spPr>
          <a:xfrm>
            <a:off x="2053080" y="1920240"/>
            <a:ext cx="1782000" cy="803880"/>
          </a:xfrm>
          <a:prstGeom prst="rect">
            <a:avLst/>
          </a:prstGeom>
          <a:noFill/>
          <a:ln>
            <a:noFill/>
          </a:ln>
        </p:spPr>
      </p:pic>
      <p:sp>
        <p:nvSpPr>
          <p:cNvPr id="2215" name="Google Shape;2215;p256"/>
          <p:cNvSpPr/>
          <p:nvPr/>
        </p:nvSpPr>
        <p:spPr>
          <a:xfrm>
            <a:off x="3124080" y="6356520"/>
            <a:ext cx="2872440" cy="342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Staying Safe Online</a:t>
            </a:r>
            <a:endParaRPr sz="1200" b="0" i="0" u="none" strike="noStrike" cap="none">
              <a:latin typeface="Arial"/>
              <a:ea typeface="Arial"/>
              <a:cs typeface="Arial"/>
              <a:sym typeface="Arial"/>
            </a:endParaRPr>
          </a:p>
        </p:txBody>
      </p:sp>
      <p:pic>
        <p:nvPicPr>
          <p:cNvPr id="2216" name="Google Shape;2216;p256"/>
          <p:cNvPicPr preferRelativeResize="0"/>
          <p:nvPr/>
        </p:nvPicPr>
        <p:blipFill rotWithShape="1">
          <a:blip r:embed="rId10">
            <a:alphaModFix/>
          </a:blip>
          <a:srcRect/>
          <a:stretch/>
        </p:blipFill>
        <p:spPr>
          <a:xfrm>
            <a:off x="1143000" y="5263920"/>
            <a:ext cx="1582200" cy="1580040"/>
          </a:xfrm>
          <a:prstGeom prst="rect">
            <a:avLst/>
          </a:prstGeom>
          <a:noFill/>
          <a:ln>
            <a:noFill/>
          </a:ln>
        </p:spPr>
      </p:pic>
      <p:pic>
        <p:nvPicPr>
          <p:cNvPr id="2217" name="Google Shape;2217;p256"/>
          <p:cNvPicPr preferRelativeResize="0"/>
          <p:nvPr/>
        </p:nvPicPr>
        <p:blipFill rotWithShape="1">
          <a:blip r:embed="rId11">
            <a:alphaModFix/>
          </a:blip>
          <a:srcRect/>
          <a:stretch/>
        </p:blipFill>
        <p:spPr>
          <a:xfrm>
            <a:off x="7878240" y="4572000"/>
            <a:ext cx="803880" cy="1446120"/>
          </a:xfrm>
          <a:prstGeom prst="rect">
            <a:avLst/>
          </a:prstGeom>
          <a:noFill/>
          <a:ln>
            <a:noFill/>
          </a:ln>
        </p:spPr>
      </p:pic>
      <p:pic>
        <p:nvPicPr>
          <p:cNvPr id="2218" name="Google Shape;2218;p256"/>
          <p:cNvPicPr preferRelativeResize="0"/>
          <p:nvPr/>
        </p:nvPicPr>
        <p:blipFill rotWithShape="1">
          <a:blip r:embed="rId12">
            <a:alphaModFix/>
          </a:blip>
          <a:srcRect/>
          <a:stretch/>
        </p:blipFill>
        <p:spPr>
          <a:xfrm>
            <a:off x="4805640" y="1052240"/>
            <a:ext cx="1508760" cy="632520"/>
          </a:xfrm>
          <a:prstGeom prst="rect">
            <a:avLst/>
          </a:prstGeom>
          <a:noFill/>
          <a:ln>
            <a:noFill/>
          </a:ln>
        </p:spPr>
      </p:pic>
      <p:pic>
        <p:nvPicPr>
          <p:cNvPr id="2219" name="Google Shape;2219;p256"/>
          <p:cNvPicPr preferRelativeResize="0"/>
          <p:nvPr/>
        </p:nvPicPr>
        <p:blipFill rotWithShape="1">
          <a:blip r:embed="rId13">
            <a:alphaModFix/>
          </a:blip>
          <a:srcRect/>
          <a:stretch/>
        </p:blipFill>
        <p:spPr>
          <a:xfrm>
            <a:off x="3773160" y="5577840"/>
            <a:ext cx="2147760" cy="1183320"/>
          </a:xfrm>
          <a:prstGeom prst="rect">
            <a:avLst/>
          </a:prstGeom>
          <a:noFill/>
          <a:ln>
            <a:noFill/>
          </a:ln>
        </p:spPr>
      </p:pic>
      <p:pic>
        <p:nvPicPr>
          <p:cNvPr id="2220" name="Google Shape;2220;p256"/>
          <p:cNvPicPr preferRelativeResize="0"/>
          <p:nvPr/>
        </p:nvPicPr>
        <p:blipFill rotWithShape="1">
          <a:blip r:embed="rId14">
            <a:alphaModFix/>
          </a:blip>
          <a:srcRect/>
          <a:stretch/>
        </p:blipFill>
        <p:spPr>
          <a:xfrm>
            <a:off x="29160" y="1949400"/>
            <a:ext cx="1337040" cy="1337040"/>
          </a:xfrm>
          <a:prstGeom prst="rect">
            <a:avLst/>
          </a:prstGeom>
          <a:noFill/>
          <a:ln>
            <a:noFill/>
          </a:ln>
        </p:spPr>
      </p:pic>
      <p:pic>
        <p:nvPicPr>
          <p:cNvPr id="2221" name="Google Shape;2221;p256"/>
          <p:cNvPicPr preferRelativeResize="0"/>
          <p:nvPr/>
        </p:nvPicPr>
        <p:blipFill rotWithShape="1">
          <a:blip r:embed="rId15">
            <a:alphaModFix/>
          </a:blip>
          <a:srcRect/>
          <a:stretch/>
        </p:blipFill>
        <p:spPr>
          <a:xfrm>
            <a:off x="6400800" y="5092200"/>
            <a:ext cx="971640" cy="1303920"/>
          </a:xfrm>
          <a:prstGeom prst="rect">
            <a:avLst/>
          </a:prstGeom>
          <a:noFill/>
          <a:ln>
            <a:noFill/>
          </a:ln>
        </p:spPr>
      </p:pic>
      <p:pic>
        <p:nvPicPr>
          <p:cNvPr id="2222" name="Google Shape;2222;p256"/>
          <p:cNvPicPr preferRelativeResize="0"/>
          <p:nvPr/>
        </p:nvPicPr>
        <p:blipFill rotWithShape="1">
          <a:blip r:embed="rId16">
            <a:alphaModFix/>
          </a:blip>
          <a:srcRect/>
          <a:stretch/>
        </p:blipFill>
        <p:spPr>
          <a:xfrm>
            <a:off x="6400805" y="1644465"/>
            <a:ext cx="2301120" cy="1094400"/>
          </a:xfrm>
          <a:prstGeom prst="rect">
            <a:avLst/>
          </a:prstGeom>
          <a:noFill/>
          <a:ln>
            <a:noFill/>
          </a:ln>
        </p:spPr>
      </p:pic>
      <p:pic>
        <p:nvPicPr>
          <p:cNvPr id="2223" name="Google Shape;2223;p256"/>
          <p:cNvPicPr preferRelativeResize="0"/>
          <p:nvPr/>
        </p:nvPicPr>
        <p:blipFill rotWithShape="1">
          <a:blip r:embed="rId17">
            <a:alphaModFix/>
          </a:blip>
          <a:srcRect/>
          <a:stretch/>
        </p:blipFill>
        <p:spPr>
          <a:xfrm>
            <a:off x="2674751" y="3265924"/>
            <a:ext cx="2085798" cy="1094400"/>
          </a:xfrm>
          <a:prstGeom prst="rect">
            <a:avLst/>
          </a:prstGeom>
          <a:noFill/>
          <a:ln>
            <a:noFill/>
          </a:ln>
        </p:spPr>
      </p:pic>
      <p:pic>
        <p:nvPicPr>
          <p:cNvPr id="2224" name="Google Shape;2224;p256"/>
          <p:cNvPicPr preferRelativeResize="0"/>
          <p:nvPr/>
        </p:nvPicPr>
        <p:blipFill rotWithShape="1">
          <a:blip r:embed="rId18">
            <a:alphaModFix/>
          </a:blip>
          <a:srcRect/>
          <a:stretch/>
        </p:blipFill>
        <p:spPr>
          <a:xfrm>
            <a:off x="1097280" y="640080"/>
            <a:ext cx="1004400" cy="1004400"/>
          </a:xfrm>
          <a:prstGeom prst="rect">
            <a:avLst/>
          </a:prstGeom>
          <a:noFill/>
          <a:ln>
            <a:noFill/>
          </a:ln>
        </p:spPr>
      </p:pic>
      <p:pic>
        <p:nvPicPr>
          <p:cNvPr id="2225" name="Google Shape;2225;p256"/>
          <p:cNvPicPr preferRelativeResize="0"/>
          <p:nvPr/>
        </p:nvPicPr>
        <p:blipFill rotWithShape="1">
          <a:blip r:embed="rId19">
            <a:alphaModFix/>
          </a:blip>
          <a:srcRect/>
          <a:stretch/>
        </p:blipFill>
        <p:spPr>
          <a:xfrm>
            <a:off x="3025735" y="1052255"/>
            <a:ext cx="1054080" cy="789120"/>
          </a:xfrm>
          <a:prstGeom prst="rect">
            <a:avLst/>
          </a:prstGeom>
          <a:noFill/>
          <a:ln>
            <a:noFill/>
          </a:ln>
        </p:spPr>
      </p:pic>
      <p:pic>
        <p:nvPicPr>
          <p:cNvPr id="2226" name="Google Shape;2226;p256"/>
          <p:cNvPicPr preferRelativeResize="0"/>
          <p:nvPr/>
        </p:nvPicPr>
        <p:blipFill>
          <a:blip r:embed="rId20">
            <a:alphaModFix/>
          </a:blip>
          <a:stretch>
            <a:fillRect/>
          </a:stretch>
        </p:blipFill>
        <p:spPr>
          <a:xfrm>
            <a:off x="4521945" y="2582720"/>
            <a:ext cx="1337050" cy="1337050"/>
          </a:xfrm>
          <a:prstGeom prst="rect">
            <a:avLst/>
          </a:prstGeom>
          <a:noFill/>
          <a:ln>
            <a:noFill/>
          </a:ln>
        </p:spPr>
      </p:pic>
      <p:pic>
        <p:nvPicPr>
          <p:cNvPr id="2227" name="Google Shape;2227;p256"/>
          <p:cNvPicPr preferRelativeResize="0"/>
          <p:nvPr/>
        </p:nvPicPr>
        <p:blipFill>
          <a:blip r:embed="rId21">
            <a:alphaModFix/>
          </a:blip>
          <a:stretch>
            <a:fillRect/>
          </a:stretch>
        </p:blipFill>
        <p:spPr>
          <a:xfrm>
            <a:off x="4048193" y="1814217"/>
            <a:ext cx="1229050" cy="817877"/>
          </a:xfrm>
          <a:prstGeom prst="rect">
            <a:avLst/>
          </a:prstGeom>
          <a:noFill/>
          <a:ln>
            <a:noFill/>
          </a:ln>
        </p:spPr>
      </p:pic>
      <p:pic>
        <p:nvPicPr>
          <p:cNvPr id="2228" name="Google Shape;2228;p256"/>
          <p:cNvPicPr preferRelativeResize="0"/>
          <p:nvPr/>
        </p:nvPicPr>
        <p:blipFill>
          <a:blip r:embed="rId22">
            <a:alphaModFix/>
          </a:blip>
          <a:stretch>
            <a:fillRect/>
          </a:stretch>
        </p:blipFill>
        <p:spPr>
          <a:xfrm>
            <a:off x="7252895" y="340545"/>
            <a:ext cx="1303925" cy="1303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257"/>
          <p:cNvSpPr/>
          <p:nvPr/>
        </p:nvSpPr>
        <p:spPr>
          <a:xfrm>
            <a:off x="76320" y="274680"/>
            <a:ext cx="9044640" cy="610272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It’s not about what’s most secure…</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 it’s about what the bad guys focus on </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p258"/>
          <p:cNvSpPr txBox="1"/>
          <p:nvPr/>
        </p:nvSpPr>
        <p:spPr>
          <a:xfrm>
            <a:off x="0" y="6528650"/>
            <a:ext cx="9085800" cy="26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00"/>
              <a:t>https://arstechnica.com/information-technology/2020/09/how-a-hacker-turned-a-250-coffee-maker-into-ransom-machine/</a:t>
            </a:r>
            <a:endParaRPr sz="500"/>
          </a:p>
        </p:txBody>
      </p:sp>
      <p:pic>
        <p:nvPicPr>
          <p:cNvPr id="2241" name="Google Shape;2241;p258"/>
          <p:cNvPicPr preferRelativeResize="0"/>
          <p:nvPr/>
        </p:nvPicPr>
        <p:blipFill>
          <a:blip r:embed="rId3">
            <a:alphaModFix/>
          </a:blip>
          <a:stretch>
            <a:fillRect/>
          </a:stretch>
        </p:blipFill>
        <p:spPr>
          <a:xfrm>
            <a:off x="152400" y="152400"/>
            <a:ext cx="8696325" cy="2800350"/>
          </a:xfrm>
          <a:prstGeom prst="rect">
            <a:avLst/>
          </a:prstGeom>
          <a:noFill/>
          <a:ln>
            <a:noFill/>
          </a:ln>
        </p:spPr>
      </p:pic>
      <p:sp>
        <p:nvSpPr>
          <p:cNvPr id="2242" name="Google Shape;2242;p258"/>
          <p:cNvSpPr txBox="1"/>
          <p:nvPr/>
        </p:nvSpPr>
        <p:spPr>
          <a:xfrm>
            <a:off x="0" y="3322450"/>
            <a:ext cx="8848800" cy="3206100"/>
          </a:xfrm>
          <a:prstGeom prst="rect">
            <a:avLst/>
          </a:prstGeom>
          <a:noFill/>
          <a:ln>
            <a:noFill/>
          </a:ln>
        </p:spPr>
        <p:txBody>
          <a:bodyPr spcFirstLastPara="1" wrap="square" lIns="91425" tIns="91425" rIns="91425" bIns="91425" anchor="t" anchorCtr="0">
            <a:noAutofit/>
          </a:bodyPr>
          <a:lstStyle/>
          <a:p>
            <a:pPr marL="292100" marR="292100" lvl="0" indent="0" algn="ctr" rtl="0">
              <a:lnSpc>
                <a:spcPct val="115000"/>
              </a:lnSpc>
              <a:spcBef>
                <a:spcPts val="1500"/>
              </a:spcBef>
              <a:spcAft>
                <a:spcPts val="0"/>
              </a:spcAft>
              <a:buNone/>
            </a:pPr>
            <a:r>
              <a:rPr lang="en-US" sz="1450">
                <a:highlight>
                  <a:srgbClr val="FFFFFF"/>
                </a:highlight>
              </a:rPr>
              <a:t>Additionally, this case also demonstrates one of the most concerning issues with modern IoT devices: </a:t>
            </a:r>
            <a:r>
              <a:rPr lang="en-US" sz="1750" b="1">
                <a:highlight>
                  <a:srgbClr val="FFFFFF"/>
                </a:highlight>
              </a:rPr>
              <a:t>“The lifespan of a typical fridge is 17 years, how long do you think vendors will support software for its smart functionality?”</a:t>
            </a:r>
            <a:r>
              <a:rPr lang="en-US" sz="1450">
                <a:highlight>
                  <a:srgbClr val="FFFFFF"/>
                </a:highlight>
              </a:rPr>
              <a:t> Sure, you can still use it even if it’s not getting updates anymore, but with the pace of IoT explosion and bad attitude to support, we are creating an army of abandoned vulnerable devices that can be misused for nefarious purposes such as network breaches, data leaks, ransomware attack and DDoS.</a:t>
            </a:r>
            <a:endParaRPr sz="1450">
              <a:highlight>
                <a:srgbClr val="FFFFFF"/>
              </a:highlight>
            </a:endParaRPr>
          </a:p>
          <a:p>
            <a:pPr marL="292100" marR="292100" lvl="0" indent="0" algn="ctr" rtl="0">
              <a:lnSpc>
                <a:spcPct val="115000"/>
              </a:lnSpc>
              <a:spcBef>
                <a:spcPts val="1500"/>
              </a:spcBef>
              <a:spcAft>
                <a:spcPts val="1500"/>
              </a:spcAft>
              <a:buNone/>
            </a:pPr>
            <a:endParaRPr sz="1450">
              <a:highlight>
                <a:srgbClr val="FFFFFF"/>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sp>
        <p:nvSpPr>
          <p:cNvPr id="2248" name="Google Shape;2248;p259"/>
          <p:cNvSpPr txBox="1"/>
          <p:nvPr/>
        </p:nvSpPr>
        <p:spPr>
          <a:xfrm>
            <a:off x="0" y="6380275"/>
            <a:ext cx="9002400" cy="47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a:t>Nokia_Threat_Intelligence_Report_2020_Report_EN.pdf</a:t>
            </a:r>
            <a:endParaRPr sz="900"/>
          </a:p>
        </p:txBody>
      </p:sp>
      <p:pic>
        <p:nvPicPr>
          <p:cNvPr id="2249" name="Google Shape;2249;p259"/>
          <p:cNvPicPr preferRelativeResize="0"/>
          <p:nvPr/>
        </p:nvPicPr>
        <p:blipFill>
          <a:blip r:embed="rId3">
            <a:alphaModFix/>
          </a:blip>
          <a:stretch>
            <a:fillRect/>
          </a:stretch>
        </p:blipFill>
        <p:spPr>
          <a:xfrm>
            <a:off x="70800" y="138498"/>
            <a:ext cx="9002399" cy="60361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260"/>
          <p:cNvSpPr/>
          <p:nvPr/>
        </p:nvSpPr>
        <p:spPr>
          <a:xfrm>
            <a:off x="457200" y="274680"/>
            <a:ext cx="6397920" cy="9111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How Do You Know If You Are Infected?</a:t>
            </a:r>
            <a:endParaRPr sz="3950" b="0" i="0" u="none" strike="noStrike" cap="none">
              <a:latin typeface="Arial"/>
              <a:ea typeface="Arial"/>
              <a:cs typeface="Arial"/>
              <a:sym typeface="Arial"/>
            </a:endParaRPr>
          </a:p>
        </p:txBody>
      </p:sp>
      <p:sp>
        <p:nvSpPr>
          <p:cNvPr id="2256" name="Google Shape;2256;p260"/>
          <p:cNvSpPr/>
          <p:nvPr/>
        </p:nvSpPr>
        <p:spPr>
          <a:xfrm>
            <a:off x="217080" y="1402200"/>
            <a:ext cx="7975800" cy="1332360"/>
          </a:xfrm>
          <a:prstGeom prst="rect">
            <a:avLst/>
          </a:prstGeom>
          <a:noFill/>
          <a:ln>
            <a:noFill/>
          </a:ln>
        </p:spPr>
        <p:txBody>
          <a:bodyPr spcFirstLastPara="1" wrap="square" lIns="90000" tIns="45000" rIns="90000" bIns="45000" anchor="t" anchorCtr="0">
            <a:noAutofit/>
          </a:bodyPr>
          <a:lstStyle/>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Fans Spinning Wildly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Programs start unexpectedly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Your firewall yells at you</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Odd emails FROM you</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Freezes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Your browser behaves funny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Sudden slowness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Change in behavior</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Odd sounds or beeps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Random Popups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Unwelcome images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Disappearing files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Random error messages </a:t>
            </a:r>
            <a:endParaRPr sz="295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2950" b="0" i="0" u="none" strike="noStrike" cap="none">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2262" name="Google Shape;2262;p261"/>
          <p:cNvSpPr/>
          <p:nvPr/>
        </p:nvSpPr>
        <p:spPr>
          <a:xfrm>
            <a:off x="457200" y="274680"/>
            <a:ext cx="6397920" cy="9111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How Do You Know If You Are Infected?</a:t>
            </a:r>
            <a:endParaRPr sz="3950" b="0" i="0" u="none" strike="noStrike" cap="none">
              <a:latin typeface="Arial"/>
              <a:ea typeface="Arial"/>
              <a:cs typeface="Arial"/>
              <a:sym typeface="Arial"/>
            </a:endParaRPr>
          </a:p>
        </p:txBody>
      </p:sp>
      <p:sp>
        <p:nvSpPr>
          <p:cNvPr id="2263" name="Google Shape;2263;p261"/>
          <p:cNvSpPr/>
          <p:nvPr/>
        </p:nvSpPr>
        <p:spPr>
          <a:xfrm>
            <a:off x="217080" y="1402200"/>
            <a:ext cx="7975800" cy="1332360"/>
          </a:xfrm>
          <a:prstGeom prst="rect">
            <a:avLst/>
          </a:prstGeom>
          <a:noFill/>
          <a:ln>
            <a:noFill/>
          </a:ln>
        </p:spPr>
        <p:txBody>
          <a:bodyPr spcFirstLastPara="1" wrap="square" lIns="90000" tIns="45000" rIns="90000" bIns="45000" anchor="t" anchorCtr="0">
            <a:noAutofit/>
          </a:bodyPr>
          <a:lstStyle/>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Fans Spinning Wildly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Programs start unexpectedly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Your firewall yells at you</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Odd emails FROM you</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Freezes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Your browser behaves funny</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Sudden slowness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Change in behavior</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Odd sounds or beeps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Random Popups</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Unwelcome images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Disappearing files </a:t>
            </a:r>
            <a:endParaRPr sz="2950" b="0" i="0" u="none" strike="noStrike" cap="none">
              <a:latin typeface="Arial"/>
              <a:ea typeface="Arial"/>
              <a:cs typeface="Arial"/>
              <a:sym typeface="Arial"/>
            </a:endParaRPr>
          </a:p>
          <a:p>
            <a:pPr marL="216000" marR="0" lvl="0" indent="-197999" algn="l" rtl="0">
              <a:lnSpc>
                <a:spcPct val="8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Random error messages </a:t>
            </a:r>
            <a:endParaRPr sz="295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2950" b="0" i="0" u="none" strike="noStrike" cap="none">
              <a:latin typeface="Arial"/>
              <a:ea typeface="Arial"/>
              <a:cs typeface="Arial"/>
              <a:sym typeface="Arial"/>
            </a:endParaRPr>
          </a:p>
        </p:txBody>
      </p:sp>
      <p:sp>
        <p:nvSpPr>
          <p:cNvPr id="2264" name="Google Shape;2264;p261"/>
          <p:cNvSpPr/>
          <p:nvPr/>
        </p:nvSpPr>
        <p:spPr>
          <a:xfrm>
            <a:off x="217080" y="1371600"/>
            <a:ext cx="8587440" cy="26546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8800" b="1" i="1" u="sng" strike="noStrike" cap="none">
                <a:solidFill>
                  <a:srgbClr val="FF0000"/>
                </a:solidFill>
                <a:latin typeface="Arial"/>
                <a:ea typeface="Arial"/>
                <a:cs typeface="Arial"/>
                <a:sym typeface="Arial"/>
              </a:rPr>
              <a:t>You Don’t</a:t>
            </a:r>
            <a:endParaRPr sz="8800" b="0" i="0" u="none" strike="noStrike" cap="none">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262"/>
          <p:cNvSpPr txBox="1"/>
          <p:nvPr/>
        </p:nvSpPr>
        <p:spPr>
          <a:xfrm>
            <a:off x="0" y="6586400"/>
            <a:ext cx="9144000" cy="35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https://www.cloudsavvyit.com/7259/have-you-been-hacked-10-indicators-that-say-yes/</a:t>
            </a:r>
            <a:endParaRPr sz="800"/>
          </a:p>
        </p:txBody>
      </p:sp>
      <p:sp>
        <p:nvSpPr>
          <p:cNvPr id="2271" name="Google Shape;2271;p262"/>
          <p:cNvSpPr txBox="1"/>
          <p:nvPr/>
        </p:nvSpPr>
        <p:spPr>
          <a:xfrm>
            <a:off x="0" y="0"/>
            <a:ext cx="9089100" cy="64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t>Your Browser Goes Rogue</a:t>
            </a:r>
            <a:endParaRPr sz="1700" b="1"/>
          </a:p>
          <a:p>
            <a:pPr marL="0" lvl="0" indent="0" algn="l" rtl="0">
              <a:spcBef>
                <a:spcPts val="0"/>
              </a:spcBef>
              <a:spcAft>
                <a:spcPts val="0"/>
              </a:spcAft>
              <a:buNone/>
            </a:pPr>
            <a:r>
              <a:rPr lang="en-US" sz="1600"/>
              <a:t>If your browser has acquired new Toolbars/Extensions that you didn’t install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People Receive Fraudulent Invitations/Emails From You</a:t>
            </a:r>
            <a:endParaRPr sz="1700" b="1"/>
          </a:p>
          <a:p>
            <a:pPr marL="0" lvl="0" indent="0" algn="l" rtl="0">
              <a:spcBef>
                <a:spcPts val="0"/>
              </a:spcBef>
              <a:spcAft>
                <a:spcPts val="0"/>
              </a:spcAft>
              <a:buNone/>
            </a:pPr>
            <a:r>
              <a:rPr lang="en-US" sz="1600"/>
              <a:t>Threat actors set up fraudulent and copycat profiles on social media platforms and send invitations to the friends of the person with the real profile, or they gain access to the real profile probably through a phishing attack.</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Passwords Mysteriously Change</a:t>
            </a:r>
            <a:endParaRPr sz="1700" b="1"/>
          </a:p>
          <a:p>
            <a:pPr marL="0" lvl="0" indent="0" algn="l" rtl="0">
              <a:spcBef>
                <a:spcPts val="0"/>
              </a:spcBef>
              <a:spcAft>
                <a:spcPts val="0"/>
              </a:spcAft>
              <a:buNone/>
            </a:pPr>
            <a:r>
              <a:rPr lang="en-US" sz="1600"/>
              <a:t>If you cannot log in to an online service or platform, make sure the service is operational.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Software Materializes On Your Computer</a:t>
            </a:r>
            <a:endParaRPr sz="1700" b="1"/>
          </a:p>
          <a:p>
            <a:pPr marL="0" lvl="0" indent="0" algn="l" rtl="0">
              <a:spcBef>
                <a:spcPts val="0"/>
              </a:spcBef>
              <a:spcAft>
                <a:spcPts val="0"/>
              </a:spcAft>
              <a:buNone/>
            </a:pPr>
            <a:r>
              <a:rPr lang="en-US" sz="1600"/>
              <a:t>If software appears on your computer and you have no idea where it came from, it might be enemy action.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The Cursor Flies Solo</a:t>
            </a:r>
            <a:endParaRPr sz="1700" b="1"/>
          </a:p>
          <a:p>
            <a:pPr marL="0" lvl="0" indent="0" algn="l" rtl="0">
              <a:spcBef>
                <a:spcPts val="0"/>
              </a:spcBef>
              <a:spcAft>
                <a:spcPts val="0"/>
              </a:spcAft>
              <a:buNone/>
            </a:pPr>
            <a:r>
              <a:rPr lang="en-US" sz="1600"/>
              <a:t>A moving mouse pointer without your hand on the mouse may indicate hardware issues or be due to “drift” in the software drivers.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Your Shields Are Down And Won’t Come Up</a:t>
            </a:r>
            <a:endParaRPr sz="1700" b="1"/>
          </a:p>
          <a:p>
            <a:pPr marL="0" lvl="0" indent="0" algn="l" rtl="0">
              <a:spcBef>
                <a:spcPts val="0"/>
              </a:spcBef>
              <a:spcAft>
                <a:spcPts val="0"/>
              </a:spcAft>
              <a:buNone/>
            </a:pPr>
            <a:r>
              <a:rPr lang="en-US" sz="1600"/>
              <a:t>If your defensive software such as personal firewall, anti-virus, and anti-malware are turned off and refuse to come back into service, you’ve been infected with a virus or other malware.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700" b="1"/>
              <a:t>Your Own Systems Tell You So</a:t>
            </a:r>
            <a:endParaRPr sz="1700" b="1"/>
          </a:p>
          <a:p>
            <a:pPr marL="0" lvl="0" indent="0" algn="l" rtl="0">
              <a:spcBef>
                <a:spcPts val="0"/>
              </a:spcBef>
              <a:spcAft>
                <a:spcPts val="0"/>
              </a:spcAft>
              <a:buNone/>
            </a:pPr>
            <a:r>
              <a:rPr lang="en-US" sz="1600"/>
              <a:t>Any and all alerts from your intrusion detection system (IDS) or other monitoring software should be treated as genuine incidents until an investigation proves otherwise.</a:t>
            </a:r>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2277" name="Google Shape;2277;p263"/>
          <p:cNvPicPr preferRelativeResize="0"/>
          <p:nvPr/>
        </p:nvPicPr>
        <p:blipFill rotWithShape="1">
          <a:blip r:embed="rId3">
            <a:alphaModFix/>
          </a:blip>
          <a:srcRect/>
          <a:stretch/>
        </p:blipFill>
        <p:spPr>
          <a:xfrm>
            <a:off x="1717380" y="1274405"/>
            <a:ext cx="5709240" cy="430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228"/>
          <p:cNvSpPr txBox="1">
            <a:spLocks noGrp="1"/>
          </p:cNvSpPr>
          <p:nvPr>
            <p:ph type="title"/>
          </p:nvPr>
        </p:nvSpPr>
        <p:spPr>
          <a:xfrm>
            <a:off x="279525" y="94892"/>
            <a:ext cx="8520600" cy="763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20232E"/>
              </a:buClr>
              <a:buSzPts val="2800"/>
              <a:buFont typeface="Open Sans"/>
              <a:buNone/>
            </a:pPr>
            <a:r>
              <a:rPr lang="en-US"/>
              <a:t>Series Housekeeping - Outline</a:t>
            </a:r>
            <a:endParaRPr/>
          </a:p>
        </p:txBody>
      </p:sp>
      <p:sp>
        <p:nvSpPr>
          <p:cNvPr id="1536" name="Google Shape;1536;p228"/>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One – Welcome – Explanations of why and what’s wrong</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Touch on some privacy issues.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are libraries, and all of us, targets?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Why is security important?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Professionals and Incentives, big money.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are they after and where are they working?</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Passwords</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Two – Securing our things</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Passwords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things do we have to secure?</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software, etc</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How do things actually get infected? How can we spot it?</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Email, phishing, browsers, VPNs, Tor,</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desktop, mobile, everything else.</a:t>
            </a:r>
            <a:endParaRPr sz="1600" u="sng"/>
          </a:p>
        </p:txBody>
      </p:sp>
      <p:sp>
        <p:nvSpPr>
          <p:cNvPr id="1537" name="Google Shape;1537;p228"/>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Three - Making Your Library Defensible &amp; Resilient</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What and why of things around the library</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Hardware, networks, ransomware</a:t>
            </a:r>
            <a:endParaRPr sz="1600">
              <a:solidFill>
                <a:srgbClr val="201F1E"/>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0" algn="l" rtl="0">
              <a:lnSpc>
                <a:spcPct val="100000"/>
              </a:lnSpc>
              <a:spcBef>
                <a:spcPts val="0"/>
              </a:spcBef>
              <a:spcAft>
                <a:spcPts val="0"/>
              </a:spcAft>
              <a:buNone/>
            </a:pPr>
            <a:endParaRPr sz="1600">
              <a:solidFill>
                <a:srgbClr val="111111"/>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b="1">
                <a:solidFill>
                  <a:srgbClr val="201F1E"/>
                </a:solidFill>
                <a:latin typeface="Nunito"/>
                <a:ea typeface="Nunito"/>
                <a:cs typeface="Nunito"/>
                <a:sym typeface="Nunito"/>
              </a:rPr>
              <a:t>Week Four – Wrapping It All Up</a:t>
            </a:r>
            <a:endParaRPr sz="1600" b="1">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Training, planning, vendors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Websites</a:t>
            </a:r>
            <a:endParaRPr sz="1600">
              <a:solidFill>
                <a:srgbClr val="201F1E"/>
              </a:solidFill>
              <a:latin typeface="Nunito"/>
              <a:ea typeface="Nunito"/>
              <a:cs typeface="Nunito"/>
              <a:sym typeface="Nunito"/>
            </a:endParaRPr>
          </a:p>
          <a:p>
            <a:pPr marL="228600" lvl="0" indent="-203200" algn="l" rtl="0">
              <a:lnSpc>
                <a:spcPct val="100000"/>
              </a:lnSpc>
              <a:spcBef>
                <a:spcPts val="0"/>
              </a:spcBef>
              <a:spcAft>
                <a:spcPts val="0"/>
              </a:spcAft>
              <a:buSzPts val="1600"/>
              <a:buChar char="•"/>
            </a:pPr>
            <a:r>
              <a:rPr lang="en-US" sz="1600">
                <a:solidFill>
                  <a:srgbClr val="201F1E"/>
                </a:solidFill>
                <a:latin typeface="Nunito"/>
                <a:ea typeface="Nunito"/>
                <a:cs typeface="Nunito"/>
                <a:sym typeface="Nunito"/>
              </a:rPr>
              <a:t>Checklists and specific steps to take next.</a:t>
            </a:r>
            <a:endParaRPr sz="1600" u="sng"/>
          </a:p>
          <a:p>
            <a:pPr marL="228600" lvl="0" indent="-50800" algn="l" rtl="0">
              <a:lnSpc>
                <a:spcPct val="100000"/>
              </a:lnSpc>
              <a:spcBef>
                <a:spcPts val="1000"/>
              </a:spcBef>
              <a:spcAft>
                <a:spcPts val="0"/>
              </a:spcAft>
              <a:buClr>
                <a:srgbClr val="20232E"/>
              </a:buClr>
              <a:buSzPts val="2800"/>
              <a:buNone/>
            </a:pPr>
            <a:endParaRPr sz="1600" u="sng"/>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pic>
        <p:nvPicPr>
          <p:cNvPr id="2283" name="Google Shape;2283;p264"/>
          <p:cNvPicPr preferRelativeResize="0"/>
          <p:nvPr/>
        </p:nvPicPr>
        <p:blipFill>
          <a:blip r:embed="rId3">
            <a:alphaModFix/>
          </a:blip>
          <a:stretch>
            <a:fillRect/>
          </a:stretch>
        </p:blipFill>
        <p:spPr>
          <a:xfrm>
            <a:off x="152400" y="1039338"/>
            <a:ext cx="8839202" cy="477933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Google Shape;2289;p265"/>
          <p:cNvSpPr/>
          <p:nvPr/>
        </p:nvSpPr>
        <p:spPr>
          <a:xfrm>
            <a:off x="152280" y="274680"/>
            <a:ext cx="8816040" cy="59508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Your antivirus software is a seat belt – not a force field.</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 </a:t>
            </a:r>
            <a:r>
              <a:rPr lang="en-US" sz="2000" b="0" i="1" u="none" strike="noStrike" cap="none">
                <a:solidFill>
                  <a:srgbClr val="000000"/>
                </a:solidFill>
                <a:latin typeface="Arial"/>
                <a:ea typeface="Arial"/>
                <a:cs typeface="Arial"/>
                <a:sym typeface="Arial"/>
              </a:rPr>
              <a:t>Alfred Huger</a:t>
            </a:r>
            <a:endParaRPr sz="2000" b="0" i="0" u="none" strike="noStrike" cap="none">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266"/>
          <p:cNvSpPr/>
          <p:nvPr/>
        </p:nvSpPr>
        <p:spPr>
          <a:xfrm>
            <a:off x="6798960" y="4694760"/>
            <a:ext cx="1315440" cy="696240"/>
          </a:xfrm>
          <a:prstGeom prst="rect">
            <a:avLst/>
          </a:prstGeom>
          <a:noFill/>
          <a:ln w="25550" cap="flat" cmpd="sng">
            <a:solidFill>
              <a:srgbClr val="7F7F7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6"/>
          <p:cNvSpPr/>
          <p:nvPr/>
        </p:nvSpPr>
        <p:spPr>
          <a:xfrm>
            <a:off x="315000" y="284040"/>
            <a:ext cx="4984200" cy="35172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n-US" sz="3800" b="1" i="0" u="none" strike="noStrike" cap="none">
                <a:solidFill>
                  <a:srgbClr val="005BB5"/>
                </a:solidFill>
                <a:latin typeface="Calibri"/>
                <a:ea typeface="Calibri"/>
                <a:cs typeface="Calibri"/>
                <a:sym typeface="Calibri"/>
              </a:rPr>
              <a:t>Infection Flow</a:t>
            </a:r>
            <a:endParaRPr sz="3800" b="0" i="0" u="none" strike="noStrike" cap="none">
              <a:latin typeface="Arial"/>
              <a:ea typeface="Arial"/>
              <a:cs typeface="Arial"/>
              <a:sym typeface="Arial"/>
            </a:endParaRPr>
          </a:p>
        </p:txBody>
      </p:sp>
      <p:sp>
        <p:nvSpPr>
          <p:cNvPr id="2297" name="Google Shape;2297;p266"/>
          <p:cNvSpPr/>
          <p:nvPr/>
        </p:nvSpPr>
        <p:spPr>
          <a:xfrm>
            <a:off x="914400" y="1396800"/>
            <a:ext cx="1304640" cy="696240"/>
          </a:xfrm>
          <a:prstGeom prst="homePlate">
            <a:avLst>
              <a:gd name="adj" fmla="val 50000"/>
            </a:avLst>
          </a:prstGeom>
          <a:noFill/>
          <a:ln w="25550" cap="flat" cmpd="sng">
            <a:solidFill>
              <a:srgbClr val="7F7F7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6"/>
          <p:cNvSpPr/>
          <p:nvPr/>
        </p:nvSpPr>
        <p:spPr>
          <a:xfrm>
            <a:off x="914400" y="1396790"/>
            <a:ext cx="1304700" cy="484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1" i="0" u="none" strike="noStrike" cap="none">
                <a:solidFill>
                  <a:srgbClr val="7F7F7F"/>
                </a:solidFill>
                <a:latin typeface="Calibri"/>
                <a:ea typeface="Calibri"/>
                <a:cs typeface="Calibri"/>
                <a:sym typeface="Calibri"/>
              </a:rPr>
              <a:t>Attacker sends weaponized e-mail</a:t>
            </a:r>
            <a:endParaRPr sz="1300" b="0" i="0" u="none" strike="noStrike" cap="none">
              <a:latin typeface="Arial"/>
              <a:ea typeface="Arial"/>
              <a:cs typeface="Arial"/>
              <a:sym typeface="Arial"/>
            </a:endParaRPr>
          </a:p>
        </p:txBody>
      </p:sp>
      <p:sp>
        <p:nvSpPr>
          <p:cNvPr id="2299" name="Google Shape;2299;p266"/>
          <p:cNvSpPr/>
          <p:nvPr/>
        </p:nvSpPr>
        <p:spPr>
          <a:xfrm>
            <a:off x="2226960" y="1396800"/>
            <a:ext cx="1135080" cy="696240"/>
          </a:xfrm>
          <a:prstGeom prst="homePlate">
            <a:avLst>
              <a:gd name="adj" fmla="val 50000"/>
            </a:avLst>
          </a:prstGeom>
          <a:solidFill>
            <a:srgbClr val="C41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6"/>
          <p:cNvSpPr/>
          <p:nvPr/>
        </p:nvSpPr>
        <p:spPr>
          <a:xfrm>
            <a:off x="2226960" y="150264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Spam Filter</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failed</a:t>
            </a:r>
            <a:endParaRPr sz="1300" b="0" i="0" u="none" strike="noStrike" cap="none">
              <a:latin typeface="Arial"/>
              <a:ea typeface="Arial"/>
              <a:cs typeface="Arial"/>
              <a:sym typeface="Arial"/>
            </a:endParaRPr>
          </a:p>
        </p:txBody>
      </p:sp>
      <p:sp>
        <p:nvSpPr>
          <p:cNvPr id="2301" name="Google Shape;2301;p266"/>
          <p:cNvSpPr/>
          <p:nvPr/>
        </p:nvSpPr>
        <p:spPr>
          <a:xfrm>
            <a:off x="3369960" y="139680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6"/>
          <p:cNvSpPr/>
          <p:nvPr/>
        </p:nvSpPr>
        <p:spPr>
          <a:xfrm>
            <a:off x="3369960" y="160272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Inbox</a:t>
            </a:r>
            <a:endParaRPr sz="1300" b="0" i="0" u="none" strike="noStrike" cap="none">
              <a:latin typeface="Arial"/>
              <a:ea typeface="Arial"/>
              <a:cs typeface="Arial"/>
              <a:sym typeface="Arial"/>
            </a:endParaRPr>
          </a:p>
        </p:txBody>
      </p:sp>
      <p:sp>
        <p:nvSpPr>
          <p:cNvPr id="2303" name="Google Shape;2303;p266"/>
          <p:cNvSpPr/>
          <p:nvPr/>
        </p:nvSpPr>
        <p:spPr>
          <a:xfrm>
            <a:off x="4512960" y="1396800"/>
            <a:ext cx="1135080" cy="696240"/>
          </a:xfrm>
          <a:prstGeom prst="homePlate">
            <a:avLst>
              <a:gd name="adj" fmla="val 50000"/>
            </a:avLst>
          </a:pr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6"/>
          <p:cNvSpPr/>
          <p:nvPr/>
        </p:nvSpPr>
        <p:spPr>
          <a:xfrm>
            <a:off x="4512960" y="160272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Invoice.doc</a:t>
            </a:r>
            <a:endParaRPr sz="1300" b="0" i="0" u="none" strike="noStrike" cap="none">
              <a:latin typeface="Arial"/>
              <a:ea typeface="Arial"/>
              <a:cs typeface="Arial"/>
              <a:sym typeface="Arial"/>
            </a:endParaRPr>
          </a:p>
        </p:txBody>
      </p:sp>
      <p:sp>
        <p:nvSpPr>
          <p:cNvPr id="2305" name="Google Shape;2305;p266"/>
          <p:cNvSpPr/>
          <p:nvPr/>
        </p:nvSpPr>
        <p:spPr>
          <a:xfrm>
            <a:off x="5655960" y="1396800"/>
            <a:ext cx="1135080" cy="696240"/>
          </a:xfrm>
          <a:prstGeom prst="homePlate">
            <a:avLst>
              <a:gd name="adj" fmla="val 50000"/>
            </a:avLst>
          </a:prstGeom>
          <a:solidFill>
            <a:srgbClr val="C41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6"/>
          <p:cNvSpPr/>
          <p:nvPr/>
        </p:nvSpPr>
        <p:spPr>
          <a:xfrm>
            <a:off x="5655960" y="150264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Anti-Virus</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failed</a:t>
            </a:r>
            <a:endParaRPr sz="1300" b="0" i="0" u="none" strike="noStrike" cap="none">
              <a:latin typeface="Arial"/>
              <a:ea typeface="Arial"/>
              <a:cs typeface="Arial"/>
              <a:sym typeface="Arial"/>
            </a:endParaRPr>
          </a:p>
        </p:txBody>
      </p:sp>
      <p:sp>
        <p:nvSpPr>
          <p:cNvPr id="2307" name="Google Shape;2307;p266"/>
          <p:cNvSpPr/>
          <p:nvPr/>
        </p:nvSpPr>
        <p:spPr>
          <a:xfrm>
            <a:off x="6798960" y="139680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6"/>
          <p:cNvSpPr/>
          <p:nvPr/>
        </p:nvSpPr>
        <p:spPr>
          <a:xfrm>
            <a:off x="6798960" y="150264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Microsoft</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Word</a:t>
            </a:r>
            <a:endParaRPr sz="1300" b="0" i="0" u="none" strike="noStrike" cap="none">
              <a:latin typeface="Arial"/>
              <a:ea typeface="Arial"/>
              <a:cs typeface="Arial"/>
              <a:sym typeface="Arial"/>
            </a:endParaRPr>
          </a:p>
        </p:txBody>
      </p:sp>
      <p:sp>
        <p:nvSpPr>
          <p:cNvPr id="2309" name="Google Shape;2309;p266"/>
          <p:cNvSpPr/>
          <p:nvPr/>
        </p:nvSpPr>
        <p:spPr>
          <a:xfrm>
            <a:off x="1083960" y="3042720"/>
            <a:ext cx="1135080" cy="696240"/>
          </a:xfrm>
          <a:prstGeom prst="homePlate">
            <a:avLst>
              <a:gd name="adj" fmla="val 50000"/>
            </a:avLst>
          </a:prstGeom>
          <a:solidFill>
            <a:srgbClr val="2D2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6"/>
          <p:cNvSpPr/>
          <p:nvPr/>
        </p:nvSpPr>
        <p:spPr>
          <a:xfrm>
            <a:off x="1083960" y="324864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Enable Macros</a:t>
            </a:r>
            <a:endParaRPr sz="1300" b="0" i="0" u="none" strike="noStrike" cap="none">
              <a:latin typeface="Arial"/>
              <a:ea typeface="Arial"/>
              <a:cs typeface="Arial"/>
              <a:sym typeface="Arial"/>
            </a:endParaRPr>
          </a:p>
        </p:txBody>
      </p:sp>
      <p:sp>
        <p:nvSpPr>
          <p:cNvPr id="2311" name="Google Shape;2311;p266"/>
          <p:cNvSpPr/>
          <p:nvPr/>
        </p:nvSpPr>
        <p:spPr>
          <a:xfrm>
            <a:off x="2226960" y="304272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66"/>
          <p:cNvSpPr/>
          <p:nvPr/>
        </p:nvSpPr>
        <p:spPr>
          <a:xfrm>
            <a:off x="2226960" y="314856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Create and run batch file</a:t>
            </a:r>
            <a:endParaRPr sz="1300" b="0" i="0" u="none" strike="noStrike" cap="none">
              <a:latin typeface="Arial"/>
              <a:ea typeface="Arial"/>
              <a:cs typeface="Arial"/>
              <a:sym typeface="Arial"/>
            </a:endParaRPr>
          </a:p>
        </p:txBody>
      </p:sp>
      <p:sp>
        <p:nvSpPr>
          <p:cNvPr id="2313" name="Google Shape;2313;p266"/>
          <p:cNvSpPr/>
          <p:nvPr/>
        </p:nvSpPr>
        <p:spPr>
          <a:xfrm>
            <a:off x="3369960" y="304272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66"/>
          <p:cNvSpPr/>
          <p:nvPr/>
        </p:nvSpPr>
        <p:spPr>
          <a:xfrm>
            <a:off x="3369960" y="314856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Run Windows Script</a:t>
            </a:r>
            <a:endParaRPr sz="1300" b="0" i="0" u="none" strike="noStrike" cap="none">
              <a:latin typeface="Arial"/>
              <a:ea typeface="Arial"/>
              <a:cs typeface="Arial"/>
              <a:sym typeface="Arial"/>
            </a:endParaRPr>
          </a:p>
        </p:txBody>
      </p:sp>
      <p:sp>
        <p:nvSpPr>
          <p:cNvPr id="2315" name="Google Shape;2315;p266"/>
          <p:cNvSpPr/>
          <p:nvPr/>
        </p:nvSpPr>
        <p:spPr>
          <a:xfrm>
            <a:off x="5655960" y="3042720"/>
            <a:ext cx="1135080" cy="696240"/>
          </a:xfrm>
          <a:prstGeom prst="homePlate">
            <a:avLst>
              <a:gd name="adj" fmla="val 50000"/>
            </a:avLst>
          </a:prstGeom>
          <a:solidFill>
            <a:srgbClr val="C41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66"/>
          <p:cNvSpPr/>
          <p:nvPr/>
        </p:nvSpPr>
        <p:spPr>
          <a:xfrm>
            <a:off x="5655960" y="314856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Web Filter </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failed</a:t>
            </a:r>
            <a:endParaRPr sz="1300" b="0" i="0" u="none" strike="noStrike" cap="none">
              <a:latin typeface="Arial"/>
              <a:ea typeface="Arial"/>
              <a:cs typeface="Arial"/>
              <a:sym typeface="Arial"/>
            </a:endParaRPr>
          </a:p>
        </p:txBody>
      </p:sp>
      <p:sp>
        <p:nvSpPr>
          <p:cNvPr id="2317" name="Google Shape;2317;p266"/>
          <p:cNvSpPr/>
          <p:nvPr/>
        </p:nvSpPr>
        <p:spPr>
          <a:xfrm>
            <a:off x="4512960" y="304272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66"/>
          <p:cNvSpPr/>
          <p:nvPr/>
        </p:nvSpPr>
        <p:spPr>
          <a:xfrm>
            <a:off x="4512960" y="314856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Download</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binary</a:t>
            </a:r>
            <a:endParaRPr sz="1300" b="0" i="0" u="none" strike="noStrike" cap="none">
              <a:latin typeface="Arial"/>
              <a:ea typeface="Arial"/>
              <a:cs typeface="Arial"/>
              <a:sym typeface="Arial"/>
            </a:endParaRPr>
          </a:p>
        </p:txBody>
      </p:sp>
      <p:sp>
        <p:nvSpPr>
          <p:cNvPr id="2319" name="Google Shape;2319;p266"/>
          <p:cNvSpPr/>
          <p:nvPr/>
        </p:nvSpPr>
        <p:spPr>
          <a:xfrm>
            <a:off x="6798960" y="3042720"/>
            <a:ext cx="1135080" cy="696240"/>
          </a:xfrm>
          <a:prstGeom prst="homePlate">
            <a:avLst>
              <a:gd name="adj" fmla="val 50000"/>
            </a:avLst>
          </a:prstGeom>
          <a:solidFill>
            <a:srgbClr val="C41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66"/>
          <p:cNvSpPr/>
          <p:nvPr/>
        </p:nvSpPr>
        <p:spPr>
          <a:xfrm>
            <a:off x="6798960" y="3148560"/>
            <a:ext cx="105012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Anti-Virus</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failed</a:t>
            </a:r>
            <a:endParaRPr sz="1300" b="0" i="0" u="none" strike="noStrike" cap="none">
              <a:latin typeface="Arial"/>
              <a:ea typeface="Arial"/>
              <a:cs typeface="Arial"/>
              <a:sym typeface="Arial"/>
            </a:endParaRPr>
          </a:p>
        </p:txBody>
      </p:sp>
      <p:sp>
        <p:nvSpPr>
          <p:cNvPr id="2321" name="Google Shape;2321;p266"/>
          <p:cNvSpPr/>
          <p:nvPr/>
        </p:nvSpPr>
        <p:spPr>
          <a:xfrm>
            <a:off x="1083960" y="469476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66"/>
          <p:cNvSpPr/>
          <p:nvPr/>
        </p:nvSpPr>
        <p:spPr>
          <a:xfrm>
            <a:off x="999135" y="4794875"/>
            <a:ext cx="1135200" cy="484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Run Fail.exe</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(ransomware)</a:t>
            </a:r>
            <a:endParaRPr sz="1300" b="0" i="0" u="none" strike="noStrike" cap="none">
              <a:latin typeface="Arial"/>
              <a:ea typeface="Arial"/>
              <a:cs typeface="Arial"/>
              <a:sym typeface="Arial"/>
            </a:endParaRPr>
          </a:p>
        </p:txBody>
      </p:sp>
      <p:sp>
        <p:nvSpPr>
          <p:cNvPr id="2323" name="Google Shape;2323;p266"/>
          <p:cNvSpPr/>
          <p:nvPr/>
        </p:nvSpPr>
        <p:spPr>
          <a:xfrm>
            <a:off x="3369960" y="4694760"/>
            <a:ext cx="1135080" cy="696240"/>
          </a:xfrm>
          <a:prstGeom prst="homePlate">
            <a:avLst>
              <a:gd name="adj" fmla="val 50000"/>
            </a:avLst>
          </a:prstGeom>
          <a:solidFill>
            <a:srgbClr val="C41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66"/>
          <p:cNvSpPr/>
          <p:nvPr/>
        </p:nvSpPr>
        <p:spPr>
          <a:xfrm>
            <a:off x="3369960" y="480060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Web Filter</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failed</a:t>
            </a:r>
            <a:endParaRPr sz="1300" b="0" i="0" u="none" strike="noStrike" cap="none">
              <a:latin typeface="Arial"/>
              <a:ea typeface="Arial"/>
              <a:cs typeface="Arial"/>
              <a:sym typeface="Arial"/>
            </a:endParaRPr>
          </a:p>
        </p:txBody>
      </p:sp>
      <p:sp>
        <p:nvSpPr>
          <p:cNvPr id="2325" name="Google Shape;2325;p266"/>
          <p:cNvSpPr/>
          <p:nvPr/>
        </p:nvSpPr>
        <p:spPr>
          <a:xfrm>
            <a:off x="2226960" y="469476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66"/>
          <p:cNvSpPr/>
          <p:nvPr/>
        </p:nvSpPr>
        <p:spPr>
          <a:xfrm>
            <a:off x="2226960" y="4750900"/>
            <a:ext cx="1135200" cy="484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Negotiate encryption (C&amp;C)</a:t>
            </a:r>
            <a:endParaRPr sz="1300" b="0" i="0" u="none" strike="noStrike" cap="none">
              <a:latin typeface="Arial"/>
              <a:ea typeface="Arial"/>
              <a:cs typeface="Arial"/>
              <a:sym typeface="Arial"/>
            </a:endParaRPr>
          </a:p>
        </p:txBody>
      </p:sp>
      <p:sp>
        <p:nvSpPr>
          <p:cNvPr id="2327" name="Google Shape;2327;p266"/>
          <p:cNvSpPr/>
          <p:nvPr/>
        </p:nvSpPr>
        <p:spPr>
          <a:xfrm>
            <a:off x="4512600" y="4694760"/>
            <a:ext cx="1135080" cy="696240"/>
          </a:xfrm>
          <a:prstGeom prst="homePlate">
            <a:avLst>
              <a:gd name="adj" fmla="val 50000"/>
            </a:avLst>
          </a:prstGeom>
          <a:solidFill>
            <a:srgbClr val="7F7F7F"/>
          </a:solidFill>
          <a:ln w="12600" cap="flat" cmpd="sng">
            <a:solidFill>
              <a:srgbClr val="7F7F7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66"/>
          <p:cNvSpPr/>
          <p:nvPr/>
        </p:nvSpPr>
        <p:spPr>
          <a:xfrm>
            <a:off x="4512960" y="4900680"/>
            <a:ext cx="96372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Encrypt data</a:t>
            </a:r>
            <a:endParaRPr sz="1300" b="0" i="0" u="none" strike="noStrike" cap="none">
              <a:latin typeface="Arial"/>
              <a:ea typeface="Arial"/>
              <a:cs typeface="Arial"/>
              <a:sym typeface="Arial"/>
            </a:endParaRPr>
          </a:p>
        </p:txBody>
      </p:sp>
      <p:sp>
        <p:nvSpPr>
          <p:cNvPr id="2329" name="Google Shape;2329;p266"/>
          <p:cNvSpPr/>
          <p:nvPr/>
        </p:nvSpPr>
        <p:spPr>
          <a:xfrm>
            <a:off x="5655960" y="4694760"/>
            <a:ext cx="1135080" cy="696240"/>
          </a:xfrm>
          <a:prstGeom prst="homePlate">
            <a:avLst>
              <a:gd name="adj" fmla="val 50000"/>
            </a:avLst>
          </a:pr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66"/>
          <p:cNvSpPr/>
          <p:nvPr/>
        </p:nvSpPr>
        <p:spPr>
          <a:xfrm>
            <a:off x="5655723" y="4750925"/>
            <a:ext cx="1135200" cy="484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FFFFFF"/>
                </a:solidFill>
                <a:latin typeface="Calibri"/>
                <a:ea typeface="Calibri"/>
                <a:cs typeface="Calibri"/>
                <a:sym typeface="Calibri"/>
              </a:rPr>
              <a:t>Delete Shadow</a:t>
            </a:r>
            <a:br>
              <a:rPr lang="en-US" sz="1800" b="0" i="0" u="none" strike="noStrike" cap="none">
                <a:latin typeface="Arial"/>
                <a:ea typeface="Arial"/>
                <a:cs typeface="Arial"/>
                <a:sym typeface="Arial"/>
              </a:rPr>
            </a:br>
            <a:r>
              <a:rPr lang="en-US" sz="1300" b="0" i="0" u="none" strike="noStrike" cap="none">
                <a:solidFill>
                  <a:srgbClr val="FFFFFF"/>
                </a:solidFill>
                <a:latin typeface="Calibri"/>
                <a:ea typeface="Calibri"/>
                <a:cs typeface="Calibri"/>
                <a:sym typeface="Calibri"/>
              </a:rPr>
              <a:t>Copies</a:t>
            </a:r>
            <a:endParaRPr sz="1300" b="0" i="0" u="none" strike="noStrike" cap="none">
              <a:latin typeface="Arial"/>
              <a:ea typeface="Arial"/>
              <a:cs typeface="Arial"/>
              <a:sym typeface="Arial"/>
            </a:endParaRPr>
          </a:p>
        </p:txBody>
      </p:sp>
      <p:sp>
        <p:nvSpPr>
          <p:cNvPr id="2331" name="Google Shape;2331;p266"/>
          <p:cNvSpPr/>
          <p:nvPr/>
        </p:nvSpPr>
        <p:spPr>
          <a:xfrm>
            <a:off x="6797160" y="4894920"/>
            <a:ext cx="13168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1" i="0" u="none" strike="noStrike" cap="none">
                <a:solidFill>
                  <a:srgbClr val="7F7F7F"/>
                </a:solidFill>
                <a:latin typeface="Calibri"/>
                <a:ea typeface="Calibri"/>
                <a:cs typeface="Calibri"/>
                <a:sym typeface="Calibri"/>
              </a:rPr>
              <a:t>Display Ransom Note</a:t>
            </a:r>
            <a:endParaRPr sz="1300" b="0" i="0" u="none" strike="noStrike" cap="none">
              <a:latin typeface="Arial"/>
              <a:ea typeface="Arial"/>
              <a:cs typeface="Arial"/>
              <a:sym typeface="Arial"/>
            </a:endParaRPr>
          </a:p>
        </p:txBody>
      </p:sp>
      <p:cxnSp>
        <p:nvCxnSpPr>
          <p:cNvPr id="2332" name="Google Shape;2332;p266"/>
          <p:cNvCxnSpPr/>
          <p:nvPr/>
        </p:nvCxnSpPr>
        <p:spPr>
          <a:xfrm flipH="1">
            <a:off x="1073760" y="1748880"/>
            <a:ext cx="6850200" cy="1638300"/>
          </a:xfrm>
          <a:prstGeom prst="bentConnector5">
            <a:avLst>
              <a:gd name="adj1" fmla="val -2500"/>
              <a:gd name="adj2" fmla="val 61142"/>
              <a:gd name="adj3" fmla="val 102498"/>
            </a:avLst>
          </a:prstGeom>
          <a:noFill/>
          <a:ln w="25550" cap="flat" cmpd="sng">
            <a:solidFill>
              <a:srgbClr val="7F7F7F"/>
            </a:solidFill>
            <a:prstDash val="solid"/>
            <a:miter lim="8000"/>
            <a:headEnd type="none" w="sm" len="sm"/>
            <a:tailEnd type="triangle" w="lg" len="lg"/>
          </a:ln>
        </p:spPr>
      </p:cxnSp>
      <p:cxnSp>
        <p:nvCxnSpPr>
          <p:cNvPr id="2333" name="Google Shape;2333;p266"/>
          <p:cNvCxnSpPr/>
          <p:nvPr/>
        </p:nvCxnSpPr>
        <p:spPr>
          <a:xfrm flipH="1">
            <a:off x="1073760" y="3394800"/>
            <a:ext cx="6850200" cy="1644000"/>
          </a:xfrm>
          <a:prstGeom prst="bentConnector5">
            <a:avLst>
              <a:gd name="adj1" fmla="val -2500"/>
              <a:gd name="adj2" fmla="val 61854"/>
              <a:gd name="adj3" fmla="val 102498"/>
            </a:avLst>
          </a:prstGeom>
          <a:noFill/>
          <a:ln w="25550" cap="flat" cmpd="sng">
            <a:solidFill>
              <a:srgbClr val="7F7F7F"/>
            </a:solidFill>
            <a:prstDash val="solid"/>
            <a:miter lim="8000"/>
            <a:headEnd type="none" w="sm" len="sm"/>
            <a:tailEnd type="triangle" w="lg" len="lg"/>
          </a:ln>
        </p:spPr>
      </p:cxnSp>
      <p:sp>
        <p:nvSpPr>
          <p:cNvPr id="2334" name="Google Shape;2334;p266"/>
          <p:cNvSpPr/>
          <p:nvPr/>
        </p:nvSpPr>
        <p:spPr>
          <a:xfrm>
            <a:off x="2226960" y="2100960"/>
            <a:ext cx="130464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Sender IP, reputation,</a:t>
            </a:r>
            <a:endParaRPr sz="13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content not blocked</a:t>
            </a:r>
            <a:endParaRPr sz="1300" b="0" i="0" u="none" strike="noStrike" cap="none">
              <a:latin typeface="Arial"/>
              <a:ea typeface="Arial"/>
              <a:cs typeface="Arial"/>
              <a:sym typeface="Arial"/>
            </a:endParaRPr>
          </a:p>
        </p:txBody>
      </p:sp>
      <p:sp>
        <p:nvSpPr>
          <p:cNvPr id="2335" name="Google Shape;2335;p266"/>
          <p:cNvSpPr/>
          <p:nvPr/>
        </p:nvSpPr>
        <p:spPr>
          <a:xfrm>
            <a:off x="5655960" y="2100960"/>
            <a:ext cx="130464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Malicious attachment not detected</a:t>
            </a:r>
            <a:endParaRPr sz="1300" b="0" i="0" u="none" strike="noStrike" cap="none">
              <a:latin typeface="Arial"/>
              <a:ea typeface="Arial"/>
              <a:cs typeface="Arial"/>
              <a:sym typeface="Arial"/>
            </a:endParaRPr>
          </a:p>
        </p:txBody>
      </p:sp>
      <p:sp>
        <p:nvSpPr>
          <p:cNvPr id="2336" name="Google Shape;2336;p266"/>
          <p:cNvSpPr/>
          <p:nvPr/>
        </p:nvSpPr>
        <p:spPr>
          <a:xfrm>
            <a:off x="4512960" y="2100960"/>
            <a:ext cx="130464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2D2D2D"/>
                </a:solidFill>
                <a:latin typeface="Calibri"/>
                <a:ea typeface="Calibri"/>
                <a:cs typeface="Calibri"/>
                <a:sym typeface="Calibri"/>
              </a:rPr>
              <a:t>User opens malicious attachment</a:t>
            </a:r>
            <a:endParaRPr sz="1300" b="0" i="0" u="none" strike="noStrike" cap="none">
              <a:latin typeface="Arial"/>
              <a:ea typeface="Arial"/>
              <a:cs typeface="Arial"/>
              <a:sym typeface="Arial"/>
            </a:endParaRPr>
          </a:p>
        </p:txBody>
      </p:sp>
      <p:sp>
        <p:nvSpPr>
          <p:cNvPr id="2337" name="Google Shape;2337;p266"/>
          <p:cNvSpPr/>
          <p:nvPr/>
        </p:nvSpPr>
        <p:spPr>
          <a:xfrm>
            <a:off x="1083960" y="374112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2D2D2D"/>
                </a:solidFill>
                <a:latin typeface="Calibri"/>
                <a:ea typeface="Calibri"/>
                <a:cs typeface="Calibri"/>
                <a:sym typeface="Calibri"/>
              </a:rPr>
              <a:t>User enables</a:t>
            </a:r>
            <a:br>
              <a:rPr lang="en-US" sz="1800" b="0" i="0" u="none" strike="noStrike" cap="none">
                <a:latin typeface="Arial"/>
                <a:ea typeface="Arial"/>
                <a:cs typeface="Arial"/>
                <a:sym typeface="Arial"/>
              </a:rPr>
            </a:br>
            <a:r>
              <a:rPr lang="en-US" sz="1300" b="0" i="0" u="none" strike="noStrike" cap="none">
                <a:solidFill>
                  <a:srgbClr val="2D2D2D"/>
                </a:solidFill>
                <a:latin typeface="Calibri"/>
                <a:ea typeface="Calibri"/>
                <a:cs typeface="Calibri"/>
                <a:sym typeface="Calibri"/>
              </a:rPr>
              <a:t>macros</a:t>
            </a:r>
            <a:endParaRPr sz="1300" b="0" i="0" u="none" strike="noStrike" cap="none">
              <a:latin typeface="Arial"/>
              <a:ea typeface="Arial"/>
              <a:cs typeface="Arial"/>
              <a:sym typeface="Arial"/>
            </a:endParaRPr>
          </a:p>
        </p:txBody>
      </p:sp>
      <p:sp>
        <p:nvSpPr>
          <p:cNvPr id="2338" name="Google Shape;2338;p266"/>
          <p:cNvSpPr/>
          <p:nvPr/>
        </p:nvSpPr>
        <p:spPr>
          <a:xfrm>
            <a:off x="2226960" y="373104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7F7F7F"/>
                </a:solidFill>
                <a:latin typeface="Calibri"/>
                <a:ea typeface="Calibri"/>
                <a:cs typeface="Calibri"/>
                <a:sym typeface="Calibri"/>
              </a:rPr>
              <a:t>Lah.bat</a:t>
            </a:r>
            <a:endParaRPr sz="1300" b="0" i="0" u="none" strike="noStrike" cap="none">
              <a:latin typeface="Arial"/>
              <a:ea typeface="Arial"/>
              <a:cs typeface="Arial"/>
              <a:sym typeface="Arial"/>
            </a:endParaRPr>
          </a:p>
        </p:txBody>
      </p:sp>
      <p:sp>
        <p:nvSpPr>
          <p:cNvPr id="2339" name="Google Shape;2339;p266"/>
          <p:cNvSpPr/>
          <p:nvPr/>
        </p:nvSpPr>
        <p:spPr>
          <a:xfrm>
            <a:off x="3369960" y="374688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7F7F7F"/>
                </a:solidFill>
                <a:latin typeface="Calibri"/>
                <a:ea typeface="Calibri"/>
                <a:cs typeface="Calibri"/>
                <a:sym typeface="Calibri"/>
              </a:rPr>
              <a:t>Cscript.exe</a:t>
            </a:r>
            <a:endParaRPr sz="1300" b="0" i="0" u="none" strike="noStrike" cap="none">
              <a:latin typeface="Arial"/>
              <a:ea typeface="Arial"/>
              <a:cs typeface="Arial"/>
              <a:sym typeface="Arial"/>
            </a:endParaRPr>
          </a:p>
        </p:txBody>
      </p:sp>
      <p:sp>
        <p:nvSpPr>
          <p:cNvPr id="2340" name="Google Shape;2340;p266"/>
          <p:cNvSpPr/>
          <p:nvPr/>
        </p:nvSpPr>
        <p:spPr>
          <a:xfrm>
            <a:off x="4512960" y="3730320"/>
            <a:ext cx="1135080" cy="284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7F7F7F"/>
                </a:solidFill>
                <a:latin typeface="Calibri"/>
                <a:ea typeface="Calibri"/>
                <a:cs typeface="Calibri"/>
                <a:sym typeface="Calibri"/>
              </a:rPr>
              <a:t>Fail.exe</a:t>
            </a:r>
            <a:endParaRPr sz="1300" b="0" i="0" u="none" strike="noStrike" cap="none">
              <a:latin typeface="Arial"/>
              <a:ea typeface="Arial"/>
              <a:cs typeface="Arial"/>
              <a:sym typeface="Arial"/>
            </a:endParaRPr>
          </a:p>
        </p:txBody>
      </p:sp>
      <p:sp>
        <p:nvSpPr>
          <p:cNvPr id="2341" name="Google Shape;2341;p266"/>
          <p:cNvSpPr/>
          <p:nvPr/>
        </p:nvSpPr>
        <p:spPr>
          <a:xfrm>
            <a:off x="5655960" y="3738600"/>
            <a:ext cx="11332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Web address not blocked</a:t>
            </a:r>
            <a:endParaRPr sz="1300" b="0" i="0" u="none" strike="noStrike" cap="none">
              <a:latin typeface="Arial"/>
              <a:ea typeface="Arial"/>
              <a:cs typeface="Arial"/>
              <a:sym typeface="Arial"/>
            </a:endParaRPr>
          </a:p>
        </p:txBody>
      </p:sp>
      <p:sp>
        <p:nvSpPr>
          <p:cNvPr id="2342" name="Google Shape;2342;p266"/>
          <p:cNvSpPr/>
          <p:nvPr/>
        </p:nvSpPr>
        <p:spPr>
          <a:xfrm>
            <a:off x="6798960" y="3746880"/>
            <a:ext cx="131544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Binary is obfuscated thus unknown</a:t>
            </a:r>
            <a:endParaRPr sz="1300" b="0" i="0" u="none" strike="noStrike" cap="none">
              <a:latin typeface="Arial"/>
              <a:ea typeface="Arial"/>
              <a:cs typeface="Arial"/>
              <a:sym typeface="Arial"/>
            </a:endParaRPr>
          </a:p>
        </p:txBody>
      </p:sp>
      <p:sp>
        <p:nvSpPr>
          <p:cNvPr id="2343" name="Google Shape;2343;p266"/>
          <p:cNvSpPr/>
          <p:nvPr/>
        </p:nvSpPr>
        <p:spPr>
          <a:xfrm>
            <a:off x="1087560" y="5398920"/>
            <a:ext cx="112824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7F7F7F"/>
                </a:solidFill>
                <a:latin typeface="Calibri"/>
                <a:ea typeface="Calibri"/>
                <a:cs typeface="Calibri"/>
                <a:sym typeface="Calibri"/>
              </a:rPr>
              <a:t>Continues as svchost.exe</a:t>
            </a:r>
            <a:endParaRPr sz="1300" b="0" i="0" u="none" strike="noStrike" cap="none">
              <a:latin typeface="Arial"/>
              <a:ea typeface="Arial"/>
              <a:cs typeface="Arial"/>
              <a:sym typeface="Arial"/>
            </a:endParaRPr>
          </a:p>
        </p:txBody>
      </p:sp>
      <p:sp>
        <p:nvSpPr>
          <p:cNvPr id="2344" name="Google Shape;2344;p266"/>
          <p:cNvSpPr/>
          <p:nvPr/>
        </p:nvSpPr>
        <p:spPr>
          <a:xfrm>
            <a:off x="3366360" y="5398920"/>
            <a:ext cx="11350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C41230"/>
                </a:solidFill>
                <a:latin typeface="Calibri"/>
                <a:ea typeface="Calibri"/>
                <a:cs typeface="Calibri"/>
                <a:sym typeface="Calibri"/>
              </a:rPr>
              <a:t>Communication is not blocked</a:t>
            </a:r>
            <a:endParaRPr sz="1300" b="0" i="0" u="none" strike="noStrike" cap="none">
              <a:latin typeface="Arial"/>
              <a:ea typeface="Arial"/>
              <a:cs typeface="Arial"/>
              <a:sym typeface="Arial"/>
            </a:endParaRPr>
          </a:p>
        </p:txBody>
      </p:sp>
      <p:sp>
        <p:nvSpPr>
          <p:cNvPr id="2345" name="Google Shape;2345;p266"/>
          <p:cNvSpPr/>
          <p:nvPr/>
        </p:nvSpPr>
        <p:spPr>
          <a:xfrm>
            <a:off x="5655960" y="5402520"/>
            <a:ext cx="1133280" cy="4845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1300" b="0" i="0" u="none" strike="noStrike" cap="none">
                <a:solidFill>
                  <a:srgbClr val="7F7F7F"/>
                </a:solidFill>
                <a:latin typeface="Calibri"/>
                <a:ea typeface="Calibri"/>
                <a:cs typeface="Calibri"/>
                <a:sym typeface="Calibri"/>
              </a:rPr>
              <a:t>Removes local</a:t>
            </a:r>
            <a:br>
              <a:rPr lang="en-US" sz="1800" b="0" i="0" u="none" strike="noStrike" cap="none">
                <a:latin typeface="Arial"/>
                <a:ea typeface="Arial"/>
                <a:cs typeface="Arial"/>
                <a:sym typeface="Arial"/>
              </a:rPr>
            </a:br>
            <a:r>
              <a:rPr lang="en-US" sz="1300" b="0" i="0" u="none" strike="noStrike" cap="none">
                <a:solidFill>
                  <a:srgbClr val="7F7F7F"/>
                </a:solidFill>
                <a:latin typeface="Calibri"/>
                <a:ea typeface="Calibri"/>
                <a:cs typeface="Calibri"/>
                <a:sym typeface="Calibri"/>
              </a:rPr>
              <a:t>backups of files</a:t>
            </a:r>
            <a:endParaRPr sz="1300" b="0" i="0" u="none" strike="noStrike" cap="none">
              <a:latin typeface="Arial"/>
              <a:ea typeface="Arial"/>
              <a:cs typeface="Arial"/>
              <a:sym typeface="Arial"/>
            </a:endParaRP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267"/>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352" name="Google Shape;2352;p267"/>
          <p:cNvPicPr preferRelativeResize="0"/>
          <p:nvPr/>
        </p:nvPicPr>
        <p:blipFill>
          <a:blip r:embed="rId3">
            <a:alphaModFix/>
          </a:blip>
          <a:stretch>
            <a:fillRect/>
          </a:stretch>
        </p:blipFill>
        <p:spPr>
          <a:xfrm>
            <a:off x="125375" y="390575"/>
            <a:ext cx="8892951" cy="6076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pic>
        <p:nvPicPr>
          <p:cNvPr id="2358" name="Google Shape;2358;p268"/>
          <p:cNvPicPr preferRelativeResize="0"/>
          <p:nvPr/>
        </p:nvPicPr>
        <p:blipFill>
          <a:blip r:embed="rId3">
            <a:alphaModFix/>
          </a:blip>
          <a:stretch>
            <a:fillRect/>
          </a:stretch>
        </p:blipFill>
        <p:spPr>
          <a:xfrm>
            <a:off x="152250" y="950163"/>
            <a:ext cx="8839199" cy="49576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4" name="Google Shape;2364;p269"/>
          <p:cNvSpPr txBox="1">
            <a:spLocks noGrp="1"/>
          </p:cNvSpPr>
          <p:nvPr>
            <p:ph type="title"/>
          </p:nvPr>
        </p:nvSpPr>
        <p:spPr>
          <a:xfrm>
            <a:off x="457200" y="273600"/>
            <a:ext cx="8229300" cy="1144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365" name="Google Shape;2365;p269"/>
          <p:cNvPicPr preferRelativeResize="0"/>
          <p:nvPr/>
        </p:nvPicPr>
        <p:blipFill>
          <a:blip r:embed="rId3">
            <a:alphaModFix/>
          </a:blip>
          <a:stretch>
            <a:fillRect/>
          </a:stretch>
        </p:blipFill>
        <p:spPr>
          <a:xfrm>
            <a:off x="114000" y="0"/>
            <a:ext cx="8572500" cy="3667125"/>
          </a:xfrm>
          <a:prstGeom prst="rect">
            <a:avLst/>
          </a:prstGeom>
          <a:noFill/>
          <a:ln>
            <a:noFill/>
          </a:ln>
        </p:spPr>
      </p:pic>
      <p:pic>
        <p:nvPicPr>
          <p:cNvPr id="2366" name="Google Shape;2366;p269"/>
          <p:cNvPicPr preferRelativeResize="0"/>
          <p:nvPr/>
        </p:nvPicPr>
        <p:blipFill>
          <a:blip r:embed="rId4">
            <a:alphaModFix/>
          </a:blip>
          <a:stretch>
            <a:fillRect/>
          </a:stretch>
        </p:blipFill>
        <p:spPr>
          <a:xfrm>
            <a:off x="152400" y="3829225"/>
            <a:ext cx="8839202" cy="2753194"/>
          </a:xfrm>
          <a:prstGeom prst="rect">
            <a:avLst/>
          </a:prstGeom>
          <a:noFill/>
          <a:ln>
            <a:noFill/>
          </a:ln>
        </p:spPr>
      </p:pic>
      <p:sp>
        <p:nvSpPr>
          <p:cNvPr id="2367" name="Google Shape;2367;p269"/>
          <p:cNvSpPr txBox="1"/>
          <p:nvPr/>
        </p:nvSpPr>
        <p:spPr>
          <a:xfrm>
            <a:off x="0" y="6858000"/>
            <a:ext cx="8991600" cy="31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https://www.microsoft.com/security/blog/2020/10/12/trickbot-disrupted/</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Google Shape;2373;p270"/>
          <p:cNvSpPr txBox="1">
            <a:spLocks noGrp="1"/>
          </p:cNvSpPr>
          <p:nvPr>
            <p:ph type="title"/>
          </p:nvPr>
        </p:nvSpPr>
        <p:spPr>
          <a:xfrm>
            <a:off x="457200" y="79600"/>
            <a:ext cx="8229300" cy="4539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100"/>
              <a:t>Phishing</a:t>
            </a:r>
            <a:endParaRPr sz="4100"/>
          </a:p>
        </p:txBody>
      </p:sp>
      <p:sp>
        <p:nvSpPr>
          <p:cNvPr id="2374" name="Google Shape;2374;p270"/>
          <p:cNvSpPr txBox="1"/>
          <p:nvPr/>
        </p:nvSpPr>
        <p:spPr>
          <a:xfrm>
            <a:off x="-150" y="853625"/>
            <a:ext cx="9144000" cy="540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a:t>IT experts...</a:t>
            </a:r>
            <a:endParaRPr sz="2300"/>
          </a:p>
          <a:p>
            <a:pPr marL="0" lvl="0" indent="0" algn="l" rtl="0">
              <a:spcBef>
                <a:spcPts val="0"/>
              </a:spcBef>
              <a:spcAft>
                <a:spcPts val="0"/>
              </a:spcAft>
              <a:buNone/>
            </a:pPr>
            <a:r>
              <a:rPr lang="en-US" sz="2300"/>
              <a:t>The expert... </a:t>
            </a:r>
            <a:r>
              <a:rPr lang="en-US" sz="2300" b="1"/>
              <a:t>tries to make sense of the email</a:t>
            </a:r>
            <a:r>
              <a:rPr lang="en-US" sz="2300"/>
              <a:t>, and understand how it relates to other things in their life. As they do this, they notice discrepancies: little things that are “off” about the email. As the recipient notices more discrepancies, they feel a need for an alternative explanation for the email. At some point, some feature of the email — usually, the presence of a link requesting an action — triggers them to recognize that phishing is a possible alternative explanation. </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At this point, </a:t>
            </a:r>
            <a:r>
              <a:rPr lang="en-US" sz="2300" b="1"/>
              <a:t>they become suspicious</a:t>
            </a:r>
            <a:r>
              <a:rPr lang="en-US" sz="2300"/>
              <a:t> (stage two) and investigate the email by looking for technical details that can conclusively identify the email as phishing. </a:t>
            </a:r>
            <a:endParaRPr sz="2300"/>
          </a:p>
          <a:p>
            <a:pPr marL="0" lvl="0" indent="0" algn="l" rtl="0">
              <a:spcBef>
                <a:spcPts val="0"/>
              </a:spcBef>
              <a:spcAft>
                <a:spcPts val="0"/>
              </a:spcAft>
              <a:buNone/>
            </a:pPr>
            <a:endParaRPr sz="2300"/>
          </a:p>
          <a:p>
            <a:pPr marL="0" lvl="0" indent="0" algn="l" rtl="0">
              <a:spcBef>
                <a:spcPts val="0"/>
              </a:spcBef>
              <a:spcAft>
                <a:spcPts val="0"/>
              </a:spcAft>
              <a:buNone/>
            </a:pPr>
            <a:r>
              <a:rPr lang="en-US" sz="2300"/>
              <a:t>Once they find such information, then they move to stage three and </a:t>
            </a:r>
            <a:r>
              <a:rPr lang="en-US" sz="2300" b="1"/>
              <a:t>deal with the email by deleting it or reporting it</a:t>
            </a:r>
            <a:r>
              <a:rPr lang="en-US" sz="2300"/>
              <a:t>.</a:t>
            </a:r>
            <a:endParaRPr sz="2300"/>
          </a:p>
        </p:txBody>
      </p:sp>
      <p:sp>
        <p:nvSpPr>
          <p:cNvPr id="2375" name="Google Shape;2375;p270"/>
          <p:cNvSpPr txBox="1"/>
          <p:nvPr/>
        </p:nvSpPr>
        <p:spPr>
          <a:xfrm>
            <a:off x="0" y="6644600"/>
            <a:ext cx="9144000" cy="2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800"/>
              <a:t>https://dl.acm.org/doi/10.1145/3415231</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80"/>
        <p:cNvGrpSpPr/>
        <p:nvPr/>
      </p:nvGrpSpPr>
      <p:grpSpPr>
        <a:xfrm>
          <a:off x="0" y="0"/>
          <a:ext cx="0" cy="0"/>
          <a:chOff x="0" y="0"/>
          <a:chExt cx="0" cy="0"/>
        </a:xfrm>
      </p:grpSpPr>
      <p:sp>
        <p:nvSpPr>
          <p:cNvPr id="2381" name="Google Shape;2381;p271"/>
          <p:cNvSpPr txBox="1"/>
          <p:nvPr/>
        </p:nvSpPr>
        <p:spPr>
          <a:xfrm>
            <a:off x="0" y="0"/>
            <a:ext cx="9021000" cy="6858000"/>
          </a:xfrm>
          <a:prstGeom prst="rect">
            <a:avLst/>
          </a:prstGeom>
          <a:noFill/>
          <a:ln>
            <a:noFill/>
          </a:ln>
        </p:spPr>
        <p:txBody>
          <a:bodyPr spcFirstLastPara="1" wrap="square" lIns="91425" tIns="91425" rIns="91425" bIns="91425" anchor="t" anchorCtr="0">
            <a:noAutofit/>
          </a:bodyPr>
          <a:lstStyle/>
          <a:p>
            <a:pPr marL="0" lvl="0" indent="0" algn="ctr" rtl="0">
              <a:lnSpc>
                <a:spcPct val="110000"/>
              </a:lnSpc>
              <a:spcBef>
                <a:spcPts val="2400"/>
              </a:spcBef>
              <a:spcAft>
                <a:spcPts val="0"/>
              </a:spcAft>
              <a:buNone/>
            </a:pPr>
            <a:r>
              <a:rPr lang="en-US" sz="2400" b="1">
                <a:solidFill>
                  <a:srgbClr val="292B2C"/>
                </a:solidFill>
                <a:highlight>
                  <a:srgbClr val="FFFFFF"/>
                </a:highlight>
              </a:rPr>
              <a:t>Fear of Missing Out Predicts Employee Information Security Awareness Above Personality Traits, Age, and Gender</a:t>
            </a:r>
            <a:endParaRPr sz="2400" b="1">
              <a:solidFill>
                <a:srgbClr val="292B2C"/>
              </a:solidFill>
              <a:highlight>
                <a:srgbClr val="FFFFFF"/>
              </a:highlight>
            </a:endParaRPr>
          </a:p>
          <a:p>
            <a:pPr marL="0" lvl="0" indent="0" algn="ctr" rtl="0">
              <a:lnSpc>
                <a:spcPct val="115000"/>
              </a:lnSpc>
              <a:spcBef>
                <a:spcPts val="600"/>
              </a:spcBef>
              <a:spcAft>
                <a:spcPts val="0"/>
              </a:spcAft>
              <a:buNone/>
            </a:pPr>
            <a:r>
              <a:rPr lang="en-US" sz="1100">
                <a:solidFill>
                  <a:srgbClr val="515E66"/>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Lee Hadlington</a:t>
            </a:r>
            <a:r>
              <a:rPr lang="en-US" sz="1100">
                <a:solidFill>
                  <a:srgbClr val="515E66"/>
                </a:solidFill>
                <a:highlight>
                  <a:srgbClr val="FFFFFF"/>
                </a:highlight>
                <a:latin typeface="Roboto"/>
                <a:ea typeface="Roboto"/>
                <a:cs typeface="Roboto"/>
                <a:sym typeface="Roboto"/>
              </a:rPr>
              <a:t>, </a:t>
            </a:r>
            <a:r>
              <a:rPr lang="en-US" sz="1100">
                <a:solidFill>
                  <a:srgbClr val="515E66"/>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Jens Binder</a:t>
            </a:r>
            <a:r>
              <a:rPr lang="en-US" sz="1100">
                <a:solidFill>
                  <a:srgbClr val="515E66"/>
                </a:solidFill>
                <a:highlight>
                  <a:srgbClr val="FFFFFF"/>
                </a:highlight>
                <a:latin typeface="Roboto"/>
                <a:ea typeface="Roboto"/>
                <a:cs typeface="Roboto"/>
                <a:sym typeface="Roboto"/>
              </a:rPr>
              <a:t>, and </a:t>
            </a:r>
            <a:r>
              <a:rPr lang="en-US" sz="1100">
                <a:solidFill>
                  <a:srgbClr val="515E66"/>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Natalia Stanulewicz</a:t>
            </a:r>
            <a:endParaRPr sz="1100">
              <a:solidFill>
                <a:srgbClr val="515E66"/>
              </a:solidFill>
              <a:highlight>
                <a:srgbClr val="FFFFFF"/>
              </a:highlight>
              <a:latin typeface="Roboto"/>
              <a:ea typeface="Roboto"/>
              <a:cs typeface="Roboto"/>
              <a:sym typeface="Roboto"/>
            </a:endParaRPr>
          </a:p>
          <a:p>
            <a:pPr marL="0" lvl="0" indent="0" algn="ctr" rtl="0">
              <a:lnSpc>
                <a:spcPct val="115000"/>
              </a:lnSpc>
              <a:spcBef>
                <a:spcPts val="1100"/>
              </a:spcBef>
              <a:spcAft>
                <a:spcPts val="0"/>
              </a:spcAft>
              <a:buNone/>
            </a:pPr>
            <a:r>
              <a:rPr lang="en-US" sz="1000" b="1">
                <a:solidFill>
                  <a:srgbClr val="292B2C"/>
                </a:solidFill>
                <a:highlight>
                  <a:srgbClr val="FFFFFF"/>
                </a:highlight>
                <a:latin typeface="Roboto"/>
                <a:ea typeface="Roboto"/>
                <a:cs typeface="Roboto"/>
                <a:sym typeface="Roboto"/>
              </a:rPr>
              <a:t>Published Online:</a:t>
            </a:r>
            <a:r>
              <a:rPr lang="en-US" sz="1000">
                <a:solidFill>
                  <a:srgbClr val="292B2C"/>
                </a:solidFill>
                <a:highlight>
                  <a:srgbClr val="FFFFFF"/>
                </a:highlight>
                <a:latin typeface="Roboto"/>
                <a:ea typeface="Roboto"/>
                <a:cs typeface="Roboto"/>
                <a:sym typeface="Roboto"/>
              </a:rPr>
              <a:t> 10 Jul 2020 </a:t>
            </a:r>
            <a:r>
              <a:rPr lang="en-US" sz="1000">
                <a:solidFill>
                  <a:schemeClr val="hlink"/>
                </a:solidFill>
                <a:highlight>
                  <a:srgbClr val="FFFFFF"/>
                </a:highlight>
                <a:uFill>
                  <a:noFill/>
                </a:uFill>
                <a:latin typeface="Roboto"/>
                <a:ea typeface="Roboto"/>
                <a:cs typeface="Roboto"/>
                <a:sym typeface="Roboto"/>
                <a:hlinkClick r:id="rId4"/>
              </a:rPr>
              <a:t>https://doi.org/10.1089/cyber.2019.0703</a:t>
            </a:r>
            <a:endParaRPr sz="1000">
              <a:solidFill>
                <a:schemeClr val="hlink"/>
              </a:solidFill>
              <a:highlight>
                <a:srgbClr val="FFFFFF"/>
              </a:highlight>
              <a:latin typeface="Roboto"/>
              <a:ea typeface="Roboto"/>
              <a:cs typeface="Roboto"/>
              <a:sym typeface="Roboto"/>
            </a:endParaRPr>
          </a:p>
          <a:p>
            <a:pPr marL="0" marR="101600" lvl="0" indent="0" algn="l" rtl="0">
              <a:lnSpc>
                <a:spcPct val="115000"/>
              </a:lnSpc>
              <a:spcBef>
                <a:spcPts val="800"/>
              </a:spcBef>
              <a:spcAft>
                <a:spcPts val="0"/>
              </a:spcAft>
              <a:buNone/>
            </a:pPr>
            <a:endParaRPr sz="1200" b="1">
              <a:solidFill>
                <a:srgbClr val="892035"/>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endParaRPr>
          </a:p>
          <a:p>
            <a:pPr marL="0" lvl="0" indent="0" algn="ctr" rtl="0">
              <a:lnSpc>
                <a:spcPct val="110000"/>
              </a:lnSpc>
              <a:spcBef>
                <a:spcPts val="1100"/>
              </a:spcBef>
              <a:spcAft>
                <a:spcPts val="0"/>
              </a:spcAft>
              <a:buNone/>
            </a:pPr>
            <a:r>
              <a:rPr lang="en-US" sz="1600" b="1">
                <a:solidFill>
                  <a:srgbClr val="292B2C"/>
                </a:solidFill>
                <a:highlight>
                  <a:srgbClr val="FFFFFF"/>
                </a:highlight>
              </a:rPr>
              <a:t>Abstract</a:t>
            </a:r>
            <a:endParaRPr sz="1600" b="1">
              <a:solidFill>
                <a:srgbClr val="292B2C"/>
              </a:solidFill>
              <a:highlight>
                <a:srgbClr val="FFFFFF"/>
              </a:highlight>
            </a:endParaRPr>
          </a:p>
          <a:p>
            <a:pPr marL="0" lvl="0" indent="0" algn="l" rtl="0">
              <a:lnSpc>
                <a:spcPct val="115000"/>
              </a:lnSpc>
              <a:spcBef>
                <a:spcPts val="1100"/>
              </a:spcBef>
              <a:spcAft>
                <a:spcPts val="1200"/>
              </a:spcAft>
              <a:buNone/>
            </a:pPr>
            <a:r>
              <a:rPr lang="en-US" sz="1600">
                <a:solidFill>
                  <a:srgbClr val="292B2C"/>
                </a:solidFill>
                <a:highlight>
                  <a:srgbClr val="FFFFFF"/>
                </a:highlight>
                <a:latin typeface="Roboto"/>
                <a:ea typeface="Roboto"/>
                <a:cs typeface="Roboto"/>
                <a:sym typeface="Roboto"/>
              </a:rPr>
              <a:t>The role of human factors in employee information security awareness (ISA) has garnered increased attention, with many researchers highlighting a potential link between problematic technology use and poorer online safety and security. This study aimed to present additional evidence for this by exploring the relationship between of Fear of Missing Out (FoMO) and ISA in employees. A total of 718 participants completed an online questionnaire that included a measure of FoMO, ISA, as well as the Big Five personality inventory. Participants who reported higher levels of FoMO had lower overall ISA, as well as having poorer knowledge, a more negative attitude, and engaged in riskier behaviors in relation to ISA.</a:t>
            </a:r>
            <a:r>
              <a:rPr lang="en-US" sz="1800">
                <a:solidFill>
                  <a:srgbClr val="292B2C"/>
                </a:solidFill>
                <a:highlight>
                  <a:srgbClr val="FFFFFF"/>
                </a:highlight>
                <a:latin typeface="Roboto"/>
                <a:ea typeface="Roboto"/>
                <a:cs typeface="Roboto"/>
                <a:sym typeface="Roboto"/>
              </a:rPr>
              <a:t> </a:t>
            </a:r>
            <a:r>
              <a:rPr lang="en-US" sz="1800" b="1">
                <a:solidFill>
                  <a:srgbClr val="292B2C"/>
                </a:solidFill>
                <a:highlight>
                  <a:srgbClr val="FFFFFF"/>
                </a:highlight>
                <a:latin typeface="Roboto"/>
                <a:ea typeface="Roboto"/>
                <a:cs typeface="Roboto"/>
                <a:sym typeface="Roboto"/>
              </a:rPr>
              <a:t>FoMO was also demonstrated to be the largest single negative predictor for ISA</a:t>
            </a:r>
            <a:r>
              <a:rPr lang="en-US" sz="1600">
                <a:solidFill>
                  <a:srgbClr val="292B2C"/>
                </a:solidFill>
                <a:highlight>
                  <a:srgbClr val="FFFFFF"/>
                </a:highlight>
                <a:latin typeface="Roboto"/>
                <a:ea typeface="Roboto"/>
                <a:cs typeface="Roboto"/>
                <a:sym typeface="Roboto"/>
              </a:rPr>
              <a:t>, above that of age, gender, and the key personality traits tested. The potential reasons for the influence of FoMO over ISA are discussed, as well as the implications for organizational information security.</a:t>
            </a:r>
            <a:endParaRPr sz="1600">
              <a:solidFill>
                <a:srgbClr val="292B2C"/>
              </a:solidFill>
              <a:highlight>
                <a:srgbClr val="FFFFFF"/>
              </a:highlight>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272"/>
          <p:cNvSpPr/>
          <p:nvPr/>
        </p:nvSpPr>
        <p:spPr>
          <a:xfrm>
            <a:off x="457025" y="182345"/>
            <a:ext cx="8202900" cy="11163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Locking Down Computers</a:t>
            </a:r>
            <a:endParaRPr sz="3950" b="0" i="0" u="none" strike="noStrike" cap="none">
              <a:latin typeface="Arial"/>
              <a:ea typeface="Arial"/>
              <a:cs typeface="Arial"/>
              <a:sym typeface="Arial"/>
            </a:endParaRPr>
          </a:p>
        </p:txBody>
      </p:sp>
      <p:sp>
        <p:nvSpPr>
          <p:cNvPr id="2388" name="Google Shape;2388;p272"/>
          <p:cNvSpPr/>
          <p:nvPr/>
        </p:nvSpPr>
        <p:spPr>
          <a:xfrm>
            <a:off x="470525" y="1748773"/>
            <a:ext cx="8202900" cy="4607700"/>
          </a:xfrm>
          <a:prstGeom prst="rect">
            <a:avLst/>
          </a:prstGeom>
          <a:noFill/>
          <a:ln>
            <a:noFill/>
          </a:ln>
        </p:spPr>
        <p:txBody>
          <a:bodyPr spcFirstLastPara="1" wrap="square" lIns="90000" tIns="45000" rIns="90000" bIns="45000" anchor="t" anchorCtr="0">
            <a:noAutofit/>
          </a:bodyPr>
          <a:lstStyle/>
          <a:p>
            <a:pPr marL="216000" marR="0" lvl="0" indent="-194400" algn="l" rtl="0">
              <a:lnSpc>
                <a:spcPct val="90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Keep Things Updated</a:t>
            </a:r>
            <a:endParaRPr sz="2950" b="0" i="0" u="none" strike="noStrike" cap="none">
              <a:latin typeface="Arial"/>
              <a:ea typeface="Arial"/>
              <a:cs typeface="Arial"/>
              <a:sym typeface="Arial"/>
            </a:endParaRPr>
          </a:p>
          <a:p>
            <a:pPr marL="432000" marR="0" lvl="1" indent="-194399" algn="l" rtl="0">
              <a:lnSpc>
                <a:spcPct val="90000"/>
              </a:lnSpc>
              <a:spcBef>
                <a:spcPts val="1134"/>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 The Operating System</a:t>
            </a:r>
            <a:endParaRPr sz="2600" b="0" i="0" u="none" strike="noStrike" cap="none">
              <a:latin typeface="Arial"/>
              <a:ea typeface="Arial"/>
              <a:cs typeface="Arial"/>
              <a:sym typeface="Arial"/>
            </a:endParaRPr>
          </a:p>
          <a:p>
            <a:pPr marL="432000" marR="0" lvl="1" indent="-194399" algn="l" rtl="0">
              <a:lnSpc>
                <a:spcPct val="90000"/>
              </a:lnSpc>
              <a:spcBef>
                <a:spcPts val="1134"/>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 All Applications (Browsers!)</a:t>
            </a:r>
            <a:endParaRPr sz="2600" b="0" i="0" u="none" strike="noStrike" cap="none">
              <a:latin typeface="Arial"/>
              <a:ea typeface="Arial"/>
              <a:cs typeface="Arial"/>
              <a:sym typeface="Arial"/>
            </a:endParaRPr>
          </a:p>
          <a:p>
            <a:pPr marL="216000" marR="0" lvl="0" indent="-194400" algn="l" rtl="0">
              <a:lnSpc>
                <a:spcPct val="90000"/>
              </a:lnSpc>
              <a:spcBef>
                <a:spcPts val="1134"/>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Application </a:t>
            </a:r>
            <a:r>
              <a:rPr lang="en-US" sz="2950"/>
              <a:t>Allowlisting (whitelisting)</a:t>
            </a:r>
            <a:endParaRPr sz="2950" b="0" i="0" u="none" strike="noStrike" cap="none">
              <a:solidFill>
                <a:srgbClr val="000000"/>
              </a:solidFill>
              <a:latin typeface="Arial"/>
              <a:ea typeface="Arial"/>
              <a:cs typeface="Arial"/>
              <a:sym typeface="Arial"/>
            </a:endParaRPr>
          </a:p>
          <a:p>
            <a:pPr marL="216000" marR="0" lvl="0" indent="-198146" algn="l" rtl="0">
              <a:lnSpc>
                <a:spcPct val="90000"/>
              </a:lnSpc>
              <a:spcBef>
                <a:spcPts val="1134"/>
              </a:spcBef>
              <a:spcAft>
                <a:spcPts val="0"/>
              </a:spcAft>
              <a:buSzPts val="2950"/>
              <a:buChar char="•"/>
            </a:pPr>
            <a:r>
              <a:rPr lang="en-US" sz="2950"/>
              <a:t>Reboot to restore</a:t>
            </a:r>
            <a:endParaRPr sz="2950"/>
          </a:p>
          <a:p>
            <a:pPr marL="216000" marR="0" lvl="0" indent="-194400" algn="l" rtl="0">
              <a:lnSpc>
                <a:spcPct val="90000"/>
              </a:lnSpc>
              <a:spcBef>
                <a:spcPts val="1134"/>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Secure Microsoft Office Macros</a:t>
            </a:r>
            <a:endParaRPr sz="2950" b="0" i="0" u="none" strike="noStrike" cap="none">
              <a:latin typeface="Arial"/>
              <a:ea typeface="Arial"/>
              <a:cs typeface="Arial"/>
              <a:sym typeface="Arial"/>
            </a:endParaRPr>
          </a:p>
          <a:p>
            <a:pPr marL="216000" marR="0" lvl="0" indent="-194400" algn="l" rtl="0">
              <a:lnSpc>
                <a:spcPct val="90000"/>
              </a:lnSpc>
              <a:spcBef>
                <a:spcPts val="1134"/>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Don’t use Windows?</a:t>
            </a:r>
            <a:endParaRPr sz="2950" b="0" i="0" u="none" strike="noStrike" cap="none">
              <a:latin typeface="Arial"/>
              <a:ea typeface="Arial"/>
              <a:cs typeface="Arial"/>
              <a:sym typeface="Arial"/>
            </a:endParaRPr>
          </a:p>
          <a:p>
            <a:pPr marL="216000" marR="0" lvl="0" indent="-194400" algn="l" rtl="0">
              <a:lnSpc>
                <a:spcPct val="90000"/>
              </a:lnSpc>
              <a:spcBef>
                <a:spcPts val="1134"/>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What About Anti-virus Applications?</a:t>
            </a:r>
            <a:endParaRPr sz="2950" b="0" i="0" u="none" strike="noStrike" cap="none">
              <a:latin typeface="Arial"/>
              <a:ea typeface="Arial"/>
              <a:cs typeface="Arial"/>
              <a:sym typeface="Arial"/>
            </a:endParaRPr>
          </a:p>
        </p:txBody>
      </p:sp>
      <p:sp>
        <p:nvSpPr>
          <p:cNvPr id="2389" name="Google Shape;2389;p272"/>
          <p:cNvSpPr/>
          <p:nvPr/>
        </p:nvSpPr>
        <p:spPr>
          <a:xfrm>
            <a:off x="3124080" y="6356520"/>
            <a:ext cx="2868840" cy="33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2395" name="Google Shape;2395;p273"/>
          <p:cNvPicPr preferRelativeResize="0"/>
          <p:nvPr/>
        </p:nvPicPr>
        <p:blipFill>
          <a:blip r:embed="rId3">
            <a:alphaModFix/>
          </a:blip>
          <a:stretch>
            <a:fillRect/>
          </a:stretch>
        </p:blipFill>
        <p:spPr>
          <a:xfrm>
            <a:off x="1728788" y="1195388"/>
            <a:ext cx="5686425" cy="4467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229"/>
          <p:cNvSpPr/>
          <p:nvPr/>
        </p:nvSpPr>
        <p:spPr>
          <a:xfrm>
            <a:off x="731520" y="274320"/>
            <a:ext cx="7841160" cy="6033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4800" b="0"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endParaRPr sz="4800" b="0"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r>
              <a:rPr lang="en-US" sz="4800" b="1" i="0" u="none" strike="noStrike" cap="none">
                <a:solidFill>
                  <a:srgbClr val="702C91"/>
                </a:solidFill>
                <a:latin typeface="Arial"/>
                <a:ea typeface="Arial"/>
                <a:cs typeface="Arial"/>
                <a:sym typeface="Arial"/>
              </a:rPr>
              <a:t>The Importance Of Passwords For You &amp; Your Library</a:t>
            </a:r>
            <a:endParaRPr sz="4800" b="0"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endParaRPr sz="4800" b="0" i="0" u="none" strike="noStrike" cap="none">
              <a:solidFill>
                <a:srgbClr val="702C9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401" name="Google Shape;2401;p274"/>
          <p:cNvSpPr/>
          <p:nvPr/>
        </p:nvSpPr>
        <p:spPr>
          <a:xfrm>
            <a:off x="782025" y="1407150"/>
            <a:ext cx="7841100" cy="40437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None/>
            </a:pPr>
            <a:endParaRPr sz="1800" b="0"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702C91"/>
                </a:solidFill>
                <a:latin typeface="Arial"/>
                <a:ea typeface="Arial"/>
                <a:cs typeface="Arial"/>
                <a:sym typeface="Arial"/>
              </a:rPr>
              <a:t>Securing The</a:t>
            </a:r>
            <a:r>
              <a:rPr lang="en-US" sz="5400" b="1">
                <a:solidFill>
                  <a:srgbClr val="702C91"/>
                </a:solidFill>
              </a:rPr>
              <a:t> Other “</a:t>
            </a:r>
            <a:r>
              <a:rPr lang="en-US" sz="5400" b="1" i="0" u="none" strike="noStrike" cap="none">
                <a:solidFill>
                  <a:srgbClr val="702C91"/>
                </a:solidFill>
                <a:latin typeface="Arial"/>
                <a:ea typeface="Arial"/>
                <a:cs typeface="Arial"/>
                <a:sym typeface="Arial"/>
              </a:rPr>
              <a:t>Things”</a:t>
            </a:r>
            <a:endParaRPr sz="5400" b="1" i="0" u="none" strike="noStrike" cap="none">
              <a:solidFill>
                <a:srgbClr val="702C91"/>
              </a:solidFill>
              <a:latin typeface="Arial"/>
              <a:ea typeface="Arial"/>
              <a:cs typeface="Arial"/>
              <a:sym typeface="Arial"/>
            </a:endParaRPr>
          </a:p>
          <a:p>
            <a:pPr marL="0" marR="0" lvl="0" indent="0" algn="ctr" rtl="0">
              <a:lnSpc>
                <a:spcPct val="100000"/>
              </a:lnSpc>
              <a:spcBef>
                <a:spcPts val="0"/>
              </a:spcBef>
              <a:spcAft>
                <a:spcPts val="0"/>
              </a:spcAft>
              <a:buNone/>
            </a:pPr>
            <a:r>
              <a:rPr lang="en-US" sz="5400" b="1">
                <a:solidFill>
                  <a:srgbClr val="702C91"/>
                </a:solidFill>
              </a:rPr>
              <a:t>We use</a:t>
            </a:r>
            <a:r>
              <a:rPr lang="en-US" sz="5400" b="1" i="0" u="none" strike="noStrike" cap="none">
                <a:solidFill>
                  <a:srgbClr val="702C91"/>
                </a:solidFill>
                <a:latin typeface="Arial"/>
                <a:ea typeface="Arial"/>
                <a:cs typeface="Arial"/>
                <a:sym typeface="Arial"/>
              </a:rPr>
              <a:t> </a:t>
            </a:r>
            <a:endParaRPr sz="5400" b="0" i="0" u="none" strike="noStrike" cap="none">
              <a:solidFill>
                <a:srgbClr val="702C9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sp>
        <p:nvSpPr>
          <p:cNvPr id="2406" name="Google Shape;2406;p275"/>
          <p:cNvSpPr/>
          <p:nvPr/>
        </p:nvSpPr>
        <p:spPr>
          <a:xfrm>
            <a:off x="457200" y="274680"/>
            <a:ext cx="8206560" cy="237276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Which of your </a:t>
            </a:r>
            <a:r>
              <a:rPr lang="en-US" sz="3950"/>
              <a:t>online</a:t>
            </a:r>
            <a:r>
              <a:rPr lang="en-US" sz="3950" b="0" i="0" u="none" strike="noStrike" cap="none">
                <a:solidFill>
                  <a:srgbClr val="000000"/>
                </a:solidFill>
                <a:latin typeface="Arial"/>
                <a:ea typeface="Arial"/>
                <a:cs typeface="Arial"/>
                <a:sym typeface="Arial"/>
              </a:rPr>
              <a:t> accounts is most valuable?</a:t>
            </a:r>
            <a:endParaRPr sz="3950" b="0" i="0" u="none" strike="noStrike" cap="none">
              <a:latin typeface="Arial"/>
              <a:ea typeface="Arial"/>
              <a:cs typeface="Arial"/>
              <a:sym typeface="Arial"/>
            </a:endParaRPr>
          </a:p>
        </p:txBody>
      </p:sp>
      <p:sp>
        <p:nvSpPr>
          <p:cNvPr id="2407" name="Google Shape;2407;p275"/>
          <p:cNvSpPr/>
          <p:nvPr/>
        </p:nvSpPr>
        <p:spPr>
          <a:xfrm>
            <a:off x="457200" y="3017520"/>
            <a:ext cx="8206560" cy="308556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Bank</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Social Network</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Shopping</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Gaming</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Blogs</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276"/>
          <p:cNvSpPr/>
          <p:nvPr/>
        </p:nvSpPr>
        <p:spPr>
          <a:xfrm>
            <a:off x="457200" y="274680"/>
            <a:ext cx="8206560" cy="625536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Own the Email, Own the Person</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419" name="Google Shape;2419;p277"/>
          <p:cNvSpPr/>
          <p:nvPr/>
        </p:nvSpPr>
        <p:spPr>
          <a:xfrm>
            <a:off x="457200" y="274680"/>
            <a:ext cx="8206560" cy="1119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77"/>
          <p:cNvSpPr/>
          <p:nvPr/>
        </p:nvSpPr>
        <p:spPr>
          <a:xfrm>
            <a:off x="457200" y="1600200"/>
            <a:ext cx="8206560" cy="45028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21" name="Google Shape;2421;p277"/>
          <p:cNvPicPr preferRelativeResize="0"/>
          <p:nvPr/>
        </p:nvPicPr>
        <p:blipFill rotWithShape="1">
          <a:blip r:embed="rId3">
            <a:alphaModFix/>
          </a:blip>
          <a:srcRect/>
          <a:stretch/>
        </p:blipFill>
        <p:spPr>
          <a:xfrm>
            <a:off x="54360" y="685800"/>
            <a:ext cx="9012600" cy="500616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278"/>
          <p:cNvSpPr/>
          <p:nvPr/>
        </p:nvSpPr>
        <p:spPr>
          <a:xfrm>
            <a:off x="182880" y="91440"/>
            <a:ext cx="7219440" cy="727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Calibri"/>
                <a:ea typeface="Calibri"/>
                <a:cs typeface="Calibri"/>
                <a:sym typeface="Calibri"/>
              </a:rPr>
              <a:t>Second Factor Authentication</a:t>
            </a:r>
            <a:endParaRPr sz="3600" b="0" i="0" u="none" strike="noStrike" cap="none">
              <a:latin typeface="Arial"/>
              <a:ea typeface="Arial"/>
              <a:cs typeface="Arial"/>
              <a:sym typeface="Arial"/>
            </a:endParaRPr>
          </a:p>
        </p:txBody>
      </p:sp>
      <p:sp>
        <p:nvSpPr>
          <p:cNvPr id="2428" name="Google Shape;2428;p278"/>
          <p:cNvSpPr/>
          <p:nvPr/>
        </p:nvSpPr>
        <p:spPr>
          <a:xfrm>
            <a:off x="457200" y="1600200"/>
            <a:ext cx="8206560" cy="45028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sp>
        <p:nvSpPr>
          <p:cNvPr id="2429" name="Google Shape;2429;p278"/>
          <p:cNvSpPr/>
          <p:nvPr/>
        </p:nvSpPr>
        <p:spPr>
          <a:xfrm>
            <a:off x="0" y="0"/>
            <a:ext cx="360" cy="3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0" name="Google Shape;2430;p278"/>
          <p:cNvPicPr preferRelativeResize="0"/>
          <p:nvPr/>
        </p:nvPicPr>
        <p:blipFill rotWithShape="1">
          <a:blip r:embed="rId3">
            <a:alphaModFix/>
          </a:blip>
          <a:srcRect/>
          <a:stretch/>
        </p:blipFill>
        <p:spPr>
          <a:xfrm>
            <a:off x="182880" y="1847880"/>
            <a:ext cx="2834280" cy="2529720"/>
          </a:xfrm>
          <a:prstGeom prst="rect">
            <a:avLst/>
          </a:prstGeom>
          <a:noFill/>
          <a:ln>
            <a:noFill/>
          </a:ln>
        </p:spPr>
      </p:pic>
      <p:pic>
        <p:nvPicPr>
          <p:cNvPr id="2431" name="Google Shape;2431;p278"/>
          <p:cNvPicPr preferRelativeResize="0"/>
          <p:nvPr/>
        </p:nvPicPr>
        <p:blipFill rotWithShape="1">
          <a:blip r:embed="rId4">
            <a:alphaModFix/>
          </a:blip>
          <a:srcRect/>
          <a:stretch/>
        </p:blipFill>
        <p:spPr>
          <a:xfrm>
            <a:off x="4770360" y="4483800"/>
            <a:ext cx="3367440" cy="1916640"/>
          </a:xfrm>
          <a:prstGeom prst="rect">
            <a:avLst/>
          </a:prstGeom>
          <a:noFill/>
          <a:ln>
            <a:noFill/>
          </a:ln>
        </p:spPr>
      </p:pic>
      <p:pic>
        <p:nvPicPr>
          <p:cNvPr id="2432" name="Google Shape;2432;p278"/>
          <p:cNvPicPr preferRelativeResize="0"/>
          <p:nvPr/>
        </p:nvPicPr>
        <p:blipFill rotWithShape="1">
          <a:blip r:embed="rId5">
            <a:alphaModFix/>
          </a:blip>
          <a:srcRect/>
          <a:stretch/>
        </p:blipFill>
        <p:spPr>
          <a:xfrm>
            <a:off x="5943600" y="2194560"/>
            <a:ext cx="2613600" cy="1737360"/>
          </a:xfrm>
          <a:prstGeom prst="rect">
            <a:avLst/>
          </a:prstGeom>
          <a:noFill/>
          <a:ln>
            <a:noFill/>
          </a:ln>
        </p:spPr>
      </p:pic>
      <p:pic>
        <p:nvPicPr>
          <p:cNvPr id="2433" name="Google Shape;2433;p278"/>
          <p:cNvPicPr preferRelativeResize="0"/>
          <p:nvPr/>
        </p:nvPicPr>
        <p:blipFill rotWithShape="1">
          <a:blip r:embed="rId6">
            <a:alphaModFix/>
          </a:blip>
          <a:srcRect/>
          <a:stretch/>
        </p:blipFill>
        <p:spPr>
          <a:xfrm>
            <a:off x="3673080" y="2194560"/>
            <a:ext cx="1899360" cy="1823040"/>
          </a:xfrm>
          <a:prstGeom prst="rect">
            <a:avLst/>
          </a:prstGeom>
          <a:noFill/>
          <a:ln>
            <a:noFill/>
          </a:ln>
        </p:spPr>
      </p:pic>
      <p:pic>
        <p:nvPicPr>
          <p:cNvPr id="2434" name="Google Shape;2434;p278"/>
          <p:cNvPicPr preferRelativeResize="0"/>
          <p:nvPr/>
        </p:nvPicPr>
        <p:blipFill rotWithShape="1">
          <a:blip r:embed="rId7">
            <a:alphaModFix/>
          </a:blip>
          <a:srcRect/>
          <a:stretch/>
        </p:blipFill>
        <p:spPr>
          <a:xfrm>
            <a:off x="1055160" y="4554360"/>
            <a:ext cx="2327760" cy="154872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grpSp>
        <p:nvGrpSpPr>
          <p:cNvPr id="2439" name="Google Shape;2439;p279"/>
          <p:cNvGrpSpPr/>
          <p:nvPr/>
        </p:nvGrpSpPr>
        <p:grpSpPr>
          <a:xfrm>
            <a:off x="168391" y="2326344"/>
            <a:ext cx="4279400" cy="1609460"/>
            <a:chOff x="16411873" y="3159612"/>
            <a:chExt cx="4279400" cy="1207125"/>
          </a:xfrm>
        </p:grpSpPr>
        <p:sp>
          <p:nvSpPr>
            <p:cNvPr id="2440" name="Google Shape;2440;p279"/>
            <p:cNvSpPr/>
            <p:nvPr/>
          </p:nvSpPr>
          <p:spPr>
            <a:xfrm rot="-5400000">
              <a:off x="16411873" y="43408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79"/>
            <p:cNvSpPr/>
            <p:nvPr/>
          </p:nvSpPr>
          <p:spPr>
            <a:xfrm rot="-5400000">
              <a:off x="16411885" y="4105125"/>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79"/>
            <p:cNvSpPr/>
            <p:nvPr/>
          </p:nvSpPr>
          <p:spPr>
            <a:xfrm rot="-5400000">
              <a:off x="16411873" y="38685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79"/>
            <p:cNvSpPr/>
            <p:nvPr/>
          </p:nvSpPr>
          <p:spPr>
            <a:xfrm rot="-5400000">
              <a:off x="16411885" y="36319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79"/>
            <p:cNvSpPr/>
            <p:nvPr/>
          </p:nvSpPr>
          <p:spPr>
            <a:xfrm rot="-5400000">
              <a:off x="16411873" y="3396212"/>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79"/>
            <p:cNvSpPr/>
            <p:nvPr/>
          </p:nvSpPr>
          <p:spPr>
            <a:xfrm rot="-5400000">
              <a:off x="16411885" y="31596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79"/>
            <p:cNvSpPr/>
            <p:nvPr/>
          </p:nvSpPr>
          <p:spPr>
            <a:xfrm rot="-5400000">
              <a:off x="16648485" y="43408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79"/>
            <p:cNvSpPr/>
            <p:nvPr/>
          </p:nvSpPr>
          <p:spPr>
            <a:xfrm rot="-5400000">
              <a:off x="16648498" y="4105137"/>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79"/>
            <p:cNvSpPr/>
            <p:nvPr/>
          </p:nvSpPr>
          <p:spPr>
            <a:xfrm rot="-5400000">
              <a:off x="16648485" y="38685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79"/>
            <p:cNvSpPr/>
            <p:nvPr/>
          </p:nvSpPr>
          <p:spPr>
            <a:xfrm rot="-5400000">
              <a:off x="16648498" y="36319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79"/>
            <p:cNvSpPr/>
            <p:nvPr/>
          </p:nvSpPr>
          <p:spPr>
            <a:xfrm rot="-5400000">
              <a:off x="16648485" y="3396225"/>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79"/>
            <p:cNvSpPr/>
            <p:nvPr/>
          </p:nvSpPr>
          <p:spPr>
            <a:xfrm rot="-5400000">
              <a:off x="16648498" y="31596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79"/>
            <p:cNvSpPr/>
            <p:nvPr/>
          </p:nvSpPr>
          <p:spPr>
            <a:xfrm rot="-5400000">
              <a:off x="16884173" y="43408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79"/>
            <p:cNvSpPr/>
            <p:nvPr/>
          </p:nvSpPr>
          <p:spPr>
            <a:xfrm rot="-5400000">
              <a:off x="16884185" y="4105125"/>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79"/>
            <p:cNvSpPr/>
            <p:nvPr/>
          </p:nvSpPr>
          <p:spPr>
            <a:xfrm rot="-5400000">
              <a:off x="16884173" y="38685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79"/>
            <p:cNvSpPr/>
            <p:nvPr/>
          </p:nvSpPr>
          <p:spPr>
            <a:xfrm rot="-5400000">
              <a:off x="16884185" y="36319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79"/>
            <p:cNvSpPr/>
            <p:nvPr/>
          </p:nvSpPr>
          <p:spPr>
            <a:xfrm rot="-5400000">
              <a:off x="16884173" y="3396212"/>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79"/>
            <p:cNvSpPr/>
            <p:nvPr/>
          </p:nvSpPr>
          <p:spPr>
            <a:xfrm rot="-5400000">
              <a:off x="16884185" y="31596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79"/>
            <p:cNvSpPr/>
            <p:nvPr/>
          </p:nvSpPr>
          <p:spPr>
            <a:xfrm rot="-5400000">
              <a:off x="17120785" y="43408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79"/>
            <p:cNvSpPr/>
            <p:nvPr/>
          </p:nvSpPr>
          <p:spPr>
            <a:xfrm rot="-5400000">
              <a:off x="17120798" y="4105137"/>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79"/>
            <p:cNvSpPr/>
            <p:nvPr/>
          </p:nvSpPr>
          <p:spPr>
            <a:xfrm rot="-5400000">
              <a:off x="17120785" y="38685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79"/>
            <p:cNvSpPr/>
            <p:nvPr/>
          </p:nvSpPr>
          <p:spPr>
            <a:xfrm rot="-5400000">
              <a:off x="17120798" y="36319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79"/>
            <p:cNvSpPr/>
            <p:nvPr/>
          </p:nvSpPr>
          <p:spPr>
            <a:xfrm rot="-5400000">
              <a:off x="17120785" y="3396225"/>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79"/>
            <p:cNvSpPr/>
            <p:nvPr/>
          </p:nvSpPr>
          <p:spPr>
            <a:xfrm rot="-5400000">
              <a:off x="17120798" y="31596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79"/>
            <p:cNvSpPr/>
            <p:nvPr/>
          </p:nvSpPr>
          <p:spPr>
            <a:xfrm rot="-5400000">
              <a:off x="17357398" y="43408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79"/>
            <p:cNvSpPr/>
            <p:nvPr/>
          </p:nvSpPr>
          <p:spPr>
            <a:xfrm rot="-5400000">
              <a:off x="17357410" y="4105125"/>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79"/>
            <p:cNvSpPr/>
            <p:nvPr/>
          </p:nvSpPr>
          <p:spPr>
            <a:xfrm rot="-5400000">
              <a:off x="17357398" y="38685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79"/>
            <p:cNvSpPr/>
            <p:nvPr/>
          </p:nvSpPr>
          <p:spPr>
            <a:xfrm rot="-5400000">
              <a:off x="17357410" y="36319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79"/>
            <p:cNvSpPr/>
            <p:nvPr/>
          </p:nvSpPr>
          <p:spPr>
            <a:xfrm rot="-5400000">
              <a:off x="17357398" y="3396212"/>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79"/>
            <p:cNvSpPr/>
            <p:nvPr/>
          </p:nvSpPr>
          <p:spPr>
            <a:xfrm rot="-5400000">
              <a:off x="17357410" y="31596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79"/>
            <p:cNvSpPr/>
            <p:nvPr/>
          </p:nvSpPr>
          <p:spPr>
            <a:xfrm rot="-5400000">
              <a:off x="1759308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79"/>
            <p:cNvSpPr/>
            <p:nvPr/>
          </p:nvSpPr>
          <p:spPr>
            <a:xfrm rot="-5400000">
              <a:off x="1759309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9"/>
            <p:cNvSpPr/>
            <p:nvPr/>
          </p:nvSpPr>
          <p:spPr>
            <a:xfrm rot="-5400000">
              <a:off x="1759308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9"/>
            <p:cNvSpPr/>
            <p:nvPr/>
          </p:nvSpPr>
          <p:spPr>
            <a:xfrm rot="-5400000">
              <a:off x="1759309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9"/>
            <p:cNvSpPr/>
            <p:nvPr/>
          </p:nvSpPr>
          <p:spPr>
            <a:xfrm rot="-5400000">
              <a:off x="1759308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9"/>
            <p:cNvSpPr/>
            <p:nvPr/>
          </p:nvSpPr>
          <p:spPr>
            <a:xfrm rot="-5400000">
              <a:off x="1759309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9"/>
            <p:cNvSpPr/>
            <p:nvPr/>
          </p:nvSpPr>
          <p:spPr>
            <a:xfrm rot="-5400000">
              <a:off x="1782971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9"/>
            <p:cNvSpPr/>
            <p:nvPr/>
          </p:nvSpPr>
          <p:spPr>
            <a:xfrm rot="-5400000">
              <a:off x="1782972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9"/>
            <p:cNvSpPr/>
            <p:nvPr/>
          </p:nvSpPr>
          <p:spPr>
            <a:xfrm rot="-5400000">
              <a:off x="1782971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9"/>
            <p:cNvSpPr/>
            <p:nvPr/>
          </p:nvSpPr>
          <p:spPr>
            <a:xfrm rot="-5400000">
              <a:off x="1782972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9"/>
            <p:cNvSpPr/>
            <p:nvPr/>
          </p:nvSpPr>
          <p:spPr>
            <a:xfrm rot="-5400000">
              <a:off x="1782971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79"/>
            <p:cNvSpPr/>
            <p:nvPr/>
          </p:nvSpPr>
          <p:spPr>
            <a:xfrm rot="-5400000">
              <a:off x="1782972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79"/>
            <p:cNvSpPr/>
            <p:nvPr/>
          </p:nvSpPr>
          <p:spPr>
            <a:xfrm rot="-5400000">
              <a:off x="180663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79"/>
            <p:cNvSpPr/>
            <p:nvPr/>
          </p:nvSpPr>
          <p:spPr>
            <a:xfrm rot="-5400000">
              <a:off x="180663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9"/>
            <p:cNvSpPr/>
            <p:nvPr/>
          </p:nvSpPr>
          <p:spPr>
            <a:xfrm rot="-5400000">
              <a:off x="180663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9"/>
            <p:cNvSpPr/>
            <p:nvPr/>
          </p:nvSpPr>
          <p:spPr>
            <a:xfrm rot="-5400000">
              <a:off x="180663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79"/>
            <p:cNvSpPr/>
            <p:nvPr/>
          </p:nvSpPr>
          <p:spPr>
            <a:xfrm rot="-5400000">
              <a:off x="180663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79"/>
            <p:cNvSpPr/>
            <p:nvPr/>
          </p:nvSpPr>
          <p:spPr>
            <a:xfrm rot="-5400000">
              <a:off x="180663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9"/>
            <p:cNvSpPr/>
            <p:nvPr/>
          </p:nvSpPr>
          <p:spPr>
            <a:xfrm rot="-5400000">
              <a:off x="18302473" y="43403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9"/>
            <p:cNvSpPr/>
            <p:nvPr/>
          </p:nvSpPr>
          <p:spPr>
            <a:xfrm rot="-5400000">
              <a:off x="18302485" y="4104675"/>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9"/>
            <p:cNvSpPr/>
            <p:nvPr/>
          </p:nvSpPr>
          <p:spPr>
            <a:xfrm rot="-5400000">
              <a:off x="18302473" y="38680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9"/>
            <p:cNvSpPr/>
            <p:nvPr/>
          </p:nvSpPr>
          <p:spPr>
            <a:xfrm rot="-5400000">
              <a:off x="18302485" y="36314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9"/>
            <p:cNvSpPr/>
            <p:nvPr/>
          </p:nvSpPr>
          <p:spPr>
            <a:xfrm rot="-5400000">
              <a:off x="18302473" y="3395762"/>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9"/>
            <p:cNvSpPr/>
            <p:nvPr/>
          </p:nvSpPr>
          <p:spPr>
            <a:xfrm rot="-5400000">
              <a:off x="18302485" y="31591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9"/>
            <p:cNvSpPr/>
            <p:nvPr/>
          </p:nvSpPr>
          <p:spPr>
            <a:xfrm rot="-5400000">
              <a:off x="185386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79"/>
            <p:cNvSpPr/>
            <p:nvPr/>
          </p:nvSpPr>
          <p:spPr>
            <a:xfrm rot="-5400000">
              <a:off x="185386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79"/>
            <p:cNvSpPr/>
            <p:nvPr/>
          </p:nvSpPr>
          <p:spPr>
            <a:xfrm rot="-5400000">
              <a:off x="185386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9"/>
            <p:cNvSpPr/>
            <p:nvPr/>
          </p:nvSpPr>
          <p:spPr>
            <a:xfrm rot="-5400000">
              <a:off x="185386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9"/>
            <p:cNvSpPr/>
            <p:nvPr/>
          </p:nvSpPr>
          <p:spPr>
            <a:xfrm rot="-5400000">
              <a:off x="185386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9"/>
            <p:cNvSpPr/>
            <p:nvPr/>
          </p:nvSpPr>
          <p:spPr>
            <a:xfrm rot="-5400000">
              <a:off x="185386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9"/>
            <p:cNvSpPr/>
            <p:nvPr/>
          </p:nvSpPr>
          <p:spPr>
            <a:xfrm rot="-5400000">
              <a:off x="18775235"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9"/>
            <p:cNvSpPr/>
            <p:nvPr/>
          </p:nvSpPr>
          <p:spPr>
            <a:xfrm rot="-5400000">
              <a:off x="18775248"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9"/>
            <p:cNvSpPr/>
            <p:nvPr/>
          </p:nvSpPr>
          <p:spPr>
            <a:xfrm rot="-5400000">
              <a:off x="18775235"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9"/>
            <p:cNvSpPr/>
            <p:nvPr/>
          </p:nvSpPr>
          <p:spPr>
            <a:xfrm rot="-5400000">
              <a:off x="18775248"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9"/>
            <p:cNvSpPr/>
            <p:nvPr/>
          </p:nvSpPr>
          <p:spPr>
            <a:xfrm rot="-5400000">
              <a:off x="18775235"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9"/>
            <p:cNvSpPr/>
            <p:nvPr/>
          </p:nvSpPr>
          <p:spPr>
            <a:xfrm rot="-5400000">
              <a:off x="18775248"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79"/>
            <p:cNvSpPr/>
            <p:nvPr/>
          </p:nvSpPr>
          <p:spPr>
            <a:xfrm rot="-5400000">
              <a:off x="19010910"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9"/>
            <p:cNvSpPr/>
            <p:nvPr/>
          </p:nvSpPr>
          <p:spPr>
            <a:xfrm rot="-5400000">
              <a:off x="19010923"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79"/>
            <p:cNvSpPr/>
            <p:nvPr/>
          </p:nvSpPr>
          <p:spPr>
            <a:xfrm rot="-5400000">
              <a:off x="19010910"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79"/>
            <p:cNvSpPr/>
            <p:nvPr/>
          </p:nvSpPr>
          <p:spPr>
            <a:xfrm rot="-5400000">
              <a:off x="19010923"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9"/>
            <p:cNvSpPr/>
            <p:nvPr/>
          </p:nvSpPr>
          <p:spPr>
            <a:xfrm rot="-5400000">
              <a:off x="19010910"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9"/>
            <p:cNvSpPr/>
            <p:nvPr/>
          </p:nvSpPr>
          <p:spPr>
            <a:xfrm rot="-5400000">
              <a:off x="19010923"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79"/>
            <p:cNvSpPr/>
            <p:nvPr/>
          </p:nvSpPr>
          <p:spPr>
            <a:xfrm rot="-5400000">
              <a:off x="19247535" y="43408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79"/>
            <p:cNvSpPr/>
            <p:nvPr/>
          </p:nvSpPr>
          <p:spPr>
            <a:xfrm rot="-5400000">
              <a:off x="19247548" y="4105137"/>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9"/>
            <p:cNvSpPr/>
            <p:nvPr/>
          </p:nvSpPr>
          <p:spPr>
            <a:xfrm rot="-5400000">
              <a:off x="19247535" y="38685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9"/>
            <p:cNvSpPr/>
            <p:nvPr/>
          </p:nvSpPr>
          <p:spPr>
            <a:xfrm rot="-5400000">
              <a:off x="19247548" y="36319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9"/>
            <p:cNvSpPr/>
            <p:nvPr/>
          </p:nvSpPr>
          <p:spPr>
            <a:xfrm rot="-5400000">
              <a:off x="19247535" y="3396225"/>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9"/>
            <p:cNvSpPr/>
            <p:nvPr/>
          </p:nvSpPr>
          <p:spPr>
            <a:xfrm rot="-5400000">
              <a:off x="19247548" y="31596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9"/>
            <p:cNvSpPr/>
            <p:nvPr/>
          </p:nvSpPr>
          <p:spPr>
            <a:xfrm rot="-5400000">
              <a:off x="19484135"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9"/>
            <p:cNvSpPr/>
            <p:nvPr/>
          </p:nvSpPr>
          <p:spPr>
            <a:xfrm rot="-5400000">
              <a:off x="19484148"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9"/>
            <p:cNvSpPr/>
            <p:nvPr/>
          </p:nvSpPr>
          <p:spPr>
            <a:xfrm rot="-5400000">
              <a:off x="19484135"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9"/>
            <p:cNvSpPr/>
            <p:nvPr/>
          </p:nvSpPr>
          <p:spPr>
            <a:xfrm rot="-5400000">
              <a:off x="19484148"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9"/>
            <p:cNvSpPr/>
            <p:nvPr/>
          </p:nvSpPr>
          <p:spPr>
            <a:xfrm rot="-5400000">
              <a:off x="19484135"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9"/>
            <p:cNvSpPr/>
            <p:nvPr/>
          </p:nvSpPr>
          <p:spPr>
            <a:xfrm rot="-5400000">
              <a:off x="19484148"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9"/>
            <p:cNvSpPr/>
            <p:nvPr/>
          </p:nvSpPr>
          <p:spPr>
            <a:xfrm rot="-5400000">
              <a:off x="19720760" y="43408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9"/>
            <p:cNvSpPr/>
            <p:nvPr/>
          </p:nvSpPr>
          <p:spPr>
            <a:xfrm rot="-5400000">
              <a:off x="19720773" y="4105137"/>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9"/>
            <p:cNvSpPr/>
            <p:nvPr/>
          </p:nvSpPr>
          <p:spPr>
            <a:xfrm rot="-5400000">
              <a:off x="19720760" y="38685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9"/>
            <p:cNvSpPr/>
            <p:nvPr/>
          </p:nvSpPr>
          <p:spPr>
            <a:xfrm rot="-5400000">
              <a:off x="19720773" y="36319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9"/>
            <p:cNvSpPr/>
            <p:nvPr/>
          </p:nvSpPr>
          <p:spPr>
            <a:xfrm rot="-5400000">
              <a:off x="19720760" y="3396225"/>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9"/>
            <p:cNvSpPr/>
            <p:nvPr/>
          </p:nvSpPr>
          <p:spPr>
            <a:xfrm rot="-5400000">
              <a:off x="19720773" y="31596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9"/>
            <p:cNvSpPr/>
            <p:nvPr/>
          </p:nvSpPr>
          <p:spPr>
            <a:xfrm rot="-5400000">
              <a:off x="1995643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9"/>
            <p:cNvSpPr/>
            <p:nvPr/>
          </p:nvSpPr>
          <p:spPr>
            <a:xfrm rot="-5400000">
              <a:off x="1995644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9"/>
            <p:cNvSpPr/>
            <p:nvPr/>
          </p:nvSpPr>
          <p:spPr>
            <a:xfrm rot="-5400000">
              <a:off x="1995643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9"/>
            <p:cNvSpPr/>
            <p:nvPr/>
          </p:nvSpPr>
          <p:spPr>
            <a:xfrm rot="-5400000">
              <a:off x="1995644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9"/>
            <p:cNvSpPr/>
            <p:nvPr/>
          </p:nvSpPr>
          <p:spPr>
            <a:xfrm rot="-5400000">
              <a:off x="1995643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79"/>
            <p:cNvSpPr/>
            <p:nvPr/>
          </p:nvSpPr>
          <p:spPr>
            <a:xfrm rot="-5400000">
              <a:off x="1995644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9"/>
            <p:cNvSpPr/>
            <p:nvPr/>
          </p:nvSpPr>
          <p:spPr>
            <a:xfrm rot="-5400000">
              <a:off x="2019306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9"/>
            <p:cNvSpPr/>
            <p:nvPr/>
          </p:nvSpPr>
          <p:spPr>
            <a:xfrm rot="-5400000">
              <a:off x="2019307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9"/>
            <p:cNvSpPr/>
            <p:nvPr/>
          </p:nvSpPr>
          <p:spPr>
            <a:xfrm rot="-5400000">
              <a:off x="2019306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79"/>
            <p:cNvSpPr/>
            <p:nvPr/>
          </p:nvSpPr>
          <p:spPr>
            <a:xfrm rot="-5400000">
              <a:off x="2019307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79"/>
            <p:cNvSpPr/>
            <p:nvPr/>
          </p:nvSpPr>
          <p:spPr>
            <a:xfrm rot="-5400000">
              <a:off x="2019306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79"/>
            <p:cNvSpPr/>
            <p:nvPr/>
          </p:nvSpPr>
          <p:spPr>
            <a:xfrm rot="-5400000">
              <a:off x="2019307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79"/>
            <p:cNvSpPr/>
            <p:nvPr/>
          </p:nvSpPr>
          <p:spPr>
            <a:xfrm rot="-5400000">
              <a:off x="20429660" y="43408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79"/>
            <p:cNvSpPr/>
            <p:nvPr/>
          </p:nvSpPr>
          <p:spPr>
            <a:xfrm rot="-5400000">
              <a:off x="20429673" y="4105137"/>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79"/>
            <p:cNvSpPr/>
            <p:nvPr/>
          </p:nvSpPr>
          <p:spPr>
            <a:xfrm rot="-5400000">
              <a:off x="20429660" y="38685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79"/>
            <p:cNvSpPr/>
            <p:nvPr/>
          </p:nvSpPr>
          <p:spPr>
            <a:xfrm rot="-5400000">
              <a:off x="20429673" y="36319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79"/>
            <p:cNvSpPr/>
            <p:nvPr/>
          </p:nvSpPr>
          <p:spPr>
            <a:xfrm rot="-5400000">
              <a:off x="20429660" y="3396225"/>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79"/>
            <p:cNvSpPr/>
            <p:nvPr/>
          </p:nvSpPr>
          <p:spPr>
            <a:xfrm rot="-5400000">
              <a:off x="20429673" y="31596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79"/>
            <p:cNvSpPr/>
            <p:nvPr/>
          </p:nvSpPr>
          <p:spPr>
            <a:xfrm rot="-5400000">
              <a:off x="20665360" y="43408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79"/>
            <p:cNvSpPr/>
            <p:nvPr/>
          </p:nvSpPr>
          <p:spPr>
            <a:xfrm rot="-5400000">
              <a:off x="20665373" y="4105137"/>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79"/>
            <p:cNvSpPr/>
            <p:nvPr/>
          </p:nvSpPr>
          <p:spPr>
            <a:xfrm rot="-5400000">
              <a:off x="20665360" y="38685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79"/>
            <p:cNvSpPr/>
            <p:nvPr/>
          </p:nvSpPr>
          <p:spPr>
            <a:xfrm rot="-5400000">
              <a:off x="20665373" y="36319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79"/>
            <p:cNvSpPr/>
            <p:nvPr/>
          </p:nvSpPr>
          <p:spPr>
            <a:xfrm rot="-5400000">
              <a:off x="20665360" y="3396225"/>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79"/>
            <p:cNvSpPr/>
            <p:nvPr/>
          </p:nvSpPr>
          <p:spPr>
            <a:xfrm rot="-5400000">
              <a:off x="20665373" y="31596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4" name="Google Shape;2554;p279"/>
          <p:cNvGrpSpPr/>
          <p:nvPr/>
        </p:nvGrpSpPr>
        <p:grpSpPr>
          <a:xfrm>
            <a:off x="4696216" y="2326344"/>
            <a:ext cx="4279400" cy="1609460"/>
            <a:chOff x="16411873" y="3159612"/>
            <a:chExt cx="4279400" cy="1207125"/>
          </a:xfrm>
        </p:grpSpPr>
        <p:sp>
          <p:nvSpPr>
            <p:cNvPr id="2555" name="Google Shape;2555;p279"/>
            <p:cNvSpPr/>
            <p:nvPr/>
          </p:nvSpPr>
          <p:spPr>
            <a:xfrm rot="-5400000">
              <a:off x="16411873" y="43408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79"/>
            <p:cNvSpPr/>
            <p:nvPr/>
          </p:nvSpPr>
          <p:spPr>
            <a:xfrm rot="-5400000">
              <a:off x="16411885" y="4105125"/>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79"/>
            <p:cNvSpPr/>
            <p:nvPr/>
          </p:nvSpPr>
          <p:spPr>
            <a:xfrm rot="-5400000">
              <a:off x="16411873" y="3868512"/>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79"/>
            <p:cNvSpPr/>
            <p:nvPr/>
          </p:nvSpPr>
          <p:spPr>
            <a:xfrm rot="-5400000">
              <a:off x="16411885" y="36319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79"/>
            <p:cNvSpPr/>
            <p:nvPr/>
          </p:nvSpPr>
          <p:spPr>
            <a:xfrm rot="-5400000">
              <a:off x="16411873" y="3396212"/>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79"/>
            <p:cNvSpPr/>
            <p:nvPr/>
          </p:nvSpPr>
          <p:spPr>
            <a:xfrm rot="-5400000">
              <a:off x="16411885" y="3159600"/>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79"/>
            <p:cNvSpPr/>
            <p:nvPr/>
          </p:nvSpPr>
          <p:spPr>
            <a:xfrm rot="-5400000">
              <a:off x="16648485" y="43408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79"/>
            <p:cNvSpPr/>
            <p:nvPr/>
          </p:nvSpPr>
          <p:spPr>
            <a:xfrm rot="-5400000">
              <a:off x="16648498" y="4105137"/>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79"/>
            <p:cNvSpPr/>
            <p:nvPr/>
          </p:nvSpPr>
          <p:spPr>
            <a:xfrm rot="-5400000">
              <a:off x="16648485" y="3868525"/>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79"/>
            <p:cNvSpPr/>
            <p:nvPr/>
          </p:nvSpPr>
          <p:spPr>
            <a:xfrm rot="-5400000">
              <a:off x="16648498" y="36319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79"/>
            <p:cNvSpPr/>
            <p:nvPr/>
          </p:nvSpPr>
          <p:spPr>
            <a:xfrm rot="-5400000">
              <a:off x="16648485" y="3396225"/>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79"/>
            <p:cNvSpPr/>
            <p:nvPr/>
          </p:nvSpPr>
          <p:spPr>
            <a:xfrm rot="-5400000">
              <a:off x="16648498" y="3159612"/>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79"/>
            <p:cNvSpPr/>
            <p:nvPr/>
          </p:nvSpPr>
          <p:spPr>
            <a:xfrm rot="-5400000">
              <a:off x="16884173" y="43408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79"/>
            <p:cNvSpPr/>
            <p:nvPr/>
          </p:nvSpPr>
          <p:spPr>
            <a:xfrm rot="-5400000">
              <a:off x="16884185" y="4105125"/>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79"/>
            <p:cNvSpPr/>
            <p:nvPr/>
          </p:nvSpPr>
          <p:spPr>
            <a:xfrm rot="-5400000">
              <a:off x="16884173" y="3868512"/>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79"/>
            <p:cNvSpPr/>
            <p:nvPr/>
          </p:nvSpPr>
          <p:spPr>
            <a:xfrm rot="-5400000">
              <a:off x="16884185" y="36319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79"/>
            <p:cNvSpPr/>
            <p:nvPr/>
          </p:nvSpPr>
          <p:spPr>
            <a:xfrm rot="-5400000">
              <a:off x="16884173" y="3396212"/>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79"/>
            <p:cNvSpPr/>
            <p:nvPr/>
          </p:nvSpPr>
          <p:spPr>
            <a:xfrm rot="-5400000">
              <a:off x="16884185" y="3159600"/>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79"/>
            <p:cNvSpPr/>
            <p:nvPr/>
          </p:nvSpPr>
          <p:spPr>
            <a:xfrm rot="-5400000">
              <a:off x="17120785" y="43408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79"/>
            <p:cNvSpPr/>
            <p:nvPr/>
          </p:nvSpPr>
          <p:spPr>
            <a:xfrm rot="-5400000">
              <a:off x="17120798" y="4105137"/>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79"/>
            <p:cNvSpPr/>
            <p:nvPr/>
          </p:nvSpPr>
          <p:spPr>
            <a:xfrm rot="-5400000">
              <a:off x="17120785" y="3868525"/>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79"/>
            <p:cNvSpPr/>
            <p:nvPr/>
          </p:nvSpPr>
          <p:spPr>
            <a:xfrm rot="-5400000">
              <a:off x="17120798" y="36319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79"/>
            <p:cNvSpPr/>
            <p:nvPr/>
          </p:nvSpPr>
          <p:spPr>
            <a:xfrm rot="-5400000">
              <a:off x="17120785" y="3396225"/>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79"/>
            <p:cNvSpPr/>
            <p:nvPr/>
          </p:nvSpPr>
          <p:spPr>
            <a:xfrm rot="-5400000">
              <a:off x="17120798" y="3159612"/>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79"/>
            <p:cNvSpPr/>
            <p:nvPr/>
          </p:nvSpPr>
          <p:spPr>
            <a:xfrm rot="-5400000">
              <a:off x="17357398" y="43408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79"/>
            <p:cNvSpPr/>
            <p:nvPr/>
          </p:nvSpPr>
          <p:spPr>
            <a:xfrm rot="-5400000">
              <a:off x="17357410" y="4105125"/>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79"/>
            <p:cNvSpPr/>
            <p:nvPr/>
          </p:nvSpPr>
          <p:spPr>
            <a:xfrm rot="-5400000">
              <a:off x="17357398" y="3868512"/>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79"/>
            <p:cNvSpPr/>
            <p:nvPr/>
          </p:nvSpPr>
          <p:spPr>
            <a:xfrm rot="-5400000">
              <a:off x="17357410" y="36319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79"/>
            <p:cNvSpPr/>
            <p:nvPr/>
          </p:nvSpPr>
          <p:spPr>
            <a:xfrm rot="-5400000">
              <a:off x="17357398" y="3396212"/>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79"/>
            <p:cNvSpPr/>
            <p:nvPr/>
          </p:nvSpPr>
          <p:spPr>
            <a:xfrm rot="-5400000">
              <a:off x="17357410" y="3159600"/>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79"/>
            <p:cNvSpPr/>
            <p:nvPr/>
          </p:nvSpPr>
          <p:spPr>
            <a:xfrm rot="-5400000">
              <a:off x="1759308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79"/>
            <p:cNvSpPr/>
            <p:nvPr/>
          </p:nvSpPr>
          <p:spPr>
            <a:xfrm rot="-5400000">
              <a:off x="1759309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79"/>
            <p:cNvSpPr/>
            <p:nvPr/>
          </p:nvSpPr>
          <p:spPr>
            <a:xfrm rot="-5400000">
              <a:off x="1759308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9"/>
            <p:cNvSpPr/>
            <p:nvPr/>
          </p:nvSpPr>
          <p:spPr>
            <a:xfrm rot="-5400000">
              <a:off x="1759309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79"/>
            <p:cNvSpPr/>
            <p:nvPr/>
          </p:nvSpPr>
          <p:spPr>
            <a:xfrm rot="-5400000">
              <a:off x="1759308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79"/>
            <p:cNvSpPr/>
            <p:nvPr/>
          </p:nvSpPr>
          <p:spPr>
            <a:xfrm rot="-5400000">
              <a:off x="1759309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79"/>
            <p:cNvSpPr/>
            <p:nvPr/>
          </p:nvSpPr>
          <p:spPr>
            <a:xfrm rot="-5400000">
              <a:off x="1782971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79"/>
            <p:cNvSpPr/>
            <p:nvPr/>
          </p:nvSpPr>
          <p:spPr>
            <a:xfrm rot="-5400000">
              <a:off x="1782972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79"/>
            <p:cNvSpPr/>
            <p:nvPr/>
          </p:nvSpPr>
          <p:spPr>
            <a:xfrm rot="-5400000">
              <a:off x="1782971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79"/>
            <p:cNvSpPr/>
            <p:nvPr/>
          </p:nvSpPr>
          <p:spPr>
            <a:xfrm rot="-5400000">
              <a:off x="1782972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79"/>
            <p:cNvSpPr/>
            <p:nvPr/>
          </p:nvSpPr>
          <p:spPr>
            <a:xfrm rot="-5400000">
              <a:off x="1782971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79"/>
            <p:cNvSpPr/>
            <p:nvPr/>
          </p:nvSpPr>
          <p:spPr>
            <a:xfrm rot="-5400000">
              <a:off x="1782972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79"/>
            <p:cNvSpPr/>
            <p:nvPr/>
          </p:nvSpPr>
          <p:spPr>
            <a:xfrm rot="-5400000">
              <a:off x="180663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79"/>
            <p:cNvSpPr/>
            <p:nvPr/>
          </p:nvSpPr>
          <p:spPr>
            <a:xfrm rot="-5400000">
              <a:off x="180663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79"/>
            <p:cNvSpPr/>
            <p:nvPr/>
          </p:nvSpPr>
          <p:spPr>
            <a:xfrm rot="-5400000">
              <a:off x="180663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79"/>
            <p:cNvSpPr/>
            <p:nvPr/>
          </p:nvSpPr>
          <p:spPr>
            <a:xfrm rot="-5400000">
              <a:off x="180663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79"/>
            <p:cNvSpPr/>
            <p:nvPr/>
          </p:nvSpPr>
          <p:spPr>
            <a:xfrm rot="-5400000">
              <a:off x="180663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79"/>
            <p:cNvSpPr/>
            <p:nvPr/>
          </p:nvSpPr>
          <p:spPr>
            <a:xfrm rot="-5400000">
              <a:off x="180663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79"/>
            <p:cNvSpPr/>
            <p:nvPr/>
          </p:nvSpPr>
          <p:spPr>
            <a:xfrm rot="-5400000">
              <a:off x="18302473" y="43403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79"/>
            <p:cNvSpPr/>
            <p:nvPr/>
          </p:nvSpPr>
          <p:spPr>
            <a:xfrm rot="-5400000">
              <a:off x="18302485" y="4104675"/>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79"/>
            <p:cNvSpPr/>
            <p:nvPr/>
          </p:nvSpPr>
          <p:spPr>
            <a:xfrm rot="-5400000">
              <a:off x="18302473" y="3868062"/>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79"/>
            <p:cNvSpPr/>
            <p:nvPr/>
          </p:nvSpPr>
          <p:spPr>
            <a:xfrm rot="-5400000">
              <a:off x="18302485" y="36314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79"/>
            <p:cNvSpPr/>
            <p:nvPr/>
          </p:nvSpPr>
          <p:spPr>
            <a:xfrm rot="-5400000">
              <a:off x="18302473" y="3395762"/>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79"/>
            <p:cNvSpPr/>
            <p:nvPr/>
          </p:nvSpPr>
          <p:spPr>
            <a:xfrm rot="-5400000">
              <a:off x="18302485" y="3159150"/>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79"/>
            <p:cNvSpPr/>
            <p:nvPr/>
          </p:nvSpPr>
          <p:spPr>
            <a:xfrm rot="-5400000">
              <a:off x="18538610"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79"/>
            <p:cNvSpPr/>
            <p:nvPr/>
          </p:nvSpPr>
          <p:spPr>
            <a:xfrm rot="-5400000">
              <a:off x="18538623"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79"/>
            <p:cNvSpPr/>
            <p:nvPr/>
          </p:nvSpPr>
          <p:spPr>
            <a:xfrm rot="-5400000">
              <a:off x="18538610"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79"/>
            <p:cNvSpPr/>
            <p:nvPr/>
          </p:nvSpPr>
          <p:spPr>
            <a:xfrm rot="-5400000">
              <a:off x="18538623"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79"/>
            <p:cNvSpPr/>
            <p:nvPr/>
          </p:nvSpPr>
          <p:spPr>
            <a:xfrm rot="-5400000">
              <a:off x="18538610"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79"/>
            <p:cNvSpPr/>
            <p:nvPr/>
          </p:nvSpPr>
          <p:spPr>
            <a:xfrm rot="-5400000">
              <a:off x="18538623"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79"/>
            <p:cNvSpPr/>
            <p:nvPr/>
          </p:nvSpPr>
          <p:spPr>
            <a:xfrm rot="-5400000">
              <a:off x="18775235"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79"/>
            <p:cNvSpPr/>
            <p:nvPr/>
          </p:nvSpPr>
          <p:spPr>
            <a:xfrm rot="-5400000">
              <a:off x="18775248"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79"/>
            <p:cNvSpPr/>
            <p:nvPr/>
          </p:nvSpPr>
          <p:spPr>
            <a:xfrm rot="-5400000">
              <a:off x="18775235"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79"/>
            <p:cNvSpPr/>
            <p:nvPr/>
          </p:nvSpPr>
          <p:spPr>
            <a:xfrm rot="-5400000">
              <a:off x="18775248"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79"/>
            <p:cNvSpPr/>
            <p:nvPr/>
          </p:nvSpPr>
          <p:spPr>
            <a:xfrm rot="-5400000">
              <a:off x="18775235"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79"/>
            <p:cNvSpPr/>
            <p:nvPr/>
          </p:nvSpPr>
          <p:spPr>
            <a:xfrm rot="-5400000">
              <a:off x="18775248"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79"/>
            <p:cNvSpPr/>
            <p:nvPr/>
          </p:nvSpPr>
          <p:spPr>
            <a:xfrm rot="-5400000">
              <a:off x="19010910"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79"/>
            <p:cNvSpPr/>
            <p:nvPr/>
          </p:nvSpPr>
          <p:spPr>
            <a:xfrm rot="-5400000">
              <a:off x="19010923"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79"/>
            <p:cNvSpPr/>
            <p:nvPr/>
          </p:nvSpPr>
          <p:spPr>
            <a:xfrm rot="-5400000">
              <a:off x="19010910"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79"/>
            <p:cNvSpPr/>
            <p:nvPr/>
          </p:nvSpPr>
          <p:spPr>
            <a:xfrm rot="-5400000">
              <a:off x="19010923"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79"/>
            <p:cNvSpPr/>
            <p:nvPr/>
          </p:nvSpPr>
          <p:spPr>
            <a:xfrm rot="-5400000">
              <a:off x="19010910"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79"/>
            <p:cNvSpPr/>
            <p:nvPr/>
          </p:nvSpPr>
          <p:spPr>
            <a:xfrm rot="-5400000">
              <a:off x="19010923"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79"/>
            <p:cNvSpPr/>
            <p:nvPr/>
          </p:nvSpPr>
          <p:spPr>
            <a:xfrm rot="-5400000">
              <a:off x="19247535" y="43408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79"/>
            <p:cNvSpPr/>
            <p:nvPr/>
          </p:nvSpPr>
          <p:spPr>
            <a:xfrm rot="-5400000">
              <a:off x="19247548" y="4105137"/>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79"/>
            <p:cNvSpPr/>
            <p:nvPr/>
          </p:nvSpPr>
          <p:spPr>
            <a:xfrm rot="-5400000">
              <a:off x="19247535" y="3868525"/>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79"/>
            <p:cNvSpPr/>
            <p:nvPr/>
          </p:nvSpPr>
          <p:spPr>
            <a:xfrm rot="-5400000">
              <a:off x="19247548" y="36319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79"/>
            <p:cNvSpPr/>
            <p:nvPr/>
          </p:nvSpPr>
          <p:spPr>
            <a:xfrm rot="-5400000">
              <a:off x="19247535" y="3396225"/>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79"/>
            <p:cNvSpPr/>
            <p:nvPr/>
          </p:nvSpPr>
          <p:spPr>
            <a:xfrm rot="-5400000">
              <a:off x="19247548" y="3159612"/>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79"/>
            <p:cNvSpPr/>
            <p:nvPr/>
          </p:nvSpPr>
          <p:spPr>
            <a:xfrm rot="-5400000">
              <a:off x="19484135" y="43408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79"/>
            <p:cNvSpPr/>
            <p:nvPr/>
          </p:nvSpPr>
          <p:spPr>
            <a:xfrm rot="-5400000">
              <a:off x="19484148" y="4105137"/>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79"/>
            <p:cNvSpPr/>
            <p:nvPr/>
          </p:nvSpPr>
          <p:spPr>
            <a:xfrm rot="-5400000">
              <a:off x="19484135" y="3868525"/>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79"/>
            <p:cNvSpPr/>
            <p:nvPr/>
          </p:nvSpPr>
          <p:spPr>
            <a:xfrm rot="-5400000">
              <a:off x="19484148" y="36319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79"/>
            <p:cNvSpPr/>
            <p:nvPr/>
          </p:nvSpPr>
          <p:spPr>
            <a:xfrm rot="-5400000">
              <a:off x="19484135" y="3396225"/>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79"/>
            <p:cNvSpPr/>
            <p:nvPr/>
          </p:nvSpPr>
          <p:spPr>
            <a:xfrm rot="-5400000">
              <a:off x="19484148" y="3159612"/>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79"/>
            <p:cNvSpPr/>
            <p:nvPr/>
          </p:nvSpPr>
          <p:spPr>
            <a:xfrm rot="-5400000">
              <a:off x="19720760" y="43408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79"/>
            <p:cNvSpPr/>
            <p:nvPr/>
          </p:nvSpPr>
          <p:spPr>
            <a:xfrm rot="-5400000">
              <a:off x="19720773" y="4105137"/>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79"/>
            <p:cNvSpPr/>
            <p:nvPr/>
          </p:nvSpPr>
          <p:spPr>
            <a:xfrm rot="-5400000">
              <a:off x="19720760" y="3868525"/>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79"/>
            <p:cNvSpPr/>
            <p:nvPr/>
          </p:nvSpPr>
          <p:spPr>
            <a:xfrm rot="-5400000">
              <a:off x="19720773" y="36319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79"/>
            <p:cNvSpPr/>
            <p:nvPr/>
          </p:nvSpPr>
          <p:spPr>
            <a:xfrm rot="-5400000">
              <a:off x="19720760" y="3396225"/>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79"/>
            <p:cNvSpPr/>
            <p:nvPr/>
          </p:nvSpPr>
          <p:spPr>
            <a:xfrm rot="-5400000">
              <a:off x="19720773" y="3159612"/>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79"/>
            <p:cNvSpPr/>
            <p:nvPr/>
          </p:nvSpPr>
          <p:spPr>
            <a:xfrm rot="-5400000">
              <a:off x="19956435" y="43408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79"/>
            <p:cNvSpPr/>
            <p:nvPr/>
          </p:nvSpPr>
          <p:spPr>
            <a:xfrm rot="-5400000">
              <a:off x="19956448" y="4105137"/>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79"/>
            <p:cNvSpPr/>
            <p:nvPr/>
          </p:nvSpPr>
          <p:spPr>
            <a:xfrm rot="-5400000">
              <a:off x="19956435" y="3868525"/>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79"/>
            <p:cNvSpPr/>
            <p:nvPr/>
          </p:nvSpPr>
          <p:spPr>
            <a:xfrm rot="-5400000">
              <a:off x="19956448" y="36319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79"/>
            <p:cNvSpPr/>
            <p:nvPr/>
          </p:nvSpPr>
          <p:spPr>
            <a:xfrm rot="-5400000">
              <a:off x="19956435" y="3396225"/>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79"/>
            <p:cNvSpPr/>
            <p:nvPr/>
          </p:nvSpPr>
          <p:spPr>
            <a:xfrm rot="-5400000">
              <a:off x="19956448" y="3159612"/>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79"/>
            <p:cNvSpPr/>
            <p:nvPr/>
          </p:nvSpPr>
          <p:spPr>
            <a:xfrm rot="-5400000">
              <a:off x="20193060" y="43408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79"/>
            <p:cNvSpPr/>
            <p:nvPr/>
          </p:nvSpPr>
          <p:spPr>
            <a:xfrm rot="-5400000">
              <a:off x="20193073" y="4105137"/>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79"/>
            <p:cNvSpPr/>
            <p:nvPr/>
          </p:nvSpPr>
          <p:spPr>
            <a:xfrm rot="-5400000">
              <a:off x="20193060" y="3868525"/>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79"/>
            <p:cNvSpPr/>
            <p:nvPr/>
          </p:nvSpPr>
          <p:spPr>
            <a:xfrm rot="-5400000">
              <a:off x="20193073" y="36319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79"/>
            <p:cNvSpPr/>
            <p:nvPr/>
          </p:nvSpPr>
          <p:spPr>
            <a:xfrm rot="-5400000">
              <a:off x="20193060" y="3396225"/>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79"/>
            <p:cNvSpPr/>
            <p:nvPr/>
          </p:nvSpPr>
          <p:spPr>
            <a:xfrm rot="-5400000">
              <a:off x="20193073" y="3159612"/>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79"/>
            <p:cNvSpPr/>
            <p:nvPr/>
          </p:nvSpPr>
          <p:spPr>
            <a:xfrm rot="-5400000">
              <a:off x="20429660" y="43408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79"/>
            <p:cNvSpPr/>
            <p:nvPr/>
          </p:nvSpPr>
          <p:spPr>
            <a:xfrm rot="-5400000">
              <a:off x="20429673" y="4105137"/>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79"/>
            <p:cNvSpPr/>
            <p:nvPr/>
          </p:nvSpPr>
          <p:spPr>
            <a:xfrm rot="-5400000">
              <a:off x="20429660" y="3868525"/>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79"/>
            <p:cNvSpPr/>
            <p:nvPr/>
          </p:nvSpPr>
          <p:spPr>
            <a:xfrm rot="-5400000">
              <a:off x="20429673" y="36319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79"/>
            <p:cNvSpPr/>
            <p:nvPr/>
          </p:nvSpPr>
          <p:spPr>
            <a:xfrm rot="-5400000">
              <a:off x="20429660" y="3396225"/>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79"/>
            <p:cNvSpPr/>
            <p:nvPr/>
          </p:nvSpPr>
          <p:spPr>
            <a:xfrm rot="-5400000">
              <a:off x="20429673" y="3159612"/>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79"/>
            <p:cNvSpPr/>
            <p:nvPr/>
          </p:nvSpPr>
          <p:spPr>
            <a:xfrm rot="-5400000">
              <a:off x="20665360" y="43408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79"/>
            <p:cNvSpPr/>
            <p:nvPr/>
          </p:nvSpPr>
          <p:spPr>
            <a:xfrm rot="-5400000">
              <a:off x="20665373" y="4105137"/>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79"/>
            <p:cNvSpPr/>
            <p:nvPr/>
          </p:nvSpPr>
          <p:spPr>
            <a:xfrm rot="-5400000">
              <a:off x="20665360" y="3868525"/>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79"/>
            <p:cNvSpPr/>
            <p:nvPr/>
          </p:nvSpPr>
          <p:spPr>
            <a:xfrm rot="-5400000">
              <a:off x="20665373" y="36319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79"/>
            <p:cNvSpPr/>
            <p:nvPr/>
          </p:nvSpPr>
          <p:spPr>
            <a:xfrm rot="-5400000">
              <a:off x="20665360" y="3396225"/>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79"/>
            <p:cNvSpPr/>
            <p:nvPr/>
          </p:nvSpPr>
          <p:spPr>
            <a:xfrm rot="-5400000">
              <a:off x="20665373" y="3159612"/>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9" name="Google Shape;2669;p279"/>
          <p:cNvSpPr/>
          <p:nvPr/>
        </p:nvSpPr>
        <p:spPr>
          <a:xfrm>
            <a:off x="3452100" y="2488933"/>
            <a:ext cx="2028900" cy="1855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79"/>
          <p:cNvSpPr/>
          <p:nvPr/>
        </p:nvSpPr>
        <p:spPr>
          <a:xfrm>
            <a:off x="771700" y="2488933"/>
            <a:ext cx="2028900" cy="187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79"/>
          <p:cNvSpPr txBox="1"/>
          <p:nvPr/>
        </p:nvSpPr>
        <p:spPr>
          <a:xfrm>
            <a:off x="916000" y="4489019"/>
            <a:ext cx="1740300" cy="6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5F6368"/>
                </a:solidFill>
                <a:latin typeface="Google Sans"/>
                <a:ea typeface="Google Sans"/>
                <a:cs typeface="Google Sans"/>
                <a:sym typeface="Google Sans"/>
              </a:rPr>
              <a:t>Who you are</a:t>
            </a:r>
            <a:endParaRPr sz="1600">
              <a:solidFill>
                <a:srgbClr val="5F6368"/>
              </a:solidFill>
              <a:latin typeface="Google Sans"/>
              <a:ea typeface="Google Sans"/>
              <a:cs typeface="Google Sans"/>
              <a:sym typeface="Google Sans"/>
            </a:endParaRPr>
          </a:p>
        </p:txBody>
      </p:sp>
      <p:sp>
        <p:nvSpPr>
          <p:cNvPr id="2672" name="Google Shape;2672;p279"/>
          <p:cNvSpPr txBox="1"/>
          <p:nvPr/>
        </p:nvSpPr>
        <p:spPr>
          <a:xfrm>
            <a:off x="3596404" y="4489019"/>
            <a:ext cx="1740300" cy="6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5F6368"/>
                </a:solidFill>
                <a:latin typeface="Google Sans"/>
                <a:ea typeface="Google Sans"/>
                <a:cs typeface="Google Sans"/>
                <a:sym typeface="Google Sans"/>
              </a:rPr>
              <a:t>What you have</a:t>
            </a:r>
            <a:endParaRPr sz="1600">
              <a:solidFill>
                <a:srgbClr val="5F6368"/>
              </a:solidFill>
              <a:latin typeface="Google Sans"/>
              <a:ea typeface="Google Sans"/>
              <a:cs typeface="Google Sans"/>
              <a:sym typeface="Google Sans"/>
            </a:endParaRPr>
          </a:p>
        </p:txBody>
      </p:sp>
      <p:sp>
        <p:nvSpPr>
          <p:cNvPr id="2673" name="Google Shape;2673;p279"/>
          <p:cNvSpPr txBox="1"/>
          <p:nvPr/>
        </p:nvSpPr>
        <p:spPr>
          <a:xfrm>
            <a:off x="6430845" y="4489019"/>
            <a:ext cx="1740300" cy="6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rgbClr val="5F6368"/>
                </a:solidFill>
                <a:latin typeface="Google Sans"/>
                <a:ea typeface="Google Sans"/>
                <a:cs typeface="Google Sans"/>
                <a:sym typeface="Google Sans"/>
              </a:rPr>
              <a:t>What you know</a:t>
            </a:r>
            <a:endParaRPr sz="1600">
              <a:solidFill>
                <a:srgbClr val="5F6368"/>
              </a:solidFill>
              <a:latin typeface="Google Sans"/>
              <a:ea typeface="Google Sans"/>
              <a:cs typeface="Google Sans"/>
              <a:sym typeface="Google Sans"/>
            </a:endParaRPr>
          </a:p>
        </p:txBody>
      </p:sp>
      <p:sp>
        <p:nvSpPr>
          <p:cNvPr id="2674" name="Google Shape;2674;p279"/>
          <p:cNvSpPr txBox="1">
            <a:spLocks noGrp="1"/>
          </p:cNvSpPr>
          <p:nvPr>
            <p:ph type="title" idx="4294967295"/>
          </p:nvPr>
        </p:nvSpPr>
        <p:spPr>
          <a:xfrm>
            <a:off x="761950" y="1079167"/>
            <a:ext cx="7354500" cy="470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0"/>
              <a:t>Types of additional information</a:t>
            </a:r>
            <a:endParaRPr b="0"/>
          </a:p>
        </p:txBody>
      </p:sp>
      <p:pic>
        <p:nvPicPr>
          <p:cNvPr id="2675" name="Google Shape;2675;p279"/>
          <p:cNvPicPr preferRelativeResize="0"/>
          <p:nvPr/>
        </p:nvPicPr>
        <p:blipFill>
          <a:blip r:embed="rId3">
            <a:alphaModFix/>
          </a:blip>
          <a:stretch>
            <a:fillRect/>
          </a:stretch>
        </p:blipFill>
        <p:spPr>
          <a:xfrm>
            <a:off x="1239900" y="2749333"/>
            <a:ext cx="1092495" cy="1092527"/>
          </a:xfrm>
          <a:prstGeom prst="rect">
            <a:avLst/>
          </a:prstGeom>
          <a:noFill/>
          <a:ln>
            <a:noFill/>
          </a:ln>
        </p:spPr>
      </p:pic>
      <p:pic>
        <p:nvPicPr>
          <p:cNvPr id="2676" name="Google Shape;2676;p279"/>
          <p:cNvPicPr preferRelativeResize="0"/>
          <p:nvPr/>
        </p:nvPicPr>
        <p:blipFill>
          <a:blip r:embed="rId4">
            <a:alphaModFix/>
          </a:blip>
          <a:stretch>
            <a:fillRect/>
          </a:stretch>
        </p:blipFill>
        <p:spPr>
          <a:xfrm>
            <a:off x="3815338" y="2764823"/>
            <a:ext cx="1302400" cy="1069294"/>
          </a:xfrm>
          <a:prstGeom prst="rect">
            <a:avLst/>
          </a:prstGeom>
          <a:noFill/>
          <a:ln>
            <a:noFill/>
          </a:ln>
        </p:spPr>
      </p:pic>
      <p:sp>
        <p:nvSpPr>
          <p:cNvPr id="2677" name="Google Shape;2677;p279"/>
          <p:cNvSpPr/>
          <p:nvPr/>
        </p:nvSpPr>
        <p:spPr>
          <a:xfrm>
            <a:off x="6286550" y="2488933"/>
            <a:ext cx="2028900" cy="1855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8" name="Google Shape;2678;p279"/>
          <p:cNvPicPr preferRelativeResize="0"/>
          <p:nvPr/>
        </p:nvPicPr>
        <p:blipFill>
          <a:blip r:embed="rId5">
            <a:alphaModFix/>
          </a:blip>
          <a:stretch>
            <a:fillRect/>
          </a:stretch>
        </p:blipFill>
        <p:spPr>
          <a:xfrm>
            <a:off x="6766360" y="2764823"/>
            <a:ext cx="1069265" cy="106929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82"/>
        <p:cNvGrpSpPr/>
        <p:nvPr/>
      </p:nvGrpSpPr>
      <p:grpSpPr>
        <a:xfrm>
          <a:off x="0" y="0"/>
          <a:ext cx="0" cy="0"/>
          <a:chOff x="0" y="0"/>
          <a:chExt cx="0" cy="0"/>
        </a:xfrm>
      </p:grpSpPr>
      <p:grpSp>
        <p:nvGrpSpPr>
          <p:cNvPr id="2683" name="Google Shape;2683;p280"/>
          <p:cNvGrpSpPr/>
          <p:nvPr/>
        </p:nvGrpSpPr>
        <p:grpSpPr>
          <a:xfrm>
            <a:off x="1845363" y="1643940"/>
            <a:ext cx="6430672" cy="2011983"/>
            <a:chOff x="263625" y="1392100"/>
            <a:chExt cx="8311583" cy="1509025"/>
          </a:xfrm>
        </p:grpSpPr>
        <p:sp>
          <p:nvSpPr>
            <p:cNvPr id="2684" name="Google Shape;2684;p280"/>
            <p:cNvSpPr/>
            <p:nvPr/>
          </p:nvSpPr>
          <p:spPr>
            <a:xfrm rot="-5400000">
              <a:off x="3851063" y="-1437625"/>
              <a:ext cx="1136700" cy="7540800"/>
            </a:xfrm>
            <a:prstGeom prst="rtTriangle">
              <a:avLst/>
            </a:prstGeom>
            <a:solidFill>
              <a:srgbClr val="F1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85" name="Google Shape;2685;p280"/>
            <p:cNvSpPr/>
            <p:nvPr/>
          </p:nvSpPr>
          <p:spPr>
            <a:xfrm>
              <a:off x="263625" y="1392100"/>
              <a:ext cx="8311583" cy="1491200"/>
            </a:xfrm>
            <a:custGeom>
              <a:avLst/>
              <a:gdLst/>
              <a:ahLst/>
              <a:cxnLst/>
              <a:rect l="l" t="t" r="r" b="b"/>
              <a:pathLst>
                <a:path w="328586" h="59648" extrusionOk="0">
                  <a:moveTo>
                    <a:pt x="20075" y="58816"/>
                  </a:moveTo>
                  <a:cubicBezTo>
                    <a:pt x="36221" y="57975"/>
                    <a:pt x="80240" y="55765"/>
                    <a:pt x="108745" y="53451"/>
                  </a:cubicBezTo>
                  <a:cubicBezTo>
                    <a:pt x="137250" y="51137"/>
                    <a:pt x="166018" y="48613"/>
                    <a:pt x="191104" y="44932"/>
                  </a:cubicBezTo>
                  <a:cubicBezTo>
                    <a:pt x="216190" y="41251"/>
                    <a:pt x="237595" y="36780"/>
                    <a:pt x="259263" y="31363"/>
                  </a:cubicBezTo>
                  <a:cubicBezTo>
                    <a:pt x="280931" y="25946"/>
                    <a:pt x="310645" y="17479"/>
                    <a:pt x="321111" y="12430"/>
                  </a:cubicBezTo>
                  <a:cubicBezTo>
                    <a:pt x="331577" y="7381"/>
                    <a:pt x="330262" y="2175"/>
                    <a:pt x="322058" y="1070"/>
                  </a:cubicBezTo>
                  <a:cubicBezTo>
                    <a:pt x="313854" y="-34"/>
                    <a:pt x="321848" y="-2033"/>
                    <a:pt x="271885" y="5803"/>
                  </a:cubicBezTo>
                  <a:cubicBezTo>
                    <a:pt x="221923" y="13639"/>
                    <a:pt x="65619" y="39304"/>
                    <a:pt x="22283" y="48087"/>
                  </a:cubicBezTo>
                  <a:cubicBezTo>
                    <a:pt x="-21053" y="56870"/>
                    <a:pt x="12238" y="56712"/>
                    <a:pt x="11870" y="58500"/>
                  </a:cubicBezTo>
                  <a:cubicBezTo>
                    <a:pt x="11502" y="60288"/>
                    <a:pt x="3929" y="59658"/>
                    <a:pt x="20075" y="58816"/>
                  </a:cubicBezTo>
                  <a:close/>
                </a:path>
              </a:pathLst>
            </a:custGeom>
            <a:solidFill>
              <a:srgbClr val="FFFFFF"/>
            </a:solidFill>
            <a:ln>
              <a:noFill/>
            </a:ln>
          </p:spPr>
        </p:sp>
      </p:grpSp>
      <p:sp>
        <p:nvSpPr>
          <p:cNvPr id="2686" name="Google Shape;2686;p280"/>
          <p:cNvSpPr txBox="1"/>
          <p:nvPr/>
        </p:nvSpPr>
        <p:spPr>
          <a:xfrm>
            <a:off x="3937050" y="3857733"/>
            <a:ext cx="1334400" cy="405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a:solidFill>
                  <a:schemeClr val="dk1"/>
                </a:solidFill>
                <a:latin typeface="Google Sans"/>
                <a:ea typeface="Google Sans"/>
                <a:cs typeface="Google Sans"/>
                <a:sym typeface="Google Sans"/>
              </a:rPr>
              <a:t>SMS verification</a:t>
            </a:r>
            <a:endParaRPr sz="1200">
              <a:solidFill>
                <a:schemeClr val="dk1"/>
              </a:solidFill>
              <a:latin typeface="Google Sans"/>
              <a:ea typeface="Google Sans"/>
              <a:cs typeface="Google Sans"/>
              <a:sym typeface="Google Sans"/>
            </a:endParaRPr>
          </a:p>
        </p:txBody>
      </p:sp>
      <p:sp>
        <p:nvSpPr>
          <p:cNvPr id="2687" name="Google Shape;2687;p280"/>
          <p:cNvSpPr txBox="1"/>
          <p:nvPr/>
        </p:nvSpPr>
        <p:spPr>
          <a:xfrm rot="5400000">
            <a:off x="7476799" y="2750855"/>
            <a:ext cx="1502100"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chemeClr val="dk1"/>
                </a:solidFill>
                <a:latin typeface="Google Sans"/>
                <a:ea typeface="Google Sans"/>
                <a:cs typeface="Google Sans"/>
                <a:sym typeface="Google Sans"/>
              </a:rPr>
              <a:t>Security level</a:t>
            </a:r>
            <a:endParaRPr sz="1200">
              <a:solidFill>
                <a:schemeClr val="dk1"/>
              </a:solidFill>
              <a:latin typeface="Google Sans"/>
              <a:ea typeface="Google Sans"/>
              <a:cs typeface="Google Sans"/>
              <a:sym typeface="Google Sans"/>
            </a:endParaRPr>
          </a:p>
        </p:txBody>
      </p:sp>
      <p:sp>
        <p:nvSpPr>
          <p:cNvPr id="2688" name="Google Shape;2688;p280"/>
          <p:cNvSpPr txBox="1"/>
          <p:nvPr/>
        </p:nvSpPr>
        <p:spPr>
          <a:xfrm>
            <a:off x="2584125" y="3869867"/>
            <a:ext cx="1334400" cy="380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a:solidFill>
                  <a:schemeClr val="dk1"/>
                </a:solidFill>
                <a:latin typeface="Google Sans"/>
                <a:ea typeface="Google Sans"/>
                <a:cs typeface="Google Sans"/>
                <a:sym typeface="Google Sans"/>
              </a:rPr>
              <a:t>Secondary email</a:t>
            </a:r>
            <a:endParaRPr sz="1200">
              <a:solidFill>
                <a:schemeClr val="dk1"/>
              </a:solidFill>
              <a:latin typeface="Google Sans"/>
              <a:ea typeface="Google Sans"/>
              <a:cs typeface="Google Sans"/>
              <a:sym typeface="Google Sans"/>
            </a:endParaRPr>
          </a:p>
        </p:txBody>
      </p:sp>
      <p:sp>
        <p:nvSpPr>
          <p:cNvPr id="2689" name="Google Shape;2689;p280"/>
          <p:cNvSpPr txBox="1"/>
          <p:nvPr/>
        </p:nvSpPr>
        <p:spPr>
          <a:xfrm>
            <a:off x="5271475" y="3857733"/>
            <a:ext cx="1352700" cy="405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a:solidFill>
                  <a:schemeClr val="dk1"/>
                </a:solidFill>
                <a:latin typeface="Google Sans"/>
                <a:ea typeface="Google Sans"/>
                <a:cs typeface="Google Sans"/>
                <a:sym typeface="Google Sans"/>
              </a:rPr>
              <a:t>Device prompt</a:t>
            </a:r>
            <a:endParaRPr sz="1200">
              <a:solidFill>
                <a:schemeClr val="dk1"/>
              </a:solidFill>
              <a:latin typeface="Google Sans"/>
              <a:ea typeface="Google Sans"/>
              <a:cs typeface="Google Sans"/>
              <a:sym typeface="Google Sans"/>
            </a:endParaRPr>
          </a:p>
        </p:txBody>
      </p:sp>
      <p:sp>
        <p:nvSpPr>
          <p:cNvPr id="2690" name="Google Shape;2690;p280"/>
          <p:cNvSpPr txBox="1"/>
          <p:nvPr/>
        </p:nvSpPr>
        <p:spPr>
          <a:xfrm>
            <a:off x="6624176" y="3857733"/>
            <a:ext cx="1352700" cy="405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sz="1200">
                <a:solidFill>
                  <a:schemeClr val="dk1"/>
                </a:solidFill>
                <a:latin typeface="Google Sans"/>
                <a:ea typeface="Google Sans"/>
                <a:cs typeface="Google Sans"/>
                <a:sym typeface="Google Sans"/>
              </a:rPr>
              <a:t>Security key</a:t>
            </a:r>
            <a:endParaRPr sz="1200">
              <a:solidFill>
                <a:schemeClr val="dk1"/>
              </a:solidFill>
              <a:latin typeface="Google Sans"/>
              <a:ea typeface="Google Sans"/>
              <a:cs typeface="Google Sans"/>
              <a:sym typeface="Google Sans"/>
            </a:endParaRPr>
          </a:p>
        </p:txBody>
      </p:sp>
      <p:graphicFrame>
        <p:nvGraphicFramePr>
          <p:cNvPr id="2691" name="Google Shape;2691;p280"/>
          <p:cNvGraphicFramePr/>
          <p:nvPr/>
        </p:nvGraphicFramePr>
        <p:xfrm>
          <a:off x="761857" y="4293440"/>
          <a:ext cx="3000000" cy="3000000"/>
        </p:xfrm>
        <a:graphic>
          <a:graphicData uri="http://schemas.openxmlformats.org/drawingml/2006/table">
            <a:tbl>
              <a:tblPr>
                <a:noFill/>
                <a:tableStyleId>{D09387E9-23EA-4CED-951D-9325C90754C4}</a:tableStyleId>
              </a:tblPr>
              <a:tblGrid>
                <a:gridCol w="1803925">
                  <a:extLst>
                    <a:ext uri="{9D8B030D-6E8A-4147-A177-3AD203B41FA5}">
                      <a16:colId xmlns:a16="http://schemas.microsoft.com/office/drawing/2014/main" val="20000"/>
                    </a:ext>
                  </a:extLst>
                </a:gridCol>
                <a:gridCol w="1352800">
                  <a:extLst>
                    <a:ext uri="{9D8B030D-6E8A-4147-A177-3AD203B41FA5}">
                      <a16:colId xmlns:a16="http://schemas.microsoft.com/office/drawing/2014/main" val="20001"/>
                    </a:ext>
                  </a:extLst>
                </a:gridCol>
                <a:gridCol w="1352800">
                  <a:extLst>
                    <a:ext uri="{9D8B030D-6E8A-4147-A177-3AD203B41FA5}">
                      <a16:colId xmlns:a16="http://schemas.microsoft.com/office/drawing/2014/main" val="20002"/>
                    </a:ext>
                  </a:extLst>
                </a:gridCol>
                <a:gridCol w="1352800">
                  <a:extLst>
                    <a:ext uri="{9D8B030D-6E8A-4147-A177-3AD203B41FA5}">
                      <a16:colId xmlns:a16="http://schemas.microsoft.com/office/drawing/2014/main" val="20003"/>
                    </a:ext>
                  </a:extLst>
                </a:gridCol>
                <a:gridCol w="1352800">
                  <a:extLst>
                    <a:ext uri="{9D8B030D-6E8A-4147-A177-3AD203B41FA5}">
                      <a16:colId xmlns:a16="http://schemas.microsoft.com/office/drawing/2014/main" val="20004"/>
                    </a:ext>
                  </a:extLst>
                </a:gridCol>
              </a:tblGrid>
              <a:tr h="527025">
                <a:tc>
                  <a:txBody>
                    <a:bodyPr/>
                    <a:lstStyle/>
                    <a:p>
                      <a:pPr marL="0" lvl="0" indent="0" algn="l" rtl="0">
                        <a:spcBef>
                          <a:spcPts val="0"/>
                        </a:spcBef>
                        <a:spcAft>
                          <a:spcPts val="0"/>
                        </a:spcAft>
                        <a:buNone/>
                      </a:pPr>
                      <a:r>
                        <a:rPr lang="en-US" sz="1600">
                          <a:solidFill>
                            <a:srgbClr val="434343"/>
                          </a:solidFill>
                          <a:latin typeface="Google Sans"/>
                          <a:ea typeface="Google Sans"/>
                          <a:cs typeface="Google Sans"/>
                          <a:sym typeface="Google Sans"/>
                        </a:rPr>
                        <a:t>Boutique phishing</a:t>
                      </a:r>
                      <a:endParaRPr sz="1600">
                        <a:solidFill>
                          <a:srgbClr val="434343"/>
                        </a:solidFill>
                        <a:latin typeface="Google Sans"/>
                        <a:ea typeface="Google Sans"/>
                        <a:cs typeface="Google Sans"/>
                        <a:sym typeface="Google Sans"/>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68%</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AD2CF"/>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96%</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EEAD6"/>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99%</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EEAD6"/>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100%</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EEAD6"/>
                    </a:solidFill>
                  </a:tcPr>
                </a:tc>
                <a:extLst>
                  <a:ext uri="{0D108BD9-81ED-4DB2-BD59-A6C34878D82A}">
                    <a16:rowId xmlns:a16="http://schemas.microsoft.com/office/drawing/2014/main" val="10000"/>
                  </a:ext>
                </a:extLst>
              </a:tr>
              <a:tr h="479200">
                <a:tc>
                  <a:txBody>
                    <a:bodyPr/>
                    <a:lstStyle/>
                    <a:p>
                      <a:pPr marL="0" lvl="0" indent="0" algn="l" rtl="0">
                        <a:spcBef>
                          <a:spcPts val="0"/>
                        </a:spcBef>
                        <a:spcAft>
                          <a:spcPts val="0"/>
                        </a:spcAft>
                        <a:buNone/>
                      </a:pPr>
                      <a:r>
                        <a:rPr lang="en-US" sz="1600">
                          <a:solidFill>
                            <a:srgbClr val="434343"/>
                          </a:solidFill>
                          <a:latin typeface="Google Sans"/>
                          <a:ea typeface="Google Sans"/>
                          <a:cs typeface="Google Sans"/>
                          <a:sym typeface="Google Sans"/>
                        </a:rPr>
                        <a:t>Spear-phishing</a:t>
                      </a:r>
                      <a:endParaRPr sz="1600">
                        <a:solidFill>
                          <a:srgbClr val="434343"/>
                        </a:solidFill>
                        <a:latin typeface="Google Sans"/>
                        <a:ea typeface="Google Sans"/>
                        <a:cs typeface="Google Sans"/>
                        <a:sym typeface="Google Sans"/>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rgbClr val="3C4043"/>
                        </a:buClr>
                        <a:buSzPts val="1500"/>
                        <a:buFont typeface="Arial"/>
                        <a:buNone/>
                      </a:pPr>
                      <a:r>
                        <a:rPr lang="en-US" sz="1500">
                          <a:solidFill>
                            <a:schemeClr val="dk1"/>
                          </a:solidFill>
                          <a:latin typeface="Google Sans Medium"/>
                          <a:ea typeface="Google Sans Medium"/>
                          <a:cs typeface="Google Sans Medium"/>
                          <a:sym typeface="Google Sans Medium"/>
                        </a:rPr>
                        <a:t>53-100%</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76%</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EEFC3"/>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90%</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EEFC3"/>
                    </a:solidFill>
                  </a:tcPr>
                </a:tc>
                <a:tc>
                  <a:txBody>
                    <a:bodyPr/>
                    <a:lstStyle/>
                    <a:p>
                      <a:pPr marL="0" lvl="0" indent="0" algn="ctr" rtl="0">
                        <a:spcBef>
                          <a:spcPts val="0"/>
                        </a:spcBef>
                        <a:spcAft>
                          <a:spcPts val="0"/>
                        </a:spcAft>
                        <a:buNone/>
                      </a:pPr>
                      <a:r>
                        <a:rPr lang="en-US" sz="1500">
                          <a:solidFill>
                            <a:schemeClr val="dk1"/>
                          </a:solidFill>
                          <a:latin typeface="Google Sans Medium"/>
                          <a:ea typeface="Google Sans Medium"/>
                          <a:cs typeface="Google Sans Medium"/>
                          <a:sym typeface="Google Sans Medium"/>
                        </a:rPr>
                        <a:t>100%</a:t>
                      </a:r>
                      <a:endParaRPr sz="1500">
                        <a:solidFill>
                          <a:schemeClr val="dk1"/>
                        </a:solidFill>
                        <a:latin typeface="Google Sans Medium"/>
                        <a:ea typeface="Google Sans Medium"/>
                        <a:cs typeface="Google Sans Medium"/>
                        <a:sym typeface="Google Sans Medium"/>
                      </a:endParaRPr>
                    </a:p>
                  </a:txBody>
                  <a:tcPr marL="45700" marR="0" marT="0" marB="0"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EEAD6"/>
                    </a:solidFill>
                  </a:tcPr>
                </a:tc>
                <a:extLst>
                  <a:ext uri="{0D108BD9-81ED-4DB2-BD59-A6C34878D82A}">
                    <a16:rowId xmlns:a16="http://schemas.microsoft.com/office/drawing/2014/main" val="10001"/>
                  </a:ext>
                </a:extLst>
              </a:tr>
            </a:tbl>
          </a:graphicData>
        </a:graphic>
      </p:graphicFrame>
      <p:pic>
        <p:nvPicPr>
          <p:cNvPr id="2692" name="Google Shape;2692;p280"/>
          <p:cNvPicPr preferRelativeResize="0"/>
          <p:nvPr/>
        </p:nvPicPr>
        <p:blipFill rotWithShape="1">
          <a:blip r:embed="rId3">
            <a:alphaModFix/>
          </a:blip>
          <a:srcRect r="10"/>
          <a:stretch/>
        </p:blipFill>
        <p:spPr>
          <a:xfrm>
            <a:off x="761832" y="6102250"/>
            <a:ext cx="727717" cy="237319"/>
          </a:xfrm>
          <a:prstGeom prst="rect">
            <a:avLst/>
          </a:prstGeom>
          <a:noFill/>
          <a:ln>
            <a:noFill/>
          </a:ln>
        </p:spPr>
      </p:pic>
      <p:sp>
        <p:nvSpPr>
          <p:cNvPr id="2693" name="Google Shape;2693;p280"/>
          <p:cNvSpPr txBox="1"/>
          <p:nvPr/>
        </p:nvSpPr>
        <p:spPr>
          <a:xfrm>
            <a:off x="6893574" y="6126062"/>
            <a:ext cx="1768500" cy="268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900">
                <a:solidFill>
                  <a:srgbClr val="666666"/>
                </a:solidFill>
                <a:latin typeface="Google Sans"/>
                <a:ea typeface="Google Sans"/>
                <a:cs typeface="Google Sans"/>
                <a:sym typeface="Google Sans"/>
              </a:rPr>
              <a:t>Security and Privacy Group</a:t>
            </a:r>
            <a:endParaRPr sz="900">
              <a:solidFill>
                <a:srgbClr val="666666"/>
              </a:solidFill>
              <a:latin typeface="Google Sans"/>
              <a:ea typeface="Google Sans"/>
              <a:cs typeface="Google Sans"/>
              <a:sym typeface="Google Sans"/>
            </a:endParaRPr>
          </a:p>
        </p:txBody>
      </p:sp>
      <p:pic>
        <p:nvPicPr>
          <p:cNvPr id="2694" name="Google Shape;2694;p280"/>
          <p:cNvPicPr preferRelativeResize="0"/>
          <p:nvPr/>
        </p:nvPicPr>
        <p:blipFill>
          <a:blip r:embed="rId4">
            <a:alphaModFix/>
          </a:blip>
          <a:stretch>
            <a:fillRect/>
          </a:stretch>
        </p:blipFill>
        <p:spPr>
          <a:xfrm>
            <a:off x="6677757" y="6070100"/>
            <a:ext cx="285568" cy="285542"/>
          </a:xfrm>
          <a:prstGeom prst="rect">
            <a:avLst/>
          </a:prstGeom>
          <a:noFill/>
          <a:ln>
            <a:noFill/>
          </a:ln>
        </p:spPr>
      </p:pic>
      <p:sp>
        <p:nvSpPr>
          <p:cNvPr id="2695" name="Google Shape;2695;p280"/>
          <p:cNvSpPr txBox="1"/>
          <p:nvPr/>
        </p:nvSpPr>
        <p:spPr>
          <a:xfrm>
            <a:off x="5052125" y="5492675"/>
            <a:ext cx="2886000" cy="2793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r>
              <a:rPr lang="en-US" sz="1200">
                <a:solidFill>
                  <a:schemeClr val="accent1"/>
                </a:solidFill>
                <a:latin typeface="Google Sans"/>
                <a:ea typeface="Google Sans"/>
                <a:cs typeface="Google Sans"/>
                <a:sym typeface="Google Sans"/>
              </a:rPr>
              <a:t>Evaluating Login Challenges as a Defense Against Account Takeover - WWW19</a:t>
            </a:r>
            <a:endParaRPr sz="1200">
              <a:solidFill>
                <a:schemeClr val="accent1"/>
              </a:solidFill>
              <a:latin typeface="Google Sans"/>
              <a:ea typeface="Google Sans"/>
              <a:cs typeface="Google Sans"/>
              <a:sym typeface="Google Sans"/>
            </a:endParaRPr>
          </a:p>
        </p:txBody>
      </p:sp>
      <p:sp>
        <p:nvSpPr>
          <p:cNvPr id="2696" name="Google Shape;2696;p280"/>
          <p:cNvSpPr txBox="1">
            <a:spLocks noGrp="1"/>
          </p:cNvSpPr>
          <p:nvPr>
            <p:ph type="title" idx="4294967295"/>
          </p:nvPr>
        </p:nvSpPr>
        <p:spPr>
          <a:xfrm>
            <a:off x="761950" y="1079167"/>
            <a:ext cx="7354500" cy="47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b="0"/>
              <a:t>Not all 2FA technologies are equal</a:t>
            </a:r>
            <a:endParaRPr b="0"/>
          </a:p>
        </p:txBody>
      </p:sp>
      <p:pic>
        <p:nvPicPr>
          <p:cNvPr id="2697" name="Google Shape;2697;p280"/>
          <p:cNvPicPr preferRelativeResize="0"/>
          <p:nvPr/>
        </p:nvPicPr>
        <p:blipFill rotWithShape="1">
          <a:blip r:embed="rId5">
            <a:alphaModFix/>
          </a:blip>
          <a:srcRect l="1390" r="1390"/>
          <a:stretch/>
        </p:blipFill>
        <p:spPr>
          <a:xfrm>
            <a:off x="6871450" y="2585568"/>
            <a:ext cx="805199" cy="881451"/>
          </a:xfrm>
          <a:prstGeom prst="rect">
            <a:avLst/>
          </a:prstGeom>
          <a:noFill/>
          <a:ln>
            <a:noFill/>
          </a:ln>
        </p:spPr>
      </p:pic>
      <p:pic>
        <p:nvPicPr>
          <p:cNvPr id="2698" name="Google Shape;2698;p280"/>
          <p:cNvPicPr preferRelativeResize="0"/>
          <p:nvPr/>
        </p:nvPicPr>
        <p:blipFill>
          <a:blip r:embed="rId6">
            <a:alphaModFix/>
          </a:blip>
          <a:stretch>
            <a:fillRect/>
          </a:stretch>
        </p:blipFill>
        <p:spPr>
          <a:xfrm>
            <a:off x="5545225" y="2495979"/>
            <a:ext cx="805199" cy="865466"/>
          </a:xfrm>
          <a:prstGeom prst="rect">
            <a:avLst/>
          </a:prstGeom>
          <a:noFill/>
          <a:ln>
            <a:noFill/>
          </a:ln>
        </p:spPr>
      </p:pic>
      <p:pic>
        <p:nvPicPr>
          <p:cNvPr id="2699" name="Google Shape;2699;p280"/>
          <p:cNvPicPr preferRelativeResize="0"/>
          <p:nvPr/>
        </p:nvPicPr>
        <p:blipFill rotWithShape="1">
          <a:blip r:embed="rId7">
            <a:alphaModFix/>
          </a:blip>
          <a:srcRect t="9" b="9"/>
          <a:stretch/>
        </p:blipFill>
        <p:spPr>
          <a:xfrm>
            <a:off x="4201650" y="2589142"/>
            <a:ext cx="805199" cy="655733"/>
          </a:xfrm>
          <a:prstGeom prst="rect">
            <a:avLst/>
          </a:prstGeom>
          <a:noFill/>
          <a:ln>
            <a:noFill/>
          </a:ln>
        </p:spPr>
      </p:pic>
      <p:pic>
        <p:nvPicPr>
          <p:cNvPr id="2700" name="Google Shape;2700;p280"/>
          <p:cNvPicPr preferRelativeResize="0"/>
          <p:nvPr/>
        </p:nvPicPr>
        <p:blipFill>
          <a:blip r:embed="rId8">
            <a:alphaModFix/>
          </a:blip>
          <a:stretch>
            <a:fillRect/>
          </a:stretch>
        </p:blipFill>
        <p:spPr>
          <a:xfrm>
            <a:off x="2906437" y="2548049"/>
            <a:ext cx="689775" cy="7173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05"/>
        <p:cNvGrpSpPr/>
        <p:nvPr/>
      </p:nvGrpSpPr>
      <p:grpSpPr>
        <a:xfrm>
          <a:off x="0" y="0"/>
          <a:ext cx="0" cy="0"/>
          <a:chOff x="0" y="0"/>
          <a:chExt cx="0" cy="0"/>
        </a:xfrm>
      </p:grpSpPr>
      <p:sp>
        <p:nvSpPr>
          <p:cNvPr id="2706" name="Google Shape;2706;p281"/>
          <p:cNvSpPr txBox="1"/>
          <p:nvPr/>
        </p:nvSpPr>
        <p:spPr>
          <a:xfrm>
            <a:off x="1585200" y="6565500"/>
            <a:ext cx="59736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https://danielmiessler.com/blog/casmm-consumer-authentication-security-maturity-model-2/</a:t>
            </a:r>
            <a:endParaRPr sz="700"/>
          </a:p>
        </p:txBody>
      </p:sp>
      <p:pic>
        <p:nvPicPr>
          <p:cNvPr id="2707" name="Google Shape;2707;p281"/>
          <p:cNvPicPr preferRelativeResize="0"/>
          <p:nvPr/>
        </p:nvPicPr>
        <p:blipFill>
          <a:blip r:embed="rId3">
            <a:alphaModFix/>
          </a:blip>
          <a:stretch>
            <a:fillRect/>
          </a:stretch>
        </p:blipFill>
        <p:spPr>
          <a:xfrm>
            <a:off x="1189400" y="72000"/>
            <a:ext cx="6765208" cy="6260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282"/>
          <p:cNvSpPr txBox="1"/>
          <p:nvPr/>
        </p:nvSpPr>
        <p:spPr>
          <a:xfrm>
            <a:off x="2267400" y="6595850"/>
            <a:ext cx="46092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00"/>
              <a:t>https://www.vice.com/en/article/y3g8wb/hacker-got-my-texts-16-dollars-sakari-netnumber</a:t>
            </a:r>
            <a:endParaRPr sz="700"/>
          </a:p>
        </p:txBody>
      </p:sp>
      <p:pic>
        <p:nvPicPr>
          <p:cNvPr id="2714" name="Google Shape;2714;p282"/>
          <p:cNvPicPr preferRelativeResize="0"/>
          <p:nvPr/>
        </p:nvPicPr>
        <p:blipFill>
          <a:blip r:embed="rId3">
            <a:alphaModFix/>
          </a:blip>
          <a:stretch>
            <a:fillRect/>
          </a:stretch>
        </p:blipFill>
        <p:spPr>
          <a:xfrm>
            <a:off x="504825" y="173475"/>
            <a:ext cx="8134350" cy="3552825"/>
          </a:xfrm>
          <a:prstGeom prst="rect">
            <a:avLst/>
          </a:prstGeom>
          <a:noFill/>
          <a:ln>
            <a:noFill/>
          </a:ln>
        </p:spPr>
      </p:pic>
      <p:sp>
        <p:nvSpPr>
          <p:cNvPr id="2715" name="Google Shape;2715;p282"/>
          <p:cNvSpPr txBox="1"/>
          <p:nvPr/>
        </p:nvSpPr>
        <p:spPr>
          <a:xfrm>
            <a:off x="0" y="3660875"/>
            <a:ext cx="8481300" cy="281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a:latin typeface="Nunito"/>
                <a:ea typeface="Nunito"/>
                <a:cs typeface="Nunito"/>
                <a:sym typeface="Nunito"/>
              </a:rPr>
              <a:t>Looking down at my phone, there was no sign it had been hacked. I still had reception; the phone said I was still connected to the T-Mobile network. Nothing was unusual there. But the hacker had swiftly, stealthily, and largely effortlessly redirected my text messages to themselves. And all for just $16.</a:t>
            </a:r>
            <a:endParaRPr sz="1300">
              <a:latin typeface="Nunito"/>
              <a:ea typeface="Nunito"/>
              <a:cs typeface="Nunito"/>
              <a:sym typeface="Nunito"/>
            </a:endParaRPr>
          </a:p>
          <a:p>
            <a:pPr marL="0" lvl="0" indent="0" algn="l" rtl="0">
              <a:lnSpc>
                <a:spcPct val="115000"/>
              </a:lnSpc>
              <a:spcBef>
                <a:spcPts val="2300"/>
              </a:spcBef>
              <a:spcAft>
                <a:spcPts val="0"/>
              </a:spcAft>
              <a:buNone/>
            </a:pPr>
            <a:r>
              <a:rPr lang="en-US" sz="1300">
                <a:highlight>
                  <a:srgbClr val="FFFFFF"/>
                </a:highlight>
                <a:latin typeface="Nunito"/>
                <a:ea typeface="Nunito"/>
                <a:cs typeface="Nunito"/>
                <a:sym typeface="Nunito"/>
              </a:rPr>
              <a:t>I hadn't been SIM swapped, where hackers trick or bribe telecom employees to port a target's phone number to their own SIM card. Instead, the hacker used a service by a company called Sakari, which helps businesses do SMS marketing and mass messaging, to reroute my messages to him. This overlooked attack vector shows not only how unregulated commercial SMS tools are but also how there are gaping holes in our telecommunications infrastructure, with a hacker sometimes just having to pinky swear they have the consent of the target.</a:t>
            </a:r>
            <a:endParaRPr sz="1300">
              <a:highlight>
                <a:srgbClr val="FFFFFF"/>
              </a:highlight>
              <a:latin typeface="Nunito"/>
              <a:ea typeface="Nunito"/>
              <a:cs typeface="Nunito"/>
              <a:sym typeface="Nunito"/>
            </a:endParaRPr>
          </a:p>
          <a:p>
            <a:pPr marL="0" lvl="0" indent="0" algn="l" rtl="0">
              <a:lnSpc>
                <a:spcPct val="115000"/>
              </a:lnSpc>
              <a:spcBef>
                <a:spcPts val="2300"/>
              </a:spcBef>
              <a:spcAft>
                <a:spcPts val="0"/>
              </a:spcAft>
              <a:buNone/>
            </a:pPr>
            <a:endParaRPr sz="1300">
              <a:highlight>
                <a:srgbClr val="FFFFFF"/>
              </a:highlight>
              <a:latin typeface="Nunito"/>
              <a:ea typeface="Nunito"/>
              <a:cs typeface="Nunito"/>
              <a:sym typeface="Nuni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20"/>
        <p:cNvGrpSpPr/>
        <p:nvPr/>
      </p:nvGrpSpPr>
      <p:grpSpPr>
        <a:xfrm>
          <a:off x="0" y="0"/>
          <a:ext cx="0" cy="0"/>
          <a:chOff x="0" y="0"/>
          <a:chExt cx="0" cy="0"/>
        </a:xfrm>
      </p:grpSpPr>
      <p:pic>
        <p:nvPicPr>
          <p:cNvPr id="2721" name="Google Shape;2721;p283"/>
          <p:cNvPicPr preferRelativeResize="0"/>
          <p:nvPr/>
        </p:nvPicPr>
        <p:blipFill>
          <a:blip r:embed="rId3">
            <a:alphaModFix/>
          </a:blip>
          <a:stretch>
            <a:fillRect/>
          </a:stretch>
        </p:blipFill>
        <p:spPr>
          <a:xfrm>
            <a:off x="152400" y="152400"/>
            <a:ext cx="8048625" cy="420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7"/>
        <p:cNvGrpSpPr/>
        <p:nvPr/>
      </p:nvGrpSpPr>
      <p:grpSpPr>
        <a:xfrm>
          <a:off x="0" y="0"/>
          <a:ext cx="0" cy="0"/>
          <a:chOff x="0" y="0"/>
          <a:chExt cx="0" cy="0"/>
        </a:xfrm>
      </p:grpSpPr>
      <p:sp>
        <p:nvSpPr>
          <p:cNvPr id="1548" name="Google Shape;1548;p230"/>
          <p:cNvSpPr/>
          <p:nvPr/>
        </p:nvSpPr>
        <p:spPr>
          <a:xfrm>
            <a:off x="457200" y="91450"/>
            <a:ext cx="8240400" cy="543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Passwords</a:t>
            </a:r>
            <a:endParaRPr sz="4400" b="0" i="0" u="none" strike="noStrike" cap="none">
              <a:latin typeface="Arial"/>
              <a:ea typeface="Arial"/>
              <a:cs typeface="Arial"/>
              <a:sym typeface="Arial"/>
            </a:endParaRPr>
          </a:p>
        </p:txBody>
      </p:sp>
      <p:sp>
        <p:nvSpPr>
          <p:cNvPr id="1549" name="Google Shape;1549;p230"/>
          <p:cNvSpPr/>
          <p:nvPr/>
        </p:nvSpPr>
        <p:spPr>
          <a:xfrm>
            <a:off x="762120" y="1676520"/>
            <a:ext cx="3786840" cy="3333240"/>
          </a:xfrm>
          <a:prstGeom prst="noSmoking">
            <a:avLst>
              <a:gd name="adj" fmla="val 7506"/>
            </a:avLst>
          </a:prstGeom>
          <a:solidFill>
            <a:srgbClr val="C00000">
              <a:alpha val="64705"/>
            </a:srgbClr>
          </a:solidFill>
          <a:ln w="25550" cap="flat" cmpd="sng">
            <a:solidFill>
              <a:srgbClr val="9BBB59"/>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6000" b="1" i="0" u="none" strike="noStrike" cap="none">
                <a:solidFill>
                  <a:srgbClr val="000000"/>
                </a:solidFill>
                <a:latin typeface="Arial"/>
                <a:ea typeface="Arial"/>
                <a:cs typeface="Arial"/>
                <a:sym typeface="Arial"/>
              </a:rPr>
              <a:t>Reuse</a:t>
            </a:r>
            <a:endParaRPr sz="6000" b="0" i="0" u="none" strike="noStrike" cap="none">
              <a:latin typeface="Arial"/>
              <a:ea typeface="Arial"/>
              <a:cs typeface="Arial"/>
              <a:sym typeface="Arial"/>
            </a:endParaRPr>
          </a:p>
        </p:txBody>
      </p:sp>
      <p:sp>
        <p:nvSpPr>
          <p:cNvPr id="1550" name="Google Shape;1550;p230"/>
          <p:cNvSpPr/>
          <p:nvPr/>
        </p:nvSpPr>
        <p:spPr>
          <a:xfrm>
            <a:off x="5181480" y="2930760"/>
            <a:ext cx="3405960" cy="3142080"/>
          </a:xfrm>
          <a:prstGeom prst="noSmoking">
            <a:avLst>
              <a:gd name="adj" fmla="val 7506"/>
            </a:avLst>
          </a:prstGeom>
          <a:solidFill>
            <a:srgbClr val="C00000">
              <a:alpha val="63921"/>
            </a:srgbClr>
          </a:solidFill>
          <a:ln w="25550" cap="flat" cmpd="sng">
            <a:solidFill>
              <a:srgbClr val="9BBB59"/>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6000" b="1" i="0" u="none" strike="noStrike" cap="none">
                <a:solidFill>
                  <a:srgbClr val="000000"/>
                </a:solidFill>
                <a:latin typeface="Arial"/>
                <a:ea typeface="Arial"/>
                <a:cs typeface="Arial"/>
                <a:sym typeface="Arial"/>
              </a:rPr>
              <a:t>Weak</a:t>
            </a:r>
            <a:endParaRPr sz="6000" b="0" i="0" u="none" strike="noStrike" cap="none">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pic>
        <p:nvPicPr>
          <p:cNvPr id="2727" name="Google Shape;2727;p284"/>
          <p:cNvPicPr preferRelativeResize="0"/>
          <p:nvPr/>
        </p:nvPicPr>
        <p:blipFill>
          <a:blip r:embed="rId3">
            <a:alphaModFix/>
          </a:blip>
          <a:stretch>
            <a:fillRect/>
          </a:stretch>
        </p:blipFill>
        <p:spPr>
          <a:xfrm>
            <a:off x="228600" y="1458700"/>
            <a:ext cx="8839202" cy="418216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732"/>
        <p:cNvGrpSpPr/>
        <p:nvPr/>
      </p:nvGrpSpPr>
      <p:grpSpPr>
        <a:xfrm>
          <a:off x="0" y="0"/>
          <a:ext cx="0" cy="0"/>
          <a:chOff x="0" y="0"/>
          <a:chExt cx="0" cy="0"/>
        </a:xfrm>
      </p:grpSpPr>
      <p:pic>
        <p:nvPicPr>
          <p:cNvPr id="2733" name="Google Shape;2733;p285"/>
          <p:cNvPicPr preferRelativeResize="0"/>
          <p:nvPr/>
        </p:nvPicPr>
        <p:blipFill>
          <a:blip r:embed="rId3">
            <a:alphaModFix/>
          </a:blip>
          <a:stretch>
            <a:fillRect/>
          </a:stretch>
        </p:blipFill>
        <p:spPr>
          <a:xfrm>
            <a:off x="2462213" y="2338388"/>
            <a:ext cx="4219575" cy="2181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38"/>
        <p:cNvGrpSpPr/>
        <p:nvPr/>
      </p:nvGrpSpPr>
      <p:grpSpPr>
        <a:xfrm>
          <a:off x="0" y="0"/>
          <a:ext cx="0" cy="0"/>
          <a:chOff x="0" y="0"/>
          <a:chExt cx="0" cy="0"/>
        </a:xfrm>
      </p:grpSpPr>
      <p:pic>
        <p:nvPicPr>
          <p:cNvPr id="2739" name="Google Shape;2739;p286"/>
          <p:cNvPicPr preferRelativeResize="0"/>
          <p:nvPr/>
        </p:nvPicPr>
        <p:blipFill>
          <a:blip r:embed="rId3">
            <a:alphaModFix/>
          </a:blip>
          <a:stretch>
            <a:fillRect/>
          </a:stretch>
        </p:blipFill>
        <p:spPr>
          <a:xfrm>
            <a:off x="152400" y="2469638"/>
            <a:ext cx="8839204" cy="19187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pic>
        <p:nvPicPr>
          <p:cNvPr id="2745" name="Google Shape;2745;p287"/>
          <p:cNvPicPr preferRelativeResize="0"/>
          <p:nvPr/>
        </p:nvPicPr>
        <p:blipFill>
          <a:blip r:embed="rId3">
            <a:alphaModFix/>
          </a:blip>
          <a:stretch>
            <a:fillRect/>
          </a:stretch>
        </p:blipFill>
        <p:spPr>
          <a:xfrm>
            <a:off x="152400" y="152400"/>
            <a:ext cx="8755217" cy="6553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50"/>
        <p:cNvGrpSpPr/>
        <p:nvPr/>
      </p:nvGrpSpPr>
      <p:grpSpPr>
        <a:xfrm>
          <a:off x="0" y="0"/>
          <a:ext cx="0" cy="0"/>
          <a:chOff x="0" y="0"/>
          <a:chExt cx="0" cy="0"/>
        </a:xfrm>
      </p:grpSpPr>
      <p:sp>
        <p:nvSpPr>
          <p:cNvPr id="2751" name="Google Shape;2751;p288"/>
          <p:cNvSpPr/>
          <p:nvPr/>
        </p:nvSpPr>
        <p:spPr>
          <a:xfrm>
            <a:off x="457200" y="91440"/>
            <a:ext cx="8206560" cy="54432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Email</a:t>
            </a:r>
            <a:endParaRPr sz="4400" b="0" i="0" u="none" strike="noStrike" cap="none">
              <a:latin typeface="Arial"/>
              <a:ea typeface="Arial"/>
              <a:cs typeface="Arial"/>
              <a:sym typeface="Arial"/>
            </a:endParaRPr>
          </a:p>
        </p:txBody>
      </p:sp>
      <p:sp>
        <p:nvSpPr>
          <p:cNvPr id="2752" name="Google Shape;2752;p288"/>
          <p:cNvSpPr/>
          <p:nvPr/>
        </p:nvSpPr>
        <p:spPr>
          <a:xfrm>
            <a:off x="457200" y="1600200"/>
            <a:ext cx="8206560" cy="450288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Don’t trust anything</a:t>
            </a:r>
            <a:endParaRPr sz="3200" b="0" i="0" u="none" strike="noStrike" cap="none">
              <a:latin typeface="Arial"/>
              <a:ea typeface="Arial"/>
              <a:cs typeface="Arial"/>
              <a:sym typeface="Arial"/>
            </a:endParaRPr>
          </a:p>
          <a:p>
            <a:pPr marL="216000" marR="0" lvl="0" indent="-203200" algn="l" rtl="0">
              <a:lnSpc>
                <a:spcPct val="100000"/>
              </a:lnSpc>
              <a:spcBef>
                <a:spcPts val="566"/>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Don’t leave yourself logged in</a:t>
            </a:r>
            <a:endParaRPr sz="3200" b="0" i="0" u="none" strike="noStrike" cap="none">
              <a:latin typeface="Arial"/>
              <a:ea typeface="Arial"/>
              <a:cs typeface="Arial"/>
              <a:sym typeface="Arial"/>
            </a:endParaRPr>
          </a:p>
          <a:p>
            <a:pPr marL="216000" marR="0" lvl="0" indent="-203200" algn="l" rtl="0">
              <a:lnSpc>
                <a:spcPct val="100000"/>
              </a:lnSpc>
              <a:spcBef>
                <a:spcPts val="566"/>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2 Factor Authentication</a:t>
            </a:r>
            <a:endParaRPr sz="3200" b="0" i="0" u="none" strike="noStrike" cap="none">
              <a:latin typeface="Arial"/>
              <a:ea typeface="Arial"/>
              <a:cs typeface="Arial"/>
              <a:sym typeface="Arial"/>
            </a:endParaRPr>
          </a:p>
          <a:p>
            <a:pPr marL="216000" marR="0" lvl="0" indent="-203200" algn="l" rtl="0">
              <a:lnSpc>
                <a:spcPct val="100000"/>
              </a:lnSpc>
              <a:spcBef>
                <a:spcPts val="566"/>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Passwords</a:t>
            </a:r>
            <a:endParaRPr sz="3200" b="0" i="0" u="none" strike="noStrike" cap="none">
              <a:latin typeface="Arial"/>
              <a:ea typeface="Arial"/>
              <a:cs typeface="Arial"/>
              <a:sym typeface="Arial"/>
            </a:endParaRPr>
          </a:p>
          <a:p>
            <a:pPr marL="216000" marR="0" lvl="0" indent="-203200" algn="l" rtl="0">
              <a:lnSpc>
                <a:spcPct val="100000"/>
              </a:lnSpc>
              <a:spcBef>
                <a:spcPts val="566"/>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Email is not a secure storage facility</a:t>
            </a:r>
            <a:endParaRPr sz="3200" b="0" i="0" u="none" strike="noStrike" cap="none">
              <a:latin typeface="Arial"/>
              <a:ea typeface="Arial"/>
              <a:cs typeface="Arial"/>
              <a:sym typeface="Arial"/>
            </a:endParaRPr>
          </a:p>
          <a:p>
            <a:pPr marL="216000" marR="0" lvl="0" indent="-203200" algn="l" rtl="0">
              <a:lnSpc>
                <a:spcPct val="100000"/>
              </a:lnSpc>
              <a:spcBef>
                <a:spcPts val="566"/>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OpenPGP</a:t>
            </a:r>
            <a:endParaRPr sz="3200" b="0" i="0" u="none" strike="noStrike" cap="none">
              <a:latin typeface="Arial"/>
              <a:ea typeface="Arial"/>
              <a:cs typeface="Arial"/>
              <a:sym typeface="Arial"/>
            </a:endParaRPr>
          </a:p>
          <a:p>
            <a:pPr marL="0" marR="0" lvl="0" indent="0" algn="l" rtl="0">
              <a:lnSpc>
                <a:spcPct val="100000"/>
              </a:lnSpc>
              <a:spcBef>
                <a:spcPts val="566"/>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57"/>
        <p:cNvGrpSpPr/>
        <p:nvPr/>
      </p:nvGrpSpPr>
      <p:grpSpPr>
        <a:xfrm>
          <a:off x="0" y="0"/>
          <a:ext cx="0" cy="0"/>
          <a:chOff x="0" y="0"/>
          <a:chExt cx="0" cy="0"/>
        </a:xfrm>
      </p:grpSpPr>
      <p:sp>
        <p:nvSpPr>
          <p:cNvPr id="2758" name="Google Shape;2758;p289"/>
          <p:cNvSpPr/>
          <p:nvPr/>
        </p:nvSpPr>
        <p:spPr>
          <a:xfrm>
            <a:off x="457200" y="782640"/>
            <a:ext cx="8217720" cy="1133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702C91"/>
                </a:solidFill>
                <a:latin typeface="Arial"/>
                <a:ea typeface="Arial"/>
                <a:cs typeface="Arial"/>
                <a:sym typeface="Arial"/>
              </a:rPr>
              <a:t>Surfing The Web</a:t>
            </a:r>
            <a:endParaRPr sz="4400" b="0" i="0" u="none" strike="noStrike" cap="none">
              <a:solidFill>
                <a:srgbClr val="702C91"/>
              </a:solidFill>
              <a:latin typeface="Arial"/>
              <a:ea typeface="Arial"/>
              <a:cs typeface="Arial"/>
              <a:sym typeface="Arial"/>
            </a:endParaRPr>
          </a:p>
        </p:txBody>
      </p:sp>
      <p:sp>
        <p:nvSpPr>
          <p:cNvPr id="2759" name="Google Shape;2759;p289"/>
          <p:cNvSpPr/>
          <p:nvPr/>
        </p:nvSpPr>
        <p:spPr>
          <a:xfrm>
            <a:off x="457200" y="1604520"/>
            <a:ext cx="8217720" cy="39657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0" name="Google Shape;2760;p289"/>
          <p:cNvPicPr preferRelativeResize="0"/>
          <p:nvPr/>
        </p:nvPicPr>
        <p:blipFill rotWithShape="1">
          <a:blip r:embed="rId3">
            <a:alphaModFix/>
          </a:blip>
          <a:srcRect/>
          <a:stretch/>
        </p:blipFill>
        <p:spPr>
          <a:xfrm>
            <a:off x="3163680" y="2926080"/>
            <a:ext cx="2953800" cy="245736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2765" name="Google Shape;2765;p290"/>
          <p:cNvSpPr/>
          <p:nvPr/>
        </p:nvSpPr>
        <p:spPr>
          <a:xfrm>
            <a:off x="457200" y="228600"/>
            <a:ext cx="8206560" cy="55396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The majority of encounters</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happen in the places that online</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users visit the most—and think</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1" i="0" u="none" strike="noStrike" cap="none">
                <a:solidFill>
                  <a:srgbClr val="000000"/>
                </a:solidFill>
                <a:latin typeface="Calibri"/>
                <a:ea typeface="Calibri"/>
                <a:cs typeface="Calibri"/>
                <a:sym typeface="Calibri"/>
              </a:rPr>
              <a:t>are safe.</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1200" b="0" i="1" u="none" strike="noStrike" cap="none">
                <a:solidFill>
                  <a:srgbClr val="000000"/>
                </a:solidFill>
                <a:latin typeface="Calibri"/>
                <a:ea typeface="Calibri"/>
                <a:cs typeface="Calibri"/>
                <a:sym typeface="Calibri"/>
              </a:rPr>
              <a:t>2013 Cisco Annual Security Report</a:t>
            </a:r>
            <a:endParaRPr sz="1200" b="0" i="0" u="none" strike="noStrike" cap="none">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1" name="Google Shape;2771;p291"/>
          <p:cNvSpPr/>
          <p:nvPr/>
        </p:nvSpPr>
        <p:spPr>
          <a:xfrm>
            <a:off x="457200" y="91440"/>
            <a:ext cx="8206560" cy="54432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Browsers</a:t>
            </a:r>
            <a:endParaRPr sz="4400" b="0" i="0" u="none" strike="noStrike" cap="none">
              <a:latin typeface="Arial"/>
              <a:ea typeface="Arial"/>
              <a:cs typeface="Arial"/>
              <a:sym typeface="Arial"/>
            </a:endParaRPr>
          </a:p>
        </p:txBody>
      </p:sp>
      <p:sp>
        <p:nvSpPr>
          <p:cNvPr id="2772" name="Google Shape;2772;p291"/>
          <p:cNvSpPr/>
          <p:nvPr/>
        </p:nvSpPr>
        <p:spPr>
          <a:xfrm>
            <a:off x="457200" y="904162"/>
            <a:ext cx="8206500" cy="5199000"/>
          </a:xfrm>
          <a:prstGeom prst="rect">
            <a:avLst/>
          </a:prstGeom>
          <a:noFill/>
          <a:ln>
            <a:noFill/>
          </a:ln>
        </p:spPr>
        <p:txBody>
          <a:bodyPr spcFirstLastPara="1" wrap="square" lIns="90000" tIns="45000" rIns="90000" bIns="45000" anchor="t" anchorCtr="0">
            <a:noAutofit/>
          </a:bodyPr>
          <a:lstStyle/>
          <a:p>
            <a:pPr marL="216000" marR="0" lvl="0" indent="-197999"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Use Two &amp; Keep Updated</a:t>
            </a:r>
            <a:endParaRPr sz="2950" b="0" i="0" u="none" strike="noStrike" cap="none">
              <a:latin typeface="Arial"/>
              <a:ea typeface="Arial"/>
              <a:cs typeface="Arial"/>
              <a:sym typeface="Arial"/>
            </a:endParaRPr>
          </a:p>
          <a:p>
            <a:pPr marL="216000" marR="0" lvl="0" indent="-197999"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Know Your Settings</a:t>
            </a:r>
            <a:endParaRPr sz="295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Phishing &amp; Malware Detection - Turned ON</a:t>
            </a:r>
            <a:endParaRPr sz="260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Software Security &amp; Auto / Silent  Patching  - Turned </a:t>
            </a:r>
            <a:r>
              <a:rPr lang="en-US" sz="2600" b="1" i="0" u="none" strike="noStrike" cap="none">
                <a:solidFill>
                  <a:srgbClr val="000000"/>
                </a:solidFill>
                <a:latin typeface="Arial"/>
                <a:ea typeface="Arial"/>
                <a:cs typeface="Arial"/>
                <a:sym typeface="Arial"/>
              </a:rPr>
              <a:t>ON</a:t>
            </a:r>
            <a:endParaRPr sz="2600" b="0" i="0" u="none" strike="noStrike" cap="none">
              <a:latin typeface="Arial"/>
              <a:ea typeface="Arial"/>
              <a:cs typeface="Arial"/>
              <a:sym typeface="Arial"/>
            </a:endParaRPr>
          </a:p>
          <a:p>
            <a:pPr marL="216000" marR="0" lvl="0" indent="-197999" algn="l" rtl="0">
              <a:lnSpc>
                <a:spcPct val="115000"/>
              </a:lnSpc>
              <a:spcBef>
                <a:spcPts val="0"/>
              </a:spcBef>
              <a:spcAft>
                <a:spcPts val="0"/>
              </a:spcAft>
              <a:buClr>
                <a:srgbClr val="000000"/>
              </a:buClr>
              <a:buSzPts val="2891"/>
              <a:buFont typeface="Arial"/>
              <a:buChar char="•"/>
            </a:pPr>
            <a:r>
              <a:rPr lang="en-US" sz="2950" b="0" i="0" u="none" strike="noStrike" cap="none">
                <a:solidFill>
                  <a:srgbClr val="000000"/>
                </a:solidFill>
                <a:latin typeface="Arial"/>
                <a:ea typeface="Arial"/>
                <a:cs typeface="Arial"/>
                <a:sym typeface="Arial"/>
              </a:rPr>
              <a:t>A Few Recommended Extensions:</a:t>
            </a:r>
            <a:endParaRPr sz="295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Something to Limit  JavaScript </a:t>
            </a:r>
            <a:endParaRPr sz="260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Something to Force HTTPS</a:t>
            </a:r>
            <a:endParaRPr sz="260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Something to stop trackers</a:t>
            </a:r>
            <a:endParaRPr sz="2600" b="0" i="0" u="none" strike="noStrike" cap="none">
              <a:latin typeface="Arial"/>
              <a:ea typeface="Arial"/>
              <a:cs typeface="Arial"/>
              <a:sym typeface="Arial"/>
            </a:endParaRPr>
          </a:p>
          <a:p>
            <a:pPr marL="432000" marR="0" lvl="1" indent="-197999" algn="l" rtl="0">
              <a:lnSpc>
                <a:spcPct val="115000"/>
              </a:lnSpc>
              <a:spcBef>
                <a:spcPts val="0"/>
              </a:spcBef>
              <a:spcAft>
                <a:spcPts val="0"/>
              </a:spcAft>
              <a:buClr>
                <a:srgbClr val="000000"/>
              </a:buClr>
              <a:buSzPts val="2600"/>
              <a:buFont typeface="Arial"/>
              <a:buChar char="–"/>
            </a:pPr>
            <a:r>
              <a:rPr lang="en-US" sz="2600" b="0" i="0" u="none" strike="noStrike" cap="none">
                <a:solidFill>
                  <a:srgbClr val="000000"/>
                </a:solidFill>
                <a:latin typeface="Arial"/>
                <a:ea typeface="Arial"/>
                <a:cs typeface="Arial"/>
                <a:sym typeface="Arial"/>
              </a:rPr>
              <a:t>Something to Block Ads </a:t>
            </a: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2600" b="0" i="0" u="none" strike="noStrike" cap="none">
              <a:latin typeface="Arial"/>
              <a:ea typeface="Arial"/>
              <a:cs typeface="Arial"/>
              <a:sym typeface="Arial"/>
            </a:endParaRPr>
          </a:p>
        </p:txBody>
      </p:sp>
      <p:pic>
        <p:nvPicPr>
          <p:cNvPr id="2773" name="Google Shape;2773;p291"/>
          <p:cNvPicPr preferRelativeResize="0"/>
          <p:nvPr/>
        </p:nvPicPr>
        <p:blipFill rotWithShape="1">
          <a:blip r:embed="rId3">
            <a:alphaModFix/>
          </a:blip>
          <a:srcRect/>
          <a:stretch/>
        </p:blipFill>
        <p:spPr>
          <a:xfrm>
            <a:off x="7056000" y="3962520"/>
            <a:ext cx="1469520" cy="2224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pic>
        <p:nvPicPr>
          <p:cNvPr id="2779" name="Google Shape;2779;p292"/>
          <p:cNvPicPr preferRelativeResize="0"/>
          <p:nvPr/>
        </p:nvPicPr>
        <p:blipFill rotWithShape="1">
          <a:blip r:embed="rId3">
            <a:alphaModFix/>
          </a:blip>
          <a:srcRect/>
          <a:stretch/>
        </p:blipFill>
        <p:spPr>
          <a:xfrm>
            <a:off x="365760" y="822960"/>
            <a:ext cx="1080000" cy="783360"/>
          </a:xfrm>
          <a:prstGeom prst="rect">
            <a:avLst/>
          </a:prstGeom>
          <a:noFill/>
          <a:ln>
            <a:noFill/>
          </a:ln>
        </p:spPr>
      </p:pic>
      <p:sp>
        <p:nvSpPr>
          <p:cNvPr id="2780" name="Google Shape;2780;p292"/>
          <p:cNvSpPr/>
          <p:nvPr/>
        </p:nvSpPr>
        <p:spPr>
          <a:xfrm>
            <a:off x="1371600" y="1005840"/>
            <a:ext cx="3100680" cy="815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Privacy Badger</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2200" b="0" i="0" u="none" strike="noStrike" cap="none">
              <a:latin typeface="Arial"/>
              <a:ea typeface="Arial"/>
              <a:cs typeface="Arial"/>
              <a:sym typeface="Arial"/>
            </a:endParaRPr>
          </a:p>
        </p:txBody>
      </p:sp>
      <p:pic>
        <p:nvPicPr>
          <p:cNvPr id="2781" name="Google Shape;2781;p292"/>
          <p:cNvPicPr preferRelativeResize="0"/>
          <p:nvPr/>
        </p:nvPicPr>
        <p:blipFill rotWithShape="1">
          <a:blip r:embed="rId4">
            <a:alphaModFix/>
          </a:blip>
          <a:srcRect/>
          <a:stretch/>
        </p:blipFill>
        <p:spPr>
          <a:xfrm>
            <a:off x="5029200" y="858240"/>
            <a:ext cx="963000" cy="963000"/>
          </a:xfrm>
          <a:prstGeom prst="rect">
            <a:avLst/>
          </a:prstGeom>
          <a:noFill/>
          <a:ln>
            <a:noFill/>
          </a:ln>
        </p:spPr>
      </p:pic>
      <p:sp>
        <p:nvSpPr>
          <p:cNvPr id="2782" name="Google Shape;2782;p292"/>
          <p:cNvSpPr/>
          <p:nvPr/>
        </p:nvSpPr>
        <p:spPr>
          <a:xfrm>
            <a:off x="5852160" y="1005840"/>
            <a:ext cx="2697120" cy="815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uBlock Origin</a:t>
            </a:r>
            <a:endParaRPr sz="2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2200" b="0" i="0" u="none" strike="noStrike" cap="none">
              <a:latin typeface="Arial"/>
              <a:ea typeface="Arial"/>
              <a:cs typeface="Arial"/>
              <a:sym typeface="Arial"/>
            </a:endParaRPr>
          </a:p>
        </p:txBody>
      </p:sp>
      <p:pic>
        <p:nvPicPr>
          <p:cNvPr id="2783" name="Google Shape;2783;p292"/>
          <p:cNvPicPr preferRelativeResize="0"/>
          <p:nvPr/>
        </p:nvPicPr>
        <p:blipFill rotWithShape="1">
          <a:blip r:embed="rId5">
            <a:alphaModFix/>
          </a:blip>
          <a:srcRect/>
          <a:stretch/>
        </p:blipFill>
        <p:spPr>
          <a:xfrm>
            <a:off x="465120" y="4538160"/>
            <a:ext cx="715320" cy="848520"/>
          </a:xfrm>
          <a:prstGeom prst="rect">
            <a:avLst/>
          </a:prstGeom>
          <a:noFill/>
          <a:ln>
            <a:noFill/>
          </a:ln>
        </p:spPr>
      </p:pic>
      <p:sp>
        <p:nvSpPr>
          <p:cNvPr id="2784" name="Google Shape;2784;p292"/>
          <p:cNvSpPr/>
          <p:nvPr/>
        </p:nvSpPr>
        <p:spPr>
          <a:xfrm>
            <a:off x="1342800" y="4663440"/>
            <a:ext cx="2123640" cy="1019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Disconnect</a:t>
            </a:r>
            <a:endParaRPr sz="2200" b="0" i="0" u="none" strike="noStrike" cap="none">
              <a:latin typeface="Arial"/>
              <a:ea typeface="Arial"/>
              <a:cs typeface="Arial"/>
              <a:sym typeface="Arial"/>
            </a:endParaRPr>
          </a:p>
        </p:txBody>
      </p:sp>
      <p:pic>
        <p:nvPicPr>
          <p:cNvPr id="2785" name="Google Shape;2785;p292"/>
          <p:cNvPicPr preferRelativeResize="0"/>
          <p:nvPr/>
        </p:nvPicPr>
        <p:blipFill rotWithShape="1">
          <a:blip r:embed="rId6">
            <a:alphaModFix/>
          </a:blip>
          <a:srcRect/>
          <a:stretch/>
        </p:blipFill>
        <p:spPr>
          <a:xfrm>
            <a:off x="457200" y="5669280"/>
            <a:ext cx="2734920" cy="726480"/>
          </a:xfrm>
          <a:prstGeom prst="rect">
            <a:avLst/>
          </a:prstGeom>
          <a:noFill/>
          <a:ln>
            <a:noFill/>
          </a:ln>
        </p:spPr>
      </p:pic>
      <p:pic>
        <p:nvPicPr>
          <p:cNvPr id="2786" name="Google Shape;2786;p292"/>
          <p:cNvPicPr preferRelativeResize="0"/>
          <p:nvPr/>
        </p:nvPicPr>
        <p:blipFill rotWithShape="1">
          <a:blip r:embed="rId7">
            <a:alphaModFix/>
          </a:blip>
          <a:srcRect/>
          <a:stretch/>
        </p:blipFill>
        <p:spPr>
          <a:xfrm>
            <a:off x="365760" y="3383280"/>
            <a:ext cx="2917800" cy="590400"/>
          </a:xfrm>
          <a:prstGeom prst="rect">
            <a:avLst/>
          </a:prstGeom>
          <a:noFill/>
          <a:ln>
            <a:noFill/>
          </a:ln>
        </p:spPr>
      </p:pic>
      <p:pic>
        <p:nvPicPr>
          <p:cNvPr id="2787" name="Google Shape;2787;p292"/>
          <p:cNvPicPr preferRelativeResize="0"/>
          <p:nvPr/>
        </p:nvPicPr>
        <p:blipFill rotWithShape="1">
          <a:blip r:embed="rId8">
            <a:alphaModFix/>
          </a:blip>
          <a:srcRect/>
          <a:stretch/>
        </p:blipFill>
        <p:spPr>
          <a:xfrm>
            <a:off x="6500520" y="3821040"/>
            <a:ext cx="2048760" cy="1677240"/>
          </a:xfrm>
          <a:prstGeom prst="rect">
            <a:avLst/>
          </a:prstGeom>
          <a:noFill/>
          <a:ln>
            <a:noFill/>
          </a:ln>
        </p:spPr>
      </p:pic>
      <p:pic>
        <p:nvPicPr>
          <p:cNvPr id="2788" name="Google Shape;2788;p292"/>
          <p:cNvPicPr preferRelativeResize="0"/>
          <p:nvPr/>
        </p:nvPicPr>
        <p:blipFill rotWithShape="1">
          <a:blip r:embed="rId9">
            <a:alphaModFix/>
          </a:blip>
          <a:srcRect/>
          <a:stretch/>
        </p:blipFill>
        <p:spPr>
          <a:xfrm>
            <a:off x="5298480" y="2377440"/>
            <a:ext cx="628920" cy="628920"/>
          </a:xfrm>
          <a:prstGeom prst="rect">
            <a:avLst/>
          </a:prstGeom>
          <a:noFill/>
          <a:ln>
            <a:noFill/>
          </a:ln>
        </p:spPr>
      </p:pic>
      <p:sp>
        <p:nvSpPr>
          <p:cNvPr id="2789" name="Google Shape;2789;p292"/>
          <p:cNvSpPr/>
          <p:nvPr/>
        </p:nvSpPr>
        <p:spPr>
          <a:xfrm>
            <a:off x="5928840" y="2340000"/>
            <a:ext cx="1293480" cy="7138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US" sz="2200" b="1" i="0" u="none" strike="noStrike" cap="none">
                <a:solidFill>
                  <a:srgbClr val="000000"/>
                </a:solidFill>
                <a:latin typeface="Arial"/>
                <a:ea typeface="Arial"/>
                <a:cs typeface="Arial"/>
                <a:sym typeface="Arial"/>
              </a:rPr>
              <a:t>uMatrix???</a:t>
            </a:r>
            <a:endParaRPr sz="2200" b="0" i="0" u="none" strike="noStrike" cap="none">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94"/>
        <p:cNvGrpSpPr/>
        <p:nvPr/>
      </p:nvGrpSpPr>
      <p:grpSpPr>
        <a:xfrm>
          <a:off x="0" y="0"/>
          <a:ext cx="0" cy="0"/>
          <a:chOff x="0" y="0"/>
          <a:chExt cx="0" cy="0"/>
        </a:xfrm>
      </p:grpSpPr>
      <p:sp>
        <p:nvSpPr>
          <p:cNvPr id="2795" name="Google Shape;2795;p293"/>
          <p:cNvSpPr/>
          <p:nvPr/>
        </p:nvSpPr>
        <p:spPr>
          <a:xfrm>
            <a:off x="457200" y="1097280"/>
            <a:ext cx="8206560" cy="4528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3950" b="0" i="0" u="none" strike="noStrike" cap="none">
                <a:solidFill>
                  <a:srgbClr val="000000"/>
                </a:solidFill>
                <a:latin typeface="Arial"/>
                <a:ea typeface="Arial"/>
                <a:cs typeface="Arial"/>
                <a:sym typeface="Arial"/>
              </a:rPr>
              <a:t>But The Internet Is Free Because Of Ads...</a:t>
            </a:r>
            <a:endParaRPr sz="3950" b="0" i="0" u="none" strike="noStrike" cap="none">
              <a:latin typeface="Arial"/>
              <a:ea typeface="Arial"/>
              <a:cs typeface="Arial"/>
              <a:sym typeface="Arial"/>
            </a:endParaRPr>
          </a:p>
        </p:txBody>
      </p:sp>
      <p:sp>
        <p:nvSpPr>
          <p:cNvPr id="2796" name="Google Shape;2796;p293"/>
          <p:cNvSpPr/>
          <p:nvPr/>
        </p:nvSpPr>
        <p:spPr>
          <a:xfrm>
            <a:off x="457200" y="2560320"/>
            <a:ext cx="8206560" cy="354276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Malicious content is 27 times more likely to be encountered via search engines than counterfeit software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Online ads were 182 times more likely to deliver malware than an adult site</a:t>
            </a: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1300" b="0" i="1" u="none" strike="noStrike" cap="none">
                <a:solidFill>
                  <a:srgbClr val="000000"/>
                </a:solidFill>
                <a:latin typeface="Arial"/>
                <a:ea typeface="Arial"/>
                <a:cs typeface="Arial"/>
                <a:sym typeface="Arial"/>
              </a:rPr>
              <a:t>Cisco’s 2012 Annual Security Report </a:t>
            </a:r>
            <a:endParaRPr sz="1300" b="0" i="0" u="none" strike="noStrike" cap="non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1556" name="Google Shape;1556;p231"/>
          <p:cNvPicPr preferRelativeResize="0"/>
          <p:nvPr/>
        </p:nvPicPr>
        <p:blipFill>
          <a:blip r:embed="rId3">
            <a:alphaModFix/>
          </a:blip>
          <a:stretch>
            <a:fillRect/>
          </a:stretch>
        </p:blipFill>
        <p:spPr>
          <a:xfrm>
            <a:off x="1715500" y="671513"/>
            <a:ext cx="5657850" cy="55149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pic>
        <p:nvPicPr>
          <p:cNvPr id="2802" name="Google Shape;2802;p294"/>
          <p:cNvPicPr preferRelativeResize="0"/>
          <p:nvPr/>
        </p:nvPicPr>
        <p:blipFill>
          <a:blip r:embed="rId3">
            <a:alphaModFix/>
          </a:blip>
          <a:stretch>
            <a:fillRect/>
          </a:stretch>
        </p:blipFill>
        <p:spPr>
          <a:xfrm>
            <a:off x="195263" y="528638"/>
            <a:ext cx="8753475" cy="5800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07"/>
        <p:cNvGrpSpPr/>
        <p:nvPr/>
      </p:nvGrpSpPr>
      <p:grpSpPr>
        <a:xfrm>
          <a:off x="0" y="0"/>
          <a:ext cx="0" cy="0"/>
          <a:chOff x="0" y="0"/>
          <a:chExt cx="0" cy="0"/>
        </a:xfrm>
      </p:grpSpPr>
      <p:pic>
        <p:nvPicPr>
          <p:cNvPr id="2808" name="Google Shape;2808;p295"/>
          <p:cNvPicPr preferRelativeResize="0"/>
          <p:nvPr/>
        </p:nvPicPr>
        <p:blipFill>
          <a:blip r:embed="rId3">
            <a:alphaModFix/>
          </a:blip>
          <a:stretch>
            <a:fillRect/>
          </a:stretch>
        </p:blipFill>
        <p:spPr>
          <a:xfrm>
            <a:off x="152400" y="2343038"/>
            <a:ext cx="8839199" cy="217191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13"/>
        <p:cNvGrpSpPr/>
        <p:nvPr/>
      </p:nvGrpSpPr>
      <p:grpSpPr>
        <a:xfrm>
          <a:off x="0" y="0"/>
          <a:ext cx="0" cy="0"/>
          <a:chOff x="0" y="0"/>
          <a:chExt cx="0" cy="0"/>
        </a:xfrm>
      </p:grpSpPr>
      <p:pic>
        <p:nvPicPr>
          <p:cNvPr id="2814" name="Google Shape;2814;p296"/>
          <p:cNvPicPr preferRelativeResize="0"/>
          <p:nvPr/>
        </p:nvPicPr>
        <p:blipFill>
          <a:blip r:embed="rId3">
            <a:alphaModFix/>
          </a:blip>
          <a:stretch>
            <a:fillRect/>
          </a:stretch>
        </p:blipFill>
        <p:spPr>
          <a:xfrm>
            <a:off x="152400" y="152400"/>
            <a:ext cx="8839200" cy="6075295"/>
          </a:xfrm>
          <a:prstGeom prst="rect">
            <a:avLst/>
          </a:prstGeom>
          <a:noFill/>
          <a:ln>
            <a:noFill/>
          </a:ln>
        </p:spPr>
      </p:pic>
      <p:sp>
        <p:nvSpPr>
          <p:cNvPr id="2815" name="Google Shape;2815;p296"/>
          <p:cNvSpPr txBox="1"/>
          <p:nvPr/>
        </p:nvSpPr>
        <p:spPr>
          <a:xfrm>
            <a:off x="477600" y="6227700"/>
            <a:ext cx="7895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a:t>https://palant.info/2021/03/08/how-amazon-assistant-lets-amazon-track-your-every-move-on-the-web/</a:t>
            </a:r>
            <a:endParaRPr sz="9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pic>
        <p:nvPicPr>
          <p:cNvPr id="2821" name="Google Shape;2821;p297"/>
          <p:cNvPicPr preferRelativeResize="0"/>
          <p:nvPr/>
        </p:nvPicPr>
        <p:blipFill>
          <a:blip r:embed="rId3">
            <a:alphaModFix/>
          </a:blip>
          <a:stretch>
            <a:fillRect/>
          </a:stretch>
        </p:blipFill>
        <p:spPr>
          <a:xfrm>
            <a:off x="152400" y="152400"/>
            <a:ext cx="8839200" cy="564605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26"/>
        <p:cNvGrpSpPr/>
        <p:nvPr/>
      </p:nvGrpSpPr>
      <p:grpSpPr>
        <a:xfrm>
          <a:off x="0" y="0"/>
          <a:ext cx="0" cy="0"/>
          <a:chOff x="0" y="0"/>
          <a:chExt cx="0" cy="0"/>
        </a:xfrm>
      </p:grpSpPr>
      <p:pic>
        <p:nvPicPr>
          <p:cNvPr id="2827" name="Google Shape;2827;p298"/>
          <p:cNvPicPr preferRelativeResize="0"/>
          <p:nvPr/>
        </p:nvPicPr>
        <p:blipFill>
          <a:blip r:embed="rId3">
            <a:alphaModFix/>
          </a:blip>
          <a:stretch>
            <a:fillRect/>
          </a:stretch>
        </p:blipFill>
        <p:spPr>
          <a:xfrm>
            <a:off x="1615050" y="-34175"/>
            <a:ext cx="6008613" cy="6553201"/>
          </a:xfrm>
          <a:prstGeom prst="rect">
            <a:avLst/>
          </a:prstGeom>
          <a:noFill/>
          <a:ln>
            <a:noFill/>
          </a:ln>
        </p:spPr>
      </p:pic>
      <p:sp>
        <p:nvSpPr>
          <p:cNvPr id="2828" name="Google Shape;2828;p298"/>
          <p:cNvSpPr txBox="1"/>
          <p:nvPr/>
        </p:nvSpPr>
        <p:spPr>
          <a:xfrm>
            <a:off x="1574575" y="6519025"/>
            <a:ext cx="6373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800"/>
              <a:t>https://krebsonsecurity.com/2021/03/is-your-browser-extension-a-botnet-backdoor/</a:t>
            </a:r>
            <a:endParaRPr sz="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2834" name="Google Shape;2834;p299"/>
          <p:cNvSpPr/>
          <p:nvPr/>
        </p:nvSpPr>
        <p:spPr>
          <a:xfrm>
            <a:off x="457200" y="274680"/>
            <a:ext cx="8206560" cy="57222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Never Trust Public Wi-Fi</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Use A PAID VPN</a:t>
            </a:r>
            <a:endParaRPr sz="4400" b="0" i="0" u="none" strike="noStrike" cap="none">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pic>
        <p:nvPicPr>
          <p:cNvPr id="2840" name="Google Shape;2840;p300"/>
          <p:cNvPicPr preferRelativeResize="0"/>
          <p:nvPr/>
        </p:nvPicPr>
        <p:blipFill>
          <a:blip r:embed="rId3">
            <a:alphaModFix/>
          </a:blip>
          <a:stretch>
            <a:fillRect/>
          </a:stretch>
        </p:blipFill>
        <p:spPr>
          <a:xfrm>
            <a:off x="595313" y="1316425"/>
            <a:ext cx="7953375" cy="44291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pic>
        <p:nvPicPr>
          <p:cNvPr id="2846" name="Google Shape;2846;p301"/>
          <p:cNvPicPr preferRelativeResize="0"/>
          <p:nvPr/>
        </p:nvPicPr>
        <p:blipFill>
          <a:blip r:embed="rId3">
            <a:alphaModFix/>
          </a:blip>
          <a:stretch>
            <a:fillRect/>
          </a:stretch>
        </p:blipFill>
        <p:spPr>
          <a:xfrm>
            <a:off x="1513038" y="152400"/>
            <a:ext cx="6117932" cy="6553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51"/>
        <p:cNvGrpSpPr/>
        <p:nvPr/>
      </p:nvGrpSpPr>
      <p:grpSpPr>
        <a:xfrm>
          <a:off x="0" y="0"/>
          <a:ext cx="0" cy="0"/>
          <a:chOff x="0" y="0"/>
          <a:chExt cx="0" cy="0"/>
        </a:xfrm>
      </p:grpSpPr>
      <p:pic>
        <p:nvPicPr>
          <p:cNvPr id="2852" name="Google Shape;2852;p302"/>
          <p:cNvPicPr preferRelativeResize="0"/>
          <p:nvPr/>
        </p:nvPicPr>
        <p:blipFill>
          <a:blip r:embed="rId3">
            <a:alphaModFix/>
          </a:blip>
          <a:stretch>
            <a:fillRect/>
          </a:stretch>
        </p:blipFill>
        <p:spPr>
          <a:xfrm>
            <a:off x="152400" y="152400"/>
            <a:ext cx="8839200" cy="2084631"/>
          </a:xfrm>
          <a:prstGeom prst="rect">
            <a:avLst/>
          </a:prstGeom>
          <a:noFill/>
          <a:ln>
            <a:noFill/>
          </a:ln>
        </p:spPr>
      </p:pic>
      <p:sp>
        <p:nvSpPr>
          <p:cNvPr id="2853" name="Google Shape;2853;p302"/>
          <p:cNvSpPr txBox="1"/>
          <p:nvPr/>
        </p:nvSpPr>
        <p:spPr>
          <a:xfrm>
            <a:off x="0" y="2471050"/>
            <a:ext cx="9078600" cy="431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a:solidFill>
                  <a:schemeClr val="dk1"/>
                </a:solidFill>
                <a:highlight>
                  <a:srgbClr val="FFFFFF"/>
                </a:highlight>
                <a:latin typeface="Merriweather"/>
                <a:ea typeface="Merriweather"/>
                <a:cs typeface="Merriweather"/>
                <a:sym typeface="Merriweather"/>
              </a:rPr>
              <a:t>The advice stems from the early days of the Internet, when most communication was not encrypted. </a:t>
            </a:r>
            <a:r>
              <a:rPr lang="en-US" sz="1600">
                <a:solidFill>
                  <a:schemeClr val="dk1"/>
                </a:solidFill>
                <a:highlight>
                  <a:srgbClr val="FFFFFF"/>
                </a:highlight>
                <a:latin typeface="Merriweather"/>
                <a:ea typeface="Merriweather"/>
                <a:cs typeface="Merriweather"/>
                <a:sym typeface="Merriweather"/>
              </a:rPr>
              <a:t>At that time, if someone could snoop on your network communications—for instance by sniffing packets from unencrypted Wi-Fi or </a:t>
            </a:r>
            <a:r>
              <a:rPr lang="en-US" sz="1600" u="sng">
                <a:solidFill>
                  <a:srgbClr val="666666"/>
                </a:solidFill>
                <a:highlight>
                  <a:srgbClr val="FFFFFF"/>
                </a:highlight>
                <a:latin typeface="Merriweather"/>
                <a:ea typeface="Merriweather"/>
                <a:cs typeface="Merriweather"/>
                <a:sym typeface="Merriweather"/>
                <a:hlinkClick r:id="rId4">
                  <a:extLst>
                    <a:ext uri="{A12FA001-AC4F-418D-AE19-62706E023703}">
                      <ahyp:hlinkClr xmlns:ahyp="http://schemas.microsoft.com/office/drawing/2018/hyperlinkcolor" val="tx"/>
                    </a:ext>
                  </a:extLst>
                </a:hlinkClick>
              </a:rPr>
              <a:t>by being the NSA</a:t>
            </a:r>
            <a:r>
              <a:rPr lang="en-US" sz="1600">
                <a:solidFill>
                  <a:schemeClr val="dk1"/>
                </a:solidFill>
                <a:highlight>
                  <a:srgbClr val="FFFFFF"/>
                </a:highlight>
                <a:latin typeface="Merriweather"/>
                <a:ea typeface="Merriweather"/>
                <a:cs typeface="Merriweather"/>
                <a:sym typeface="Merriweather"/>
              </a:rPr>
              <a:t>—they could read your email. They could also steal your passwords or your login cookies and impersonate you on your favorite sites. This was widely accepted as a risk of using the Internet. Sites that used </a:t>
            </a:r>
            <a:r>
              <a:rPr lang="en-US" sz="1600" u="sng">
                <a:solidFill>
                  <a:srgbClr val="666666"/>
                </a:solidFill>
                <a:highlight>
                  <a:srgbClr val="FFFFFF"/>
                </a:highlight>
                <a:latin typeface="Merriweather"/>
                <a:ea typeface="Merriweather"/>
                <a:cs typeface="Merriweather"/>
                <a:sym typeface="Merriweather"/>
                <a:hlinkClick r:id="rId5">
                  <a:extLst>
                    <a:ext uri="{A12FA001-AC4F-418D-AE19-62706E023703}">
                      <ahyp:hlinkClr xmlns:ahyp="http://schemas.microsoft.com/office/drawing/2018/hyperlinkcolor" val="tx"/>
                    </a:ext>
                  </a:extLst>
                </a:hlinkClick>
              </a:rPr>
              <a:t>HTTPS</a:t>
            </a:r>
            <a:r>
              <a:rPr lang="en-US" sz="1600">
                <a:solidFill>
                  <a:schemeClr val="dk1"/>
                </a:solidFill>
                <a:highlight>
                  <a:srgbClr val="FFFFFF"/>
                </a:highlight>
                <a:latin typeface="Merriweather"/>
                <a:ea typeface="Merriweather"/>
                <a:cs typeface="Merriweather"/>
                <a:sym typeface="Merriweather"/>
              </a:rPr>
              <a:t> on all pages were safe, but such sites were vanishingly rare.</a:t>
            </a:r>
            <a:endParaRPr sz="1600">
              <a:solidFill>
                <a:schemeClr val="dk1"/>
              </a:solidFill>
              <a:highlight>
                <a:srgbClr val="FFFFFF"/>
              </a:highlight>
              <a:latin typeface="Merriweather"/>
              <a:ea typeface="Merriweather"/>
              <a:cs typeface="Merriweather"/>
              <a:sym typeface="Merriweather"/>
            </a:endParaRPr>
          </a:p>
          <a:p>
            <a:pPr marL="0" lvl="0" indent="0" algn="l" rtl="0">
              <a:lnSpc>
                <a:spcPct val="115000"/>
              </a:lnSpc>
              <a:spcBef>
                <a:spcPts val="0"/>
              </a:spcBef>
              <a:spcAft>
                <a:spcPts val="0"/>
              </a:spcAft>
              <a:buNone/>
            </a:pPr>
            <a:endParaRPr sz="1600">
              <a:solidFill>
                <a:schemeClr val="dk1"/>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r>
              <a:rPr lang="en-US" sz="1600">
                <a:solidFill>
                  <a:schemeClr val="dk1"/>
                </a:solidFill>
                <a:highlight>
                  <a:srgbClr val="FFFFFF"/>
                </a:highlight>
                <a:latin typeface="Merriweather"/>
                <a:ea typeface="Merriweather"/>
                <a:cs typeface="Merriweather"/>
                <a:sym typeface="Merriweather"/>
              </a:rPr>
              <a:t>However, starting in 2010 that all changed. Eric Butler released </a:t>
            </a:r>
            <a:r>
              <a:rPr lang="en-US" sz="1600" u="sng">
                <a:solidFill>
                  <a:srgbClr val="666666"/>
                </a:solidFill>
                <a:highlight>
                  <a:srgbClr val="FFFFFF"/>
                </a:highlight>
                <a:latin typeface="Merriweather"/>
                <a:ea typeface="Merriweather"/>
                <a:cs typeface="Merriweather"/>
                <a:sym typeface="Merriweather"/>
                <a:hlinkClick r:id="rId6">
                  <a:extLst>
                    <a:ext uri="{A12FA001-AC4F-418D-AE19-62706E023703}">
                      <ahyp:hlinkClr xmlns:ahyp="http://schemas.microsoft.com/office/drawing/2018/hyperlinkcolor" val="tx"/>
                    </a:ext>
                  </a:extLst>
                </a:hlinkClick>
              </a:rPr>
              <a:t>Firesheep</a:t>
            </a:r>
            <a:r>
              <a:rPr lang="en-US" sz="1600">
                <a:solidFill>
                  <a:schemeClr val="dk1"/>
                </a:solidFill>
                <a:highlight>
                  <a:srgbClr val="FFFFFF"/>
                </a:highlight>
                <a:latin typeface="Merriweather"/>
                <a:ea typeface="Merriweather"/>
                <a:cs typeface="Merriweather"/>
                <a:sym typeface="Merriweather"/>
              </a:rPr>
              <a:t>, an easy-to-use demonstration of “sniffing” insecure HTTP to take over people’s accounts. Site owners started to take note and realized they needed to implement HTTPS (the more secure, encrypted version of HTTP) for every page on their site. The timing was good: earlier that year, Google had turned on HTTPS by default for all Gmail users and </a:t>
            </a:r>
            <a:r>
              <a:rPr lang="en-US" sz="1600" u="sng">
                <a:solidFill>
                  <a:srgbClr val="666666"/>
                </a:solidFill>
                <a:highlight>
                  <a:srgbClr val="FFFFFF"/>
                </a:highlight>
                <a:latin typeface="Merriweather"/>
                <a:ea typeface="Merriweather"/>
                <a:cs typeface="Merriweather"/>
                <a:sym typeface="Merriweather"/>
                <a:hlinkClick r:id="rId7">
                  <a:extLst>
                    <a:ext uri="{A12FA001-AC4F-418D-AE19-62706E023703}">
                      <ahyp:hlinkClr xmlns:ahyp="http://schemas.microsoft.com/office/drawing/2018/hyperlinkcolor" val="tx"/>
                    </a:ext>
                  </a:extLst>
                </a:hlinkClick>
              </a:rPr>
              <a:t>reported that the costs to do so were quite low</a:t>
            </a:r>
            <a:r>
              <a:rPr lang="en-US" sz="1600">
                <a:solidFill>
                  <a:schemeClr val="dk1"/>
                </a:solidFill>
                <a:highlight>
                  <a:srgbClr val="FFFFFF"/>
                </a:highlight>
                <a:latin typeface="Merriweather"/>
                <a:ea typeface="Merriweather"/>
                <a:cs typeface="Merriweather"/>
                <a:sym typeface="Merriweather"/>
              </a:rPr>
              <a:t>. Hardware and software had advanced to the point where encrypting web browsing was easy and cheap.</a:t>
            </a:r>
            <a:endParaRPr sz="16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2859" name="Google Shape;2859;p303"/>
          <p:cNvSpPr/>
          <p:nvPr/>
        </p:nvSpPr>
        <p:spPr>
          <a:xfrm>
            <a:off x="457200" y="274680"/>
            <a:ext cx="8206560" cy="164124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Social Media</a:t>
            </a:r>
            <a:endParaRPr sz="4400" b="0" i="0" u="none" strike="noStrike" cap="none">
              <a:latin typeface="Arial"/>
              <a:ea typeface="Arial"/>
              <a:cs typeface="Arial"/>
              <a:sym typeface="Arial"/>
            </a:endParaRPr>
          </a:p>
        </p:txBody>
      </p:sp>
      <p:sp>
        <p:nvSpPr>
          <p:cNvPr id="2860" name="Google Shape;2860;p303"/>
          <p:cNvSpPr/>
          <p:nvPr/>
        </p:nvSpPr>
        <p:spPr>
          <a:xfrm>
            <a:off x="457200" y="1600200"/>
            <a:ext cx="8206560" cy="4502880"/>
          </a:xfrm>
          <a:prstGeom prst="rect">
            <a:avLst/>
          </a:prstGeom>
          <a:noFill/>
          <a:ln>
            <a:noFill/>
          </a:ln>
        </p:spPr>
        <p:txBody>
          <a:bodyPr spcFirstLastPara="1" wrap="square" lIns="90000" tIns="45000" rIns="90000" bIns="45000" anchor="t" anchorCtr="0">
            <a:noAutofit/>
          </a:bodyPr>
          <a:lstStyle/>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Understand and adjust your privacy settings</a:t>
            </a:r>
            <a:endParaRPr sz="3200" b="0" i="0" u="none" strike="noStrike" cap="none">
              <a:latin typeface="Arial"/>
              <a:ea typeface="Arial"/>
              <a:cs typeface="Arial"/>
              <a:sym typeface="Arial"/>
            </a:endParaRPr>
          </a:p>
          <a:p>
            <a:pPr marL="216000" marR="0" lvl="0" indent="-203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Be skeptical of everything</a:t>
            </a:r>
            <a:endParaRPr sz="3200" b="0" i="0" u="none" strike="noStrike" cap="none">
              <a:latin typeface="Arial"/>
              <a:ea typeface="Arial"/>
              <a:cs typeface="Arial"/>
              <a:sym typeface="Arial"/>
            </a:endParaRPr>
          </a:p>
          <a:p>
            <a:pPr marL="432000" marR="0" lvl="1" indent="-197999"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especially ANYONE asking you for money</a:t>
            </a:r>
            <a:endParaRPr sz="2800" b="0" i="0" u="none" strike="noStrike" cap="none">
              <a:latin typeface="Arial"/>
              <a:ea typeface="Arial"/>
              <a:cs typeface="Arial"/>
              <a:sym typeface="Arial"/>
            </a:endParaRPr>
          </a:p>
        </p:txBody>
      </p:sp>
      <p:pic>
        <p:nvPicPr>
          <p:cNvPr id="2861" name="Google Shape;2861;p303"/>
          <p:cNvPicPr preferRelativeResize="0"/>
          <p:nvPr/>
        </p:nvPicPr>
        <p:blipFill rotWithShape="1">
          <a:blip r:embed="rId3">
            <a:alphaModFix/>
          </a:blip>
          <a:srcRect/>
          <a:stretch/>
        </p:blipFill>
        <p:spPr>
          <a:xfrm>
            <a:off x="6726823" y="5853154"/>
            <a:ext cx="845375" cy="845375"/>
          </a:xfrm>
          <a:prstGeom prst="rect">
            <a:avLst/>
          </a:prstGeom>
          <a:noFill/>
          <a:ln>
            <a:noFill/>
          </a:ln>
        </p:spPr>
      </p:pic>
      <p:pic>
        <p:nvPicPr>
          <p:cNvPr id="2862" name="Google Shape;2862;p303"/>
          <p:cNvPicPr preferRelativeResize="0"/>
          <p:nvPr/>
        </p:nvPicPr>
        <p:blipFill rotWithShape="1">
          <a:blip r:embed="rId4">
            <a:alphaModFix/>
          </a:blip>
          <a:srcRect/>
          <a:stretch/>
        </p:blipFill>
        <p:spPr>
          <a:xfrm>
            <a:off x="3311420" y="3832925"/>
            <a:ext cx="1196280" cy="1196280"/>
          </a:xfrm>
          <a:prstGeom prst="rect">
            <a:avLst/>
          </a:prstGeom>
          <a:noFill/>
          <a:ln>
            <a:noFill/>
          </a:ln>
        </p:spPr>
      </p:pic>
      <p:pic>
        <p:nvPicPr>
          <p:cNvPr id="2863" name="Google Shape;2863;p303"/>
          <p:cNvPicPr preferRelativeResize="0"/>
          <p:nvPr/>
        </p:nvPicPr>
        <p:blipFill rotWithShape="1">
          <a:blip r:embed="rId5">
            <a:alphaModFix/>
          </a:blip>
          <a:srcRect/>
          <a:stretch/>
        </p:blipFill>
        <p:spPr>
          <a:xfrm>
            <a:off x="4954145" y="4780348"/>
            <a:ext cx="1326240" cy="1326240"/>
          </a:xfrm>
          <a:prstGeom prst="rect">
            <a:avLst/>
          </a:prstGeom>
          <a:noFill/>
          <a:ln>
            <a:noFill/>
          </a:ln>
        </p:spPr>
      </p:pic>
      <p:pic>
        <p:nvPicPr>
          <p:cNvPr id="2864" name="Google Shape;2864;p303"/>
          <p:cNvPicPr preferRelativeResize="0"/>
          <p:nvPr/>
        </p:nvPicPr>
        <p:blipFill rotWithShape="1">
          <a:blip r:embed="rId6">
            <a:alphaModFix/>
          </a:blip>
          <a:srcRect/>
          <a:stretch/>
        </p:blipFill>
        <p:spPr>
          <a:xfrm>
            <a:off x="2397020" y="5585750"/>
            <a:ext cx="2110680" cy="517320"/>
          </a:xfrm>
          <a:prstGeom prst="rect">
            <a:avLst/>
          </a:prstGeom>
          <a:noFill/>
          <a:ln>
            <a:noFill/>
          </a:ln>
        </p:spPr>
      </p:pic>
      <p:pic>
        <p:nvPicPr>
          <p:cNvPr id="2865" name="Google Shape;2865;p303"/>
          <p:cNvPicPr preferRelativeResize="0"/>
          <p:nvPr/>
        </p:nvPicPr>
        <p:blipFill>
          <a:blip r:embed="rId7">
            <a:alphaModFix/>
          </a:blip>
          <a:stretch>
            <a:fillRect/>
          </a:stretch>
        </p:blipFill>
        <p:spPr>
          <a:xfrm>
            <a:off x="862797" y="4806725"/>
            <a:ext cx="916525" cy="916550"/>
          </a:xfrm>
          <a:prstGeom prst="rect">
            <a:avLst/>
          </a:prstGeom>
          <a:noFill/>
          <a:ln>
            <a:noFill/>
          </a:ln>
        </p:spPr>
      </p:pic>
      <p:pic>
        <p:nvPicPr>
          <p:cNvPr id="2866" name="Google Shape;2866;p303"/>
          <p:cNvPicPr preferRelativeResize="0"/>
          <p:nvPr/>
        </p:nvPicPr>
        <p:blipFill>
          <a:blip r:embed="rId8">
            <a:alphaModFix/>
          </a:blip>
          <a:stretch>
            <a:fillRect/>
          </a:stretch>
        </p:blipFill>
        <p:spPr>
          <a:xfrm>
            <a:off x="6945000" y="3832925"/>
            <a:ext cx="1413624" cy="1413624"/>
          </a:xfrm>
          <a:prstGeom prst="rect">
            <a:avLst/>
          </a:prstGeom>
          <a:noFill/>
          <a:ln>
            <a:noFill/>
          </a:ln>
        </p:spPr>
      </p:pic>
      <p:pic>
        <p:nvPicPr>
          <p:cNvPr id="2867" name="Google Shape;2867;p303"/>
          <p:cNvPicPr preferRelativeResize="0"/>
          <p:nvPr/>
        </p:nvPicPr>
        <p:blipFill>
          <a:blip r:embed="rId9">
            <a:alphaModFix/>
          </a:blip>
          <a:stretch>
            <a:fillRect/>
          </a:stretch>
        </p:blipFill>
        <p:spPr>
          <a:xfrm>
            <a:off x="1854667" y="3756492"/>
            <a:ext cx="845375" cy="845375"/>
          </a:xfrm>
          <a:prstGeom prst="rect">
            <a:avLst/>
          </a:prstGeom>
          <a:noFill/>
          <a:ln>
            <a:noFill/>
          </a:ln>
        </p:spPr>
      </p:pic>
      <p:pic>
        <p:nvPicPr>
          <p:cNvPr id="2868" name="Google Shape;2868;p303"/>
          <p:cNvPicPr preferRelativeResize="0"/>
          <p:nvPr/>
        </p:nvPicPr>
        <p:blipFill>
          <a:blip r:embed="rId10">
            <a:alphaModFix/>
          </a:blip>
          <a:stretch>
            <a:fillRect/>
          </a:stretch>
        </p:blipFill>
        <p:spPr>
          <a:xfrm>
            <a:off x="5209167" y="3827954"/>
            <a:ext cx="702450" cy="702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232"/>
          <p:cNvSpPr/>
          <p:nvPr/>
        </p:nvSpPr>
        <p:spPr>
          <a:xfrm>
            <a:off x="201600" y="654480"/>
            <a:ext cx="8742600" cy="113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How Did They Get My Password?</a:t>
            </a:r>
            <a:endParaRPr sz="4000" b="0" i="0" u="none" strike="noStrike" cap="none">
              <a:latin typeface="Arial"/>
              <a:ea typeface="Arial"/>
              <a:cs typeface="Arial"/>
              <a:sym typeface="Arial"/>
            </a:endParaRPr>
          </a:p>
        </p:txBody>
      </p:sp>
      <p:sp>
        <p:nvSpPr>
          <p:cNvPr id="1563" name="Google Shape;1563;p232"/>
          <p:cNvSpPr/>
          <p:nvPr/>
        </p:nvSpPr>
        <p:spPr>
          <a:xfrm>
            <a:off x="457200" y="1878480"/>
            <a:ext cx="8220240" cy="3968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Guessed</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Password Reset</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Stolen Mobile Device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Phishing</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Trojans/Virus/Malware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API Exploitation</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Third Party App Exploitation</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Website Breach</a:t>
            </a:r>
            <a:endParaRPr sz="3200" b="0" i="0" u="none" strike="noStrike" cap="none">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73"/>
        <p:cNvGrpSpPr/>
        <p:nvPr/>
      </p:nvGrpSpPr>
      <p:grpSpPr>
        <a:xfrm>
          <a:off x="0" y="0"/>
          <a:ext cx="0" cy="0"/>
          <a:chOff x="0" y="0"/>
          <a:chExt cx="0" cy="0"/>
        </a:xfrm>
      </p:grpSpPr>
      <p:sp>
        <p:nvSpPr>
          <p:cNvPr id="2874" name="Google Shape;2874;p304"/>
          <p:cNvSpPr/>
          <p:nvPr/>
        </p:nvSpPr>
        <p:spPr>
          <a:xfrm>
            <a:off x="152280" y="731520"/>
            <a:ext cx="8740080" cy="556992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5400" b="0" i="0" u="none" strike="noStrike" cap="none">
                <a:solidFill>
                  <a:srgbClr val="000000"/>
                </a:solidFill>
                <a:latin typeface="Arial"/>
                <a:ea typeface="Arial"/>
                <a:cs typeface="Arial"/>
                <a:sym typeface="Arial"/>
              </a:rPr>
              <a:t>“...if you're not the customer</a:t>
            </a:r>
            <a:endParaRPr sz="54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n-US" sz="5400" b="0" i="0" u="none" strike="noStrike" cap="none">
                <a:solidFill>
                  <a:srgbClr val="000000"/>
                </a:solidFill>
                <a:latin typeface="Arial"/>
                <a:ea typeface="Arial"/>
                <a:cs typeface="Arial"/>
                <a:sym typeface="Arial"/>
              </a:rPr>
              <a:t>you're the product being sold”</a:t>
            </a:r>
            <a:endParaRPr sz="5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0" i="1" u="none" strike="noStrike" cap="none">
                <a:solidFill>
                  <a:srgbClr val="000000"/>
                </a:solidFill>
                <a:latin typeface="Arial"/>
                <a:ea typeface="Arial"/>
                <a:cs typeface="Arial"/>
                <a:sym typeface="Arial"/>
              </a:rPr>
              <a:t> </a:t>
            </a:r>
            <a:r>
              <a:rPr lang="en-US" sz="1400" b="0" i="1" u="none" strike="noStrike" cap="none">
                <a:solidFill>
                  <a:srgbClr val="000000"/>
                </a:solidFill>
                <a:latin typeface="Arial"/>
                <a:ea typeface="Arial"/>
                <a:cs typeface="Arial"/>
                <a:sym typeface="Arial"/>
              </a:rPr>
              <a:t>metafilter.com/95152</a:t>
            </a:r>
            <a:endParaRPr sz="1400" b="0" i="0" u="none" strike="noStrike" cap="none">
              <a:latin typeface="Arial"/>
              <a:ea typeface="Arial"/>
              <a:cs typeface="Arial"/>
              <a:sym typeface="Arial"/>
            </a:endParaRPr>
          </a:p>
        </p:txBody>
      </p:sp>
      <p:sp>
        <p:nvSpPr>
          <p:cNvPr id="2875" name="Google Shape;2875;p304"/>
          <p:cNvSpPr/>
          <p:nvPr/>
        </p:nvSpPr>
        <p:spPr>
          <a:xfrm>
            <a:off x="3124080" y="6356520"/>
            <a:ext cx="2872440" cy="3420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1200" b="0" i="0" u="none" strike="noStrike" cap="none">
                <a:solidFill>
                  <a:srgbClr val="888888"/>
                </a:solidFill>
                <a:latin typeface="Arial"/>
                <a:ea typeface="Arial"/>
                <a:cs typeface="Arial"/>
                <a:sym typeface="Arial"/>
              </a:rPr>
              <a:t>Staying Safe Online</a:t>
            </a:r>
            <a:endParaRPr sz="1200" b="0" i="0" u="none" strike="noStrike" cap="none">
              <a:latin typeface="Arial"/>
              <a:ea typeface="Arial"/>
              <a:cs typeface="Arial"/>
              <a:sym typeface="Arial"/>
            </a:endParaRPr>
          </a:p>
        </p:txBody>
      </p:sp>
      <p:sp>
        <p:nvSpPr>
          <p:cNvPr id="2876" name="Google Shape;2876;p304"/>
          <p:cNvSpPr/>
          <p:nvPr/>
        </p:nvSpPr>
        <p:spPr>
          <a:xfrm>
            <a:off x="182880" y="91440"/>
            <a:ext cx="6670800" cy="100152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Free Services Are Expensive</a:t>
            </a:r>
            <a:endParaRPr sz="36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sp>
        <p:nvSpPr>
          <p:cNvPr id="2882" name="Google Shape;2882;p305"/>
          <p:cNvSpPr/>
          <p:nvPr/>
        </p:nvSpPr>
        <p:spPr>
          <a:xfrm>
            <a:off x="182874" y="91450"/>
            <a:ext cx="8604300" cy="81870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Mobile Devices - Threats</a:t>
            </a:r>
            <a:endParaRPr sz="4400" b="0" i="0" u="none" strike="noStrike" cap="none">
              <a:latin typeface="Arial"/>
              <a:ea typeface="Arial"/>
              <a:cs typeface="Arial"/>
              <a:sym typeface="Arial"/>
            </a:endParaRPr>
          </a:p>
        </p:txBody>
      </p:sp>
      <p:sp>
        <p:nvSpPr>
          <p:cNvPr id="2883" name="Google Shape;2883;p305"/>
          <p:cNvSpPr/>
          <p:nvPr/>
        </p:nvSpPr>
        <p:spPr>
          <a:xfrm>
            <a:off x="381750" y="1177563"/>
            <a:ext cx="8206500" cy="4503000"/>
          </a:xfrm>
          <a:prstGeom prst="rect">
            <a:avLst/>
          </a:prstGeom>
          <a:noFill/>
          <a:ln>
            <a:noFill/>
          </a:ln>
        </p:spPr>
        <p:txBody>
          <a:bodyPr spcFirstLastPara="1" wrap="square" lIns="90000" tIns="45000" rIns="90000" bIns="45000" anchor="t" anchorCtr="0">
            <a:noAutofit/>
          </a:bodyPr>
          <a:lstStyle/>
          <a:p>
            <a:pPr marL="457200" marR="0" lvl="0" indent="-355600" algn="l" rtl="0">
              <a:lnSpc>
                <a:spcPct val="100000"/>
              </a:lnSpc>
              <a:spcBef>
                <a:spcPts val="566"/>
              </a:spcBef>
              <a:spcAft>
                <a:spcPts val="0"/>
              </a:spcAft>
              <a:buSzPts val="2000"/>
              <a:buChar char="●"/>
            </a:pPr>
            <a:r>
              <a:rPr lang="en-US" sz="2000"/>
              <a:t>Trojans, Viruses &amp; Malware</a:t>
            </a:r>
            <a:endParaRPr sz="2000"/>
          </a:p>
          <a:p>
            <a:pPr marL="457200" marR="0" lvl="0" indent="-355600" algn="l" rtl="0">
              <a:lnSpc>
                <a:spcPct val="100000"/>
              </a:lnSpc>
              <a:spcBef>
                <a:spcPts val="0"/>
              </a:spcBef>
              <a:spcAft>
                <a:spcPts val="0"/>
              </a:spcAft>
              <a:buSzPts val="2000"/>
              <a:buChar char="●"/>
            </a:pPr>
            <a:r>
              <a:rPr lang="en-US" sz="2000"/>
              <a:t>Lost and/or Stolen</a:t>
            </a:r>
            <a:endParaRPr sz="2000"/>
          </a:p>
          <a:p>
            <a:pPr marL="457200" marR="0" lvl="0" indent="-355600" algn="l" rtl="0">
              <a:lnSpc>
                <a:spcPct val="100000"/>
              </a:lnSpc>
              <a:spcBef>
                <a:spcPts val="0"/>
              </a:spcBef>
              <a:spcAft>
                <a:spcPts val="0"/>
              </a:spcAft>
              <a:buSzPts val="2000"/>
              <a:buChar char="●"/>
            </a:pPr>
            <a:r>
              <a:rPr lang="en-US" sz="2000"/>
              <a:t>Opaque Apps Permissions</a:t>
            </a:r>
            <a:endParaRPr sz="2000"/>
          </a:p>
          <a:p>
            <a:pPr marL="457200" marR="0" lvl="0" indent="-355600" algn="l" rtl="0">
              <a:lnSpc>
                <a:spcPct val="100000"/>
              </a:lnSpc>
              <a:spcBef>
                <a:spcPts val="0"/>
              </a:spcBef>
              <a:spcAft>
                <a:spcPts val="0"/>
              </a:spcAft>
              <a:buSzPts val="2000"/>
              <a:buChar char="●"/>
            </a:pPr>
            <a:r>
              <a:rPr lang="en-US" sz="2000"/>
              <a:t>Access To Everything</a:t>
            </a:r>
            <a:endParaRPr sz="2000"/>
          </a:p>
          <a:p>
            <a:pPr marL="457200" marR="0" lvl="0" indent="-355600" algn="l" rtl="0">
              <a:lnSpc>
                <a:spcPct val="100000"/>
              </a:lnSpc>
              <a:spcBef>
                <a:spcPts val="0"/>
              </a:spcBef>
              <a:spcAft>
                <a:spcPts val="0"/>
              </a:spcAft>
              <a:buSzPts val="2000"/>
              <a:buChar char="●"/>
            </a:pPr>
            <a:r>
              <a:rPr lang="en-US" sz="2000"/>
              <a:t>Open Wi-Fi Networks and Public Hotspots</a:t>
            </a:r>
            <a:endParaRPr sz="2000"/>
          </a:p>
          <a:p>
            <a:pPr marL="457200" marR="0" lvl="0" indent="-355600" algn="l" rtl="0">
              <a:lnSpc>
                <a:spcPct val="100000"/>
              </a:lnSpc>
              <a:spcBef>
                <a:spcPts val="0"/>
              </a:spcBef>
              <a:spcAft>
                <a:spcPts val="0"/>
              </a:spcAft>
              <a:buSzPts val="2000"/>
              <a:buChar char="●"/>
            </a:pPr>
            <a:r>
              <a:rPr lang="en-US" sz="2000"/>
              <a:t>Data leakage</a:t>
            </a:r>
            <a:endParaRPr sz="2000"/>
          </a:p>
          <a:p>
            <a:pPr marL="457200" marR="0" lvl="0" indent="-355600" algn="l" rtl="0">
              <a:lnSpc>
                <a:spcPct val="100000"/>
              </a:lnSpc>
              <a:spcBef>
                <a:spcPts val="0"/>
              </a:spcBef>
              <a:spcAft>
                <a:spcPts val="0"/>
              </a:spcAft>
              <a:buSzPts val="2000"/>
              <a:buChar char="●"/>
            </a:pPr>
            <a:r>
              <a:rPr lang="en-US" sz="2000"/>
              <a:t>Insecure Wi-Fi</a:t>
            </a:r>
            <a:endParaRPr sz="2000"/>
          </a:p>
          <a:p>
            <a:pPr marL="457200" marR="0" lvl="0" indent="-355600" algn="l" rtl="0">
              <a:lnSpc>
                <a:spcPct val="100000"/>
              </a:lnSpc>
              <a:spcBef>
                <a:spcPts val="0"/>
              </a:spcBef>
              <a:spcAft>
                <a:spcPts val="0"/>
              </a:spcAft>
              <a:buSzPts val="2000"/>
              <a:buChar char="●"/>
            </a:pPr>
            <a:r>
              <a:rPr lang="en-US" sz="2000"/>
              <a:t>Network spoofing</a:t>
            </a:r>
            <a:endParaRPr sz="2000"/>
          </a:p>
          <a:p>
            <a:pPr marL="457200" marR="0" lvl="0" indent="-355600" algn="l" rtl="0">
              <a:lnSpc>
                <a:spcPct val="100000"/>
              </a:lnSpc>
              <a:spcBef>
                <a:spcPts val="0"/>
              </a:spcBef>
              <a:spcAft>
                <a:spcPts val="0"/>
              </a:spcAft>
              <a:buSzPts val="2000"/>
              <a:buChar char="●"/>
            </a:pPr>
            <a:r>
              <a:rPr lang="en-US" sz="2000"/>
              <a:t>Phishing and social engineering attacks</a:t>
            </a:r>
            <a:endParaRPr sz="2000"/>
          </a:p>
          <a:p>
            <a:pPr marL="457200" marR="0" lvl="0" indent="-355600" algn="l" rtl="0">
              <a:lnSpc>
                <a:spcPct val="100000"/>
              </a:lnSpc>
              <a:spcBef>
                <a:spcPts val="0"/>
              </a:spcBef>
              <a:spcAft>
                <a:spcPts val="0"/>
              </a:spcAft>
              <a:buSzPts val="2000"/>
              <a:buChar char="●"/>
            </a:pPr>
            <a:r>
              <a:rPr lang="en-US" sz="2000"/>
              <a:t>Spyware</a:t>
            </a:r>
            <a:endParaRPr sz="2000"/>
          </a:p>
          <a:p>
            <a:pPr marL="457200" marR="0" lvl="0" indent="-355600" algn="l" rtl="0">
              <a:lnSpc>
                <a:spcPct val="100000"/>
              </a:lnSpc>
              <a:spcBef>
                <a:spcPts val="0"/>
              </a:spcBef>
              <a:spcAft>
                <a:spcPts val="0"/>
              </a:spcAft>
              <a:buSzPts val="2000"/>
              <a:buChar char="●"/>
            </a:pPr>
            <a:r>
              <a:rPr lang="en-US" sz="2000"/>
              <a:t>Poor cyber hygiene, including weak passwords and improper or no use of multifactor authentication (MFA)</a:t>
            </a:r>
            <a:endParaRPr sz="2000"/>
          </a:p>
          <a:p>
            <a:pPr marL="457200" marR="0" lvl="0" indent="-355600" algn="l" rtl="0">
              <a:lnSpc>
                <a:spcPct val="100000"/>
              </a:lnSpc>
              <a:spcBef>
                <a:spcPts val="0"/>
              </a:spcBef>
              <a:spcAft>
                <a:spcPts val="0"/>
              </a:spcAft>
              <a:buSzPts val="2000"/>
              <a:buChar char="●"/>
            </a:pPr>
            <a:r>
              <a:rPr lang="en-US" sz="2000"/>
              <a:t>Poor technical controls, such as improper session handling, out-of-date devices and operating systems, and cryptographic controls</a:t>
            </a:r>
            <a:endParaRPr sz="20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87"/>
        <p:cNvGrpSpPr/>
        <p:nvPr/>
      </p:nvGrpSpPr>
      <p:grpSpPr>
        <a:xfrm>
          <a:off x="0" y="0"/>
          <a:ext cx="0" cy="0"/>
          <a:chOff x="0" y="0"/>
          <a:chExt cx="0" cy="0"/>
        </a:xfrm>
      </p:grpSpPr>
      <p:sp>
        <p:nvSpPr>
          <p:cNvPr id="2888" name="Google Shape;2888;p306"/>
          <p:cNvSpPr/>
          <p:nvPr/>
        </p:nvSpPr>
        <p:spPr>
          <a:xfrm>
            <a:off x="244440" y="220680"/>
            <a:ext cx="6685200" cy="4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6"/>
          <p:cNvSpPr/>
          <p:nvPr/>
        </p:nvSpPr>
        <p:spPr>
          <a:xfrm>
            <a:off x="244440" y="892080"/>
            <a:ext cx="8650800" cy="5070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6"/>
          <p:cNvSpPr/>
          <p:nvPr/>
        </p:nvSpPr>
        <p:spPr>
          <a:xfrm>
            <a:off x="457200" y="822960"/>
            <a:ext cx="8222400" cy="77472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Mobile / Portable / Cellular</a:t>
            </a:r>
            <a:endParaRPr sz="4400" b="0" i="0" u="none" strike="noStrike" cap="none">
              <a:latin typeface="Arial"/>
              <a:ea typeface="Arial"/>
              <a:cs typeface="Arial"/>
              <a:sym typeface="Arial"/>
            </a:endParaRPr>
          </a:p>
        </p:txBody>
      </p:sp>
      <p:sp>
        <p:nvSpPr>
          <p:cNvPr id="2891" name="Google Shape;2891;p306"/>
          <p:cNvSpPr/>
          <p:nvPr/>
        </p:nvSpPr>
        <p:spPr>
          <a:xfrm>
            <a:off x="457200" y="1737360"/>
            <a:ext cx="8222400" cy="4336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Solid Operating Systems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Encrypted</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Super Secure Hardware (secure enclave)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End to end secure apps available</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Biometrics</a:t>
            </a:r>
            <a:endParaRPr sz="3200" b="0" i="0" u="none" strike="noStrike" cap="none">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sp>
        <p:nvSpPr>
          <p:cNvPr id="2896" name="Google Shape;2896;p307"/>
          <p:cNvSpPr/>
          <p:nvPr/>
        </p:nvSpPr>
        <p:spPr>
          <a:xfrm>
            <a:off x="244440" y="220680"/>
            <a:ext cx="6685200" cy="4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7"/>
          <p:cNvSpPr/>
          <p:nvPr/>
        </p:nvSpPr>
        <p:spPr>
          <a:xfrm>
            <a:off x="244440" y="892080"/>
            <a:ext cx="8650800" cy="5070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7"/>
          <p:cNvSpPr/>
          <p:nvPr/>
        </p:nvSpPr>
        <p:spPr>
          <a:xfrm>
            <a:off x="457200" y="640080"/>
            <a:ext cx="8222400" cy="1137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But...</a:t>
            </a:r>
            <a:endParaRPr sz="4400" b="0" i="0" u="none" strike="noStrike" cap="none">
              <a:latin typeface="Arial"/>
              <a:ea typeface="Arial"/>
              <a:cs typeface="Arial"/>
              <a:sym typeface="Arial"/>
            </a:endParaRPr>
          </a:p>
        </p:txBody>
      </p:sp>
      <p:sp>
        <p:nvSpPr>
          <p:cNvPr id="2899" name="Google Shape;2899;p307"/>
          <p:cNvSpPr/>
          <p:nvPr/>
        </p:nvSpPr>
        <p:spPr>
          <a:xfrm>
            <a:off x="457560" y="1645920"/>
            <a:ext cx="8222400" cy="484092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Endless Apps means endless points of insecurity</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OS design can hide really bad practices</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1800" b="0" i="1" u="none" strike="noStrike" cap="none">
                <a:solidFill>
                  <a:srgbClr val="000000"/>
                </a:solidFill>
                <a:latin typeface="Arial"/>
                <a:ea typeface="Arial"/>
                <a:cs typeface="Arial"/>
                <a:sym typeface="Arial"/>
              </a:rPr>
              <a:t>lack of TLS, client app no longer validates certs, bad coding, basic security stuff</a:t>
            </a: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You don't see it in the UI</a:t>
            </a:r>
            <a:endParaRPr sz="3200" b="0" i="0" u="none" strike="noStrike" cap="none">
              <a:latin typeface="Arial"/>
              <a:ea typeface="Arial"/>
              <a:cs typeface="Arial"/>
              <a:sym typeface="Arial"/>
            </a:endParaRPr>
          </a:p>
          <a:p>
            <a:pPr marL="0" marR="0" lvl="0" indent="0" algn="ctr" rtl="0">
              <a:lnSpc>
                <a:spcPct val="100000"/>
              </a:lnSpc>
              <a:spcBef>
                <a:spcPts val="0"/>
              </a:spcBef>
              <a:spcAft>
                <a:spcPts val="0"/>
              </a:spcAft>
              <a:buNone/>
            </a:pPr>
            <a:endParaRPr sz="3200" b="0" i="0" u="none" strike="noStrike" cap="none">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sp>
        <p:nvSpPr>
          <p:cNvPr id="2904" name="Google Shape;2904;p308"/>
          <p:cNvSpPr/>
          <p:nvPr/>
        </p:nvSpPr>
        <p:spPr>
          <a:xfrm>
            <a:off x="244440" y="220680"/>
            <a:ext cx="6685200" cy="44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8"/>
          <p:cNvSpPr/>
          <p:nvPr/>
        </p:nvSpPr>
        <p:spPr>
          <a:xfrm>
            <a:off x="244440" y="892080"/>
            <a:ext cx="8650800" cy="5070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8"/>
          <p:cNvSpPr/>
          <p:nvPr/>
        </p:nvSpPr>
        <p:spPr>
          <a:xfrm>
            <a:off x="457200" y="640080"/>
            <a:ext cx="8222400" cy="113796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privacy is even worse...</a:t>
            </a:r>
            <a:endParaRPr sz="4400" b="0" i="0" u="none" strike="noStrike" cap="none">
              <a:latin typeface="Arial"/>
              <a:ea typeface="Arial"/>
              <a:cs typeface="Arial"/>
              <a:sym typeface="Arial"/>
            </a:endParaRPr>
          </a:p>
        </p:txBody>
      </p:sp>
      <p:sp>
        <p:nvSpPr>
          <p:cNvPr id="2907" name="Google Shape;2907;p308"/>
          <p:cNvSpPr/>
          <p:nvPr/>
        </p:nvSpPr>
        <p:spPr>
          <a:xfrm>
            <a:off x="457560" y="1920240"/>
            <a:ext cx="8222400" cy="34714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More apps collecting more stuff storing it in more places and sharing widely</a:t>
            </a:r>
            <a:endParaRPr sz="3200" b="0" i="0" u="none" strike="noStrike" cap="none">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912"/>
        <p:cNvGrpSpPr/>
        <p:nvPr/>
      </p:nvGrpSpPr>
      <p:grpSpPr>
        <a:xfrm>
          <a:off x="0" y="0"/>
          <a:ext cx="0" cy="0"/>
          <a:chOff x="0" y="0"/>
          <a:chExt cx="0" cy="0"/>
        </a:xfrm>
      </p:grpSpPr>
      <p:sp>
        <p:nvSpPr>
          <p:cNvPr id="2913" name="Google Shape;2913;p309"/>
          <p:cNvSpPr txBox="1"/>
          <p:nvPr/>
        </p:nvSpPr>
        <p:spPr>
          <a:xfrm>
            <a:off x="0" y="0"/>
            <a:ext cx="9098700" cy="583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300" b="1">
                <a:solidFill>
                  <a:schemeClr val="dk1"/>
                </a:solidFill>
              </a:rPr>
              <a:t> Current attacks are generally tough &amp; against High Value Targets</a:t>
            </a:r>
            <a:endParaRPr sz="2300" b="1">
              <a:solidFill>
                <a:schemeClr val="dk1"/>
              </a:solidFill>
            </a:endParaRPr>
          </a:p>
          <a:p>
            <a:pPr marL="0" lvl="0" indent="0" algn="l" rtl="0">
              <a:spcBef>
                <a:spcPts val="0"/>
              </a:spcBef>
              <a:spcAft>
                <a:spcPts val="0"/>
              </a:spcAft>
              <a:buNone/>
            </a:pPr>
            <a:endParaRPr sz="1900">
              <a:solidFill>
                <a:schemeClr val="dk1"/>
              </a:solidFill>
            </a:endParaRPr>
          </a:p>
          <a:p>
            <a:pPr marL="0" lvl="0" indent="0" algn="l" rtl="0">
              <a:spcBef>
                <a:spcPts val="0"/>
              </a:spcBef>
              <a:spcAft>
                <a:spcPts val="0"/>
              </a:spcAft>
              <a:buNone/>
            </a:pPr>
            <a:r>
              <a:rPr lang="en-US" sz="1900"/>
              <a:t>High value most often means rich financial gains for the threat actors. </a:t>
            </a:r>
            <a:endParaRPr sz="1900"/>
          </a:p>
          <a:p>
            <a:pPr marL="0" lvl="0" indent="0" algn="l" rtl="0">
              <a:spcBef>
                <a:spcPts val="0"/>
              </a:spcBef>
              <a:spcAft>
                <a:spcPts val="0"/>
              </a:spcAft>
              <a:buNone/>
            </a:pPr>
            <a:r>
              <a:rPr lang="en-US" sz="1900"/>
              <a:t> </a:t>
            </a:r>
            <a:endParaRPr sz="1900"/>
          </a:p>
          <a:p>
            <a:pPr marL="0" lvl="0" indent="0" algn="l" rtl="0">
              <a:spcBef>
                <a:spcPts val="0"/>
              </a:spcBef>
              <a:spcAft>
                <a:spcPts val="0"/>
              </a:spcAft>
              <a:buNone/>
            </a:pPr>
            <a:r>
              <a:rPr lang="en-US" sz="1900"/>
              <a:t>They require significant financial backing, top-tier technical skills, a lot of man-power, and operational guidance and control.</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Riskware is the name used for free apps that offer to do something entertaining or useful—and actually deliver on that promise—but secretly siphon off information and send it back to the app publishers to be sold to advertisers or criminals. </a:t>
            </a:r>
            <a:endParaRPr sz="1900"/>
          </a:p>
          <a:p>
            <a:pPr marL="0" lvl="0" indent="0" algn="l" rtl="0">
              <a:spcBef>
                <a:spcPts val="0"/>
              </a:spcBef>
              <a:spcAft>
                <a:spcPts val="0"/>
              </a:spcAft>
              <a:buNone/>
            </a:pPr>
            <a:endParaRPr sz="1900"/>
          </a:p>
          <a:p>
            <a:pPr marL="457200" lvl="0" indent="-349250" algn="l" rtl="0">
              <a:spcBef>
                <a:spcPts val="0"/>
              </a:spcBef>
              <a:spcAft>
                <a:spcPts val="0"/>
              </a:spcAft>
              <a:buSzPts val="1900"/>
              <a:buChar char="●"/>
            </a:pPr>
            <a:r>
              <a:rPr lang="en-US" sz="1900"/>
              <a:t>Smishing Attacks</a:t>
            </a:r>
            <a:endParaRPr sz="1900"/>
          </a:p>
          <a:p>
            <a:pPr marL="457200" lvl="0" indent="-349250" algn="l" rtl="0">
              <a:spcBef>
                <a:spcPts val="0"/>
              </a:spcBef>
              <a:spcAft>
                <a:spcPts val="0"/>
              </a:spcAft>
              <a:buSzPts val="1900"/>
              <a:buChar char="●"/>
            </a:pPr>
            <a:r>
              <a:rPr lang="en-US" sz="1900"/>
              <a:t>Loss / Swiper got swiped</a:t>
            </a:r>
            <a:endParaRPr sz="1900"/>
          </a:p>
          <a:p>
            <a:pPr marL="457200" lvl="0" indent="-349250" algn="l" rtl="0">
              <a:spcBef>
                <a:spcPts val="0"/>
              </a:spcBef>
              <a:spcAft>
                <a:spcPts val="0"/>
              </a:spcAft>
              <a:buSzPts val="1900"/>
              <a:buChar char="●"/>
            </a:pPr>
            <a:r>
              <a:rPr lang="en-US" sz="1900"/>
              <a:t>SIM Swapping</a:t>
            </a:r>
            <a:endParaRPr sz="1900"/>
          </a:p>
          <a:p>
            <a:pPr marL="457200" lvl="0" indent="-349250" algn="l" rtl="0">
              <a:spcBef>
                <a:spcPts val="0"/>
              </a:spcBef>
              <a:spcAft>
                <a:spcPts val="0"/>
              </a:spcAft>
              <a:buSzPts val="1900"/>
              <a:buChar char="●"/>
            </a:pPr>
            <a:r>
              <a:rPr lang="en-US" sz="1900"/>
              <a:t>Public Wi-Fi and Network Spoofing</a:t>
            </a:r>
            <a:endParaRPr sz="1900"/>
          </a:p>
          <a:p>
            <a:pPr marL="0" lvl="0" indent="0" algn="l" rtl="0">
              <a:spcBef>
                <a:spcPts val="0"/>
              </a:spcBef>
              <a:spcAft>
                <a:spcPts val="0"/>
              </a:spcAft>
              <a:buNone/>
            </a:pPr>
            <a:endParaRPr/>
          </a:p>
        </p:txBody>
      </p:sp>
      <p:sp>
        <p:nvSpPr>
          <p:cNvPr id="2914" name="Google Shape;2914;p309"/>
          <p:cNvSpPr txBox="1"/>
          <p:nvPr/>
        </p:nvSpPr>
        <p:spPr>
          <a:xfrm>
            <a:off x="0" y="6373000"/>
            <a:ext cx="9098700" cy="42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
                <a:solidFill>
                  <a:schemeClr val="dk1"/>
                </a:solidFill>
              </a:rPr>
              <a:t>https://www.cloudsavvyit.com/8514/why-cyber-criminals-love-cellphones/</a:t>
            </a:r>
            <a:endParaRPr sz="700">
              <a:solidFill>
                <a:schemeClr val="dk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919"/>
        <p:cNvGrpSpPr/>
        <p:nvPr/>
      </p:nvGrpSpPr>
      <p:grpSpPr>
        <a:xfrm>
          <a:off x="0" y="0"/>
          <a:ext cx="0" cy="0"/>
          <a:chOff x="0" y="0"/>
          <a:chExt cx="0" cy="0"/>
        </a:xfrm>
      </p:grpSpPr>
      <p:pic>
        <p:nvPicPr>
          <p:cNvPr id="2920" name="Google Shape;2920;p310"/>
          <p:cNvPicPr preferRelativeResize="0"/>
          <p:nvPr/>
        </p:nvPicPr>
        <p:blipFill>
          <a:blip r:embed="rId3">
            <a:alphaModFix/>
          </a:blip>
          <a:stretch>
            <a:fillRect/>
          </a:stretch>
        </p:blipFill>
        <p:spPr>
          <a:xfrm>
            <a:off x="152400" y="1143425"/>
            <a:ext cx="8839200" cy="39188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925"/>
        <p:cNvGrpSpPr/>
        <p:nvPr/>
      </p:nvGrpSpPr>
      <p:grpSpPr>
        <a:xfrm>
          <a:off x="0" y="0"/>
          <a:ext cx="0" cy="0"/>
          <a:chOff x="0" y="0"/>
          <a:chExt cx="0" cy="0"/>
        </a:xfrm>
      </p:grpSpPr>
      <p:sp>
        <p:nvSpPr>
          <p:cNvPr id="2926" name="Google Shape;2926;p311"/>
          <p:cNvSpPr/>
          <p:nvPr/>
        </p:nvSpPr>
        <p:spPr>
          <a:xfrm>
            <a:off x="457200" y="274680"/>
            <a:ext cx="6122160" cy="361080"/>
          </a:xfrm>
          <a:prstGeom prst="rect">
            <a:avLst/>
          </a:prstGeom>
          <a:no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Mobile Devices</a:t>
            </a:r>
            <a:endParaRPr sz="4400" b="0" i="0" u="none" strike="noStrike" cap="none">
              <a:latin typeface="Arial"/>
              <a:ea typeface="Arial"/>
              <a:cs typeface="Arial"/>
              <a:sym typeface="Arial"/>
            </a:endParaRPr>
          </a:p>
        </p:txBody>
      </p:sp>
      <p:sp>
        <p:nvSpPr>
          <p:cNvPr id="2927" name="Google Shape;2927;p311"/>
          <p:cNvSpPr/>
          <p:nvPr/>
        </p:nvSpPr>
        <p:spPr>
          <a:xfrm>
            <a:off x="457200" y="1600200"/>
            <a:ext cx="8206560" cy="4502880"/>
          </a:xfrm>
          <a:prstGeom prst="rect">
            <a:avLst/>
          </a:prstGeom>
          <a:noFill/>
          <a:ln>
            <a:noFill/>
          </a:ln>
        </p:spPr>
        <p:txBody>
          <a:bodyPr spcFirstLastPara="1" wrap="square" lIns="90000" tIns="45000" rIns="90000" bIns="45000" anchor="t" anchorCtr="0">
            <a:noAutofit/>
          </a:bodyPr>
          <a:lstStyle/>
          <a:p>
            <a:pPr marL="216000" marR="0" lvl="0" indent="-228600" algn="l" rtl="0">
              <a:lnSpc>
                <a:spcPct val="100000"/>
              </a:lnSpc>
              <a:spcBef>
                <a:spcPts val="0"/>
              </a:spcBef>
              <a:spcAft>
                <a:spcPts val="0"/>
              </a:spcAft>
              <a:buClr>
                <a:srgbClr val="000000"/>
              </a:buClr>
              <a:buSzPts val="3600"/>
              <a:buAutoNum type="arabicPeriod"/>
            </a:pPr>
            <a:r>
              <a:rPr lang="en-US" sz="3600" i="0" u="none" strike="noStrike" cap="none">
                <a:solidFill>
                  <a:srgbClr val="000000"/>
                </a:solidFill>
              </a:rPr>
              <a:t> Encrypt it</a:t>
            </a:r>
            <a:endParaRPr sz="3600" i="0" u="none" strike="noStrike" cap="none"/>
          </a:p>
          <a:p>
            <a:pPr marL="216000" marR="0" lvl="0" indent="-228600" algn="l" rtl="0">
              <a:lnSpc>
                <a:spcPct val="100000"/>
              </a:lnSpc>
              <a:spcBef>
                <a:spcPts val="0"/>
              </a:spcBef>
              <a:spcAft>
                <a:spcPts val="0"/>
              </a:spcAft>
              <a:buClr>
                <a:srgbClr val="000000"/>
              </a:buClr>
              <a:buSzPts val="3600"/>
              <a:buAutoNum type="arabicPeriod"/>
            </a:pPr>
            <a:r>
              <a:rPr lang="en-US" sz="3600" i="0" u="none" strike="noStrike" cap="none">
                <a:solidFill>
                  <a:srgbClr val="000000"/>
                </a:solidFill>
              </a:rPr>
              <a:t> Password it</a:t>
            </a:r>
            <a:endParaRPr sz="3600" i="0" u="none" strike="noStrike" cap="none"/>
          </a:p>
          <a:p>
            <a:pPr marL="216000" marR="0" lvl="0" indent="-228600" algn="l" rtl="0">
              <a:lnSpc>
                <a:spcPct val="100000"/>
              </a:lnSpc>
              <a:spcBef>
                <a:spcPts val="0"/>
              </a:spcBef>
              <a:spcAft>
                <a:spcPts val="0"/>
              </a:spcAft>
              <a:buClr>
                <a:srgbClr val="000000"/>
              </a:buClr>
              <a:buSzPts val="3600"/>
              <a:buAutoNum type="arabicPeriod"/>
            </a:pPr>
            <a:r>
              <a:rPr lang="en-US" sz="3600" i="0" u="none" strike="noStrike" cap="none">
                <a:solidFill>
                  <a:srgbClr val="000000"/>
                </a:solidFill>
              </a:rPr>
              <a:t> Backup it</a:t>
            </a:r>
            <a:endParaRPr sz="3600" i="0" u="none" strike="noStrike" cap="none"/>
          </a:p>
          <a:p>
            <a:pPr marL="216000" marR="0" lvl="0" indent="-228600" algn="l" rtl="0">
              <a:lnSpc>
                <a:spcPct val="100000"/>
              </a:lnSpc>
              <a:spcBef>
                <a:spcPts val="0"/>
              </a:spcBef>
              <a:spcAft>
                <a:spcPts val="0"/>
              </a:spcAft>
              <a:buClr>
                <a:srgbClr val="000000"/>
              </a:buClr>
              <a:buSzPts val="3600"/>
              <a:buAutoNum type="arabicPeriod"/>
            </a:pPr>
            <a:r>
              <a:rPr lang="en-US" sz="3600" i="0" u="none" strike="noStrike" cap="none">
                <a:solidFill>
                  <a:srgbClr val="000000"/>
                </a:solidFill>
              </a:rPr>
              <a:t> Case it</a:t>
            </a:r>
            <a:endParaRPr sz="3600" i="0" u="none" strike="noStrike" cap="none">
              <a:solidFill>
                <a:srgbClr val="000000"/>
              </a:solidFill>
            </a:endParaRPr>
          </a:p>
          <a:p>
            <a:pPr marL="457200" lvl="0" indent="-457200" algn="l" rtl="0">
              <a:spcBef>
                <a:spcPts val="0"/>
              </a:spcBef>
              <a:spcAft>
                <a:spcPts val="0"/>
              </a:spcAft>
              <a:buSzPts val="3600"/>
              <a:buAutoNum type="arabicPeriod"/>
            </a:pPr>
            <a:r>
              <a:rPr lang="en-US" sz="3600">
                <a:solidFill>
                  <a:schemeClr val="dk1"/>
                </a:solidFill>
              </a:rPr>
              <a:t>Know those settings</a:t>
            </a:r>
            <a:endParaRPr sz="3600">
              <a:solidFill>
                <a:schemeClr val="dk1"/>
              </a:solidFill>
            </a:endParaRPr>
          </a:p>
          <a:p>
            <a:pPr marL="457200" lvl="0" indent="-457200" algn="l" rtl="0">
              <a:spcBef>
                <a:spcPts val="0"/>
              </a:spcBef>
              <a:spcAft>
                <a:spcPts val="0"/>
              </a:spcAft>
              <a:buClr>
                <a:schemeClr val="dk1"/>
              </a:buClr>
              <a:buSzPts val="3600"/>
              <a:buAutoNum type="arabicPeriod"/>
            </a:pPr>
            <a:r>
              <a:rPr lang="en-US" sz="3600">
                <a:solidFill>
                  <a:schemeClr val="dk1"/>
                </a:solidFill>
              </a:rPr>
              <a:t>Watch your Wifi</a:t>
            </a:r>
            <a:endParaRPr sz="3600">
              <a:solidFill>
                <a:schemeClr val="dk1"/>
              </a:solidFill>
            </a:endParaRPr>
          </a:p>
          <a:p>
            <a:pPr marL="216000" marR="0" lvl="0" indent="-228600" algn="l" rtl="0">
              <a:lnSpc>
                <a:spcPct val="100000"/>
              </a:lnSpc>
              <a:spcBef>
                <a:spcPts val="0"/>
              </a:spcBef>
              <a:spcAft>
                <a:spcPts val="0"/>
              </a:spcAft>
              <a:buClr>
                <a:srgbClr val="000000"/>
              </a:buClr>
              <a:buSzPts val="3600"/>
              <a:buAutoNum type="arabicPeriod"/>
            </a:pPr>
            <a:r>
              <a:rPr lang="en-US" sz="3600" i="0" u="none" strike="noStrike" cap="none">
                <a:solidFill>
                  <a:srgbClr val="000000"/>
                </a:solidFill>
              </a:rPr>
              <a:t> It is not forever</a:t>
            </a:r>
            <a:endParaRPr sz="3600" i="0" u="none" strike="noStrike" cap="none">
              <a:solidFill>
                <a:srgbClr val="000000"/>
              </a:solidFill>
            </a:endParaRPr>
          </a:p>
          <a:p>
            <a:pPr marL="0" marR="0" lvl="0" indent="0" algn="l" rtl="0">
              <a:lnSpc>
                <a:spcPct val="100000"/>
              </a:lnSpc>
              <a:spcBef>
                <a:spcPts val="0"/>
              </a:spcBef>
              <a:spcAft>
                <a:spcPts val="0"/>
              </a:spcAft>
              <a:buNone/>
            </a:pPr>
            <a:endParaRPr sz="3600"/>
          </a:p>
          <a:p>
            <a:pPr marL="0" marR="0" lvl="0" indent="0" algn="l" rtl="0">
              <a:lnSpc>
                <a:spcPct val="100000"/>
              </a:lnSpc>
              <a:spcBef>
                <a:spcPts val="0"/>
              </a:spcBef>
              <a:spcAft>
                <a:spcPts val="0"/>
              </a:spcAft>
              <a:buNone/>
            </a:pPr>
            <a:endParaRPr sz="3600" i="0" u="none" strike="noStrike" cap="none"/>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312"/>
          <p:cNvSpPr txBox="1"/>
          <p:nvPr/>
        </p:nvSpPr>
        <p:spPr>
          <a:xfrm>
            <a:off x="529825" y="716400"/>
            <a:ext cx="8074500" cy="3689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2900"/>
              </a:spcBef>
              <a:spcAft>
                <a:spcPts val="0"/>
              </a:spcAft>
              <a:buNone/>
            </a:pPr>
            <a:r>
              <a:rPr lang="en-US" sz="2400">
                <a:highlight>
                  <a:schemeClr val="lt1"/>
                </a:highlight>
              </a:rPr>
              <a:t>How do you know if you have malware on your phone?</a:t>
            </a:r>
            <a:endParaRPr sz="2400">
              <a:highlight>
                <a:schemeClr val="lt1"/>
              </a:highlight>
            </a:endParaRPr>
          </a:p>
          <a:p>
            <a:pPr marL="749300" lvl="0" indent="-381000" algn="l" rtl="0">
              <a:lnSpc>
                <a:spcPct val="100000"/>
              </a:lnSpc>
              <a:spcBef>
                <a:spcPts val="1400"/>
              </a:spcBef>
              <a:spcAft>
                <a:spcPts val="0"/>
              </a:spcAft>
              <a:buSzPts val="2400"/>
              <a:buFont typeface="Georgia"/>
              <a:buChar char="●"/>
            </a:pPr>
            <a:r>
              <a:rPr lang="en-US" sz="2400">
                <a:highlight>
                  <a:schemeClr val="lt1"/>
                </a:highlight>
                <a:latin typeface="Georgia"/>
                <a:ea typeface="Georgia"/>
                <a:cs typeface="Georgia"/>
                <a:sym typeface="Georgia"/>
              </a:rPr>
              <a:t>You see ads all the time.</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You install an app and it disappears immediately.</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Your battery drains much faster than usual.</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You see apps that you don’t recognize.</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Data usage through the roof.</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Random charges on your phone bill.</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Slow.</a:t>
            </a:r>
            <a:endParaRPr sz="2400">
              <a:highlight>
                <a:schemeClr val="lt1"/>
              </a:highlight>
              <a:latin typeface="Georgia"/>
              <a:ea typeface="Georgia"/>
              <a:cs typeface="Georgia"/>
              <a:sym typeface="Georgia"/>
            </a:endParaRPr>
          </a:p>
          <a:p>
            <a:pPr marL="749300" lvl="0" indent="-381000" algn="l" rtl="0">
              <a:lnSpc>
                <a:spcPct val="100000"/>
              </a:lnSpc>
              <a:spcBef>
                <a:spcPts val="0"/>
              </a:spcBef>
              <a:spcAft>
                <a:spcPts val="0"/>
              </a:spcAft>
              <a:buSzPts val="2400"/>
              <a:buFont typeface="Georgia"/>
              <a:buChar char="●"/>
            </a:pPr>
            <a:r>
              <a:rPr lang="en-US" sz="2400">
                <a:highlight>
                  <a:schemeClr val="lt1"/>
                </a:highlight>
                <a:latin typeface="Georgia"/>
                <a:ea typeface="Georgia"/>
                <a:cs typeface="Georgia"/>
                <a:sym typeface="Georgia"/>
              </a:rPr>
              <a:t>Your friends get weird messages/emails from you</a:t>
            </a:r>
            <a:endParaRPr sz="2400">
              <a:highlight>
                <a:schemeClr val="lt1"/>
              </a:highlight>
              <a:latin typeface="Georgia"/>
              <a:ea typeface="Georgia"/>
              <a:cs typeface="Georgia"/>
              <a:sym typeface="Georgi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sp>
        <p:nvSpPr>
          <p:cNvPr id="2938" name="Google Shape;2938;p313"/>
          <p:cNvSpPr/>
          <p:nvPr/>
        </p:nvSpPr>
        <p:spPr>
          <a:xfrm>
            <a:off x="457200" y="274680"/>
            <a:ext cx="8206560" cy="3436200"/>
          </a:xfrm>
          <a:prstGeom prst="rect">
            <a:avLst/>
          </a:prstGeom>
          <a:noFill/>
          <a:ln>
            <a:noFill/>
          </a:ln>
        </p:spPr>
        <p:txBody>
          <a:bodyPr spcFirstLastPara="1" wrap="square" lIns="90000" tIns="45000" rIns="90000" bIns="45000" anchor="ctr" anchorCtr="0">
            <a:noAutofit/>
          </a:bodyPr>
          <a:lstStyle/>
          <a:p>
            <a:pPr marL="0" marR="0" lvl="0" indent="0" algn="l"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Carry A Safe</a:t>
            </a:r>
            <a:endParaRPr sz="4400" b="0" i="0" u="none" strike="noStrike" cap="none">
              <a:latin typeface="Arial"/>
              <a:ea typeface="Arial"/>
              <a:cs typeface="Arial"/>
              <a:sym typeface="Arial"/>
            </a:endParaRPr>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Not A Suitcase</a:t>
            </a:r>
            <a:endParaRPr sz="4400" b="0" i="0" u="none" strike="noStrike" cap="none">
              <a:latin typeface="Arial"/>
              <a:ea typeface="Arial"/>
              <a:cs typeface="Arial"/>
              <a:sym typeface="Arial"/>
            </a:endParaRPr>
          </a:p>
        </p:txBody>
      </p:sp>
      <p:pic>
        <p:nvPicPr>
          <p:cNvPr id="2939" name="Google Shape;2939;p313"/>
          <p:cNvPicPr preferRelativeResize="0"/>
          <p:nvPr/>
        </p:nvPicPr>
        <p:blipFill rotWithShape="1">
          <a:blip r:embed="rId3">
            <a:alphaModFix/>
          </a:blip>
          <a:srcRect/>
          <a:stretch/>
        </p:blipFill>
        <p:spPr>
          <a:xfrm>
            <a:off x="3276720" y="3733920"/>
            <a:ext cx="2415240" cy="24152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233"/>
          <p:cNvSpPr/>
          <p:nvPr/>
        </p:nvSpPr>
        <p:spPr>
          <a:xfrm rot="5400000">
            <a:off x="6675538" y="5153200"/>
            <a:ext cx="383700" cy="2877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33"/>
          <p:cNvSpPr/>
          <p:nvPr/>
        </p:nvSpPr>
        <p:spPr>
          <a:xfrm>
            <a:off x="6792800" y="5197533"/>
            <a:ext cx="149225" cy="199072"/>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33"/>
          <p:cNvSpPr txBox="1"/>
          <p:nvPr/>
        </p:nvSpPr>
        <p:spPr>
          <a:xfrm rot="-5400000">
            <a:off x="-1039975" y="3311767"/>
            <a:ext cx="4004100" cy="4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dk1"/>
                </a:solidFill>
                <a:latin typeface="Google Sans"/>
                <a:ea typeface="Google Sans"/>
                <a:cs typeface="Google Sans"/>
                <a:sym typeface="Google Sans"/>
              </a:rPr>
              <a:t>Stolen credentials  volume</a:t>
            </a:r>
            <a:endParaRPr sz="1600">
              <a:solidFill>
                <a:schemeClr val="dk1"/>
              </a:solidFill>
              <a:latin typeface="Google Sans"/>
              <a:ea typeface="Google Sans"/>
              <a:cs typeface="Google Sans"/>
              <a:sym typeface="Google Sans"/>
            </a:endParaRPr>
          </a:p>
        </p:txBody>
      </p:sp>
      <p:sp>
        <p:nvSpPr>
          <p:cNvPr id="1571" name="Google Shape;1571;p233"/>
          <p:cNvSpPr txBox="1"/>
          <p:nvPr/>
        </p:nvSpPr>
        <p:spPr>
          <a:xfrm>
            <a:off x="2227650" y="5396500"/>
            <a:ext cx="3232200" cy="534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dk1"/>
                </a:solidFill>
                <a:latin typeface="Google Sans"/>
                <a:ea typeface="Google Sans"/>
                <a:cs typeface="Google Sans"/>
                <a:sym typeface="Google Sans"/>
              </a:rPr>
              <a:t>Risk</a:t>
            </a:r>
            <a:endParaRPr sz="1600">
              <a:solidFill>
                <a:schemeClr val="dk1"/>
              </a:solidFill>
              <a:latin typeface="Google Sans"/>
              <a:ea typeface="Google Sans"/>
              <a:cs typeface="Google Sans"/>
              <a:sym typeface="Google Sans"/>
            </a:endParaRPr>
          </a:p>
        </p:txBody>
      </p:sp>
      <p:grpSp>
        <p:nvGrpSpPr>
          <p:cNvPr id="1572" name="Google Shape;1572;p233"/>
          <p:cNvGrpSpPr/>
          <p:nvPr/>
        </p:nvGrpSpPr>
        <p:grpSpPr>
          <a:xfrm>
            <a:off x="1015618" y="1126466"/>
            <a:ext cx="287700" cy="383590"/>
            <a:chOff x="1848225" y="477550"/>
            <a:chExt cx="287700" cy="287700"/>
          </a:xfrm>
        </p:grpSpPr>
        <p:sp>
          <p:nvSpPr>
            <p:cNvPr id="1573" name="Google Shape;1573;p233"/>
            <p:cNvSpPr/>
            <p:nvPr/>
          </p:nvSpPr>
          <p:spPr>
            <a:xfrm>
              <a:off x="1848225" y="477550"/>
              <a:ext cx="287700" cy="287700"/>
            </a:xfrm>
            <a:prstGeom prst="ellipse">
              <a:avLst/>
            </a:prstGeom>
            <a:solidFill>
              <a:srgbClr val="D2E3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33"/>
            <p:cNvSpPr/>
            <p:nvPr/>
          </p:nvSpPr>
          <p:spPr>
            <a:xfrm rot="-5400000">
              <a:off x="1916188" y="545523"/>
              <a:ext cx="151765" cy="151765"/>
            </a:xfrm>
            <a:custGeom>
              <a:avLst/>
              <a:gdLst/>
              <a:ahLst/>
              <a:cxnLst/>
              <a:rect l="l" t="t" r="r" b="b"/>
              <a:pathLst>
                <a:path w="127000" h="127000" extrusionOk="0">
                  <a:moveTo>
                    <a:pt x="63500" y="0"/>
                  </a:moveTo>
                  <a:lnTo>
                    <a:pt x="52070" y="11430"/>
                  </a:lnTo>
                  <a:lnTo>
                    <a:pt x="96520" y="55880"/>
                  </a:lnTo>
                  <a:lnTo>
                    <a:pt x="0" y="55880"/>
                  </a:lnTo>
                  <a:lnTo>
                    <a:pt x="0" y="71755"/>
                  </a:lnTo>
                  <a:lnTo>
                    <a:pt x="96520" y="71755"/>
                  </a:lnTo>
                  <a:lnTo>
                    <a:pt x="52070" y="115570"/>
                  </a:lnTo>
                  <a:lnTo>
                    <a:pt x="63500" y="127000"/>
                  </a:lnTo>
                  <a:lnTo>
                    <a:pt x="127000" y="63500"/>
                  </a:lnTo>
                  <a:lnTo>
                    <a:pt x="635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233"/>
          <p:cNvGrpSpPr/>
          <p:nvPr/>
        </p:nvGrpSpPr>
        <p:grpSpPr>
          <a:xfrm>
            <a:off x="7270898" y="216563"/>
            <a:ext cx="2624950" cy="5705724"/>
            <a:chOff x="6476948" y="60024"/>
            <a:chExt cx="2624950" cy="4279400"/>
          </a:xfrm>
        </p:grpSpPr>
        <p:sp>
          <p:nvSpPr>
            <p:cNvPr id="1576" name="Google Shape;1576;p233"/>
            <p:cNvSpPr/>
            <p:nvPr/>
          </p:nvSpPr>
          <p:spPr>
            <a:xfrm>
              <a:off x="64769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33"/>
            <p:cNvSpPr/>
            <p:nvPr/>
          </p:nvSpPr>
          <p:spPr>
            <a:xfrm>
              <a:off x="6712648" y="60024"/>
              <a:ext cx="25900" cy="25925"/>
            </a:xfrm>
            <a:custGeom>
              <a:avLst/>
              <a:gdLst/>
              <a:ahLst/>
              <a:cxnLst/>
              <a:rect l="l" t="t" r="r" b="b"/>
              <a:pathLst>
                <a:path w="1036" h="1037" extrusionOk="0">
                  <a:moveTo>
                    <a:pt x="518" y="1"/>
                  </a:moveTo>
                  <a:cubicBezTo>
                    <a:pt x="259" y="1"/>
                    <a:pt x="0" y="223"/>
                    <a:pt x="0" y="519"/>
                  </a:cubicBezTo>
                  <a:cubicBezTo>
                    <a:pt x="0"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33"/>
            <p:cNvSpPr/>
            <p:nvPr/>
          </p:nvSpPr>
          <p:spPr>
            <a:xfrm>
              <a:off x="6949248"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33"/>
            <p:cNvSpPr/>
            <p:nvPr/>
          </p:nvSpPr>
          <p:spPr>
            <a:xfrm>
              <a:off x="71858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777" y="1036"/>
                    <a:pt x="1036" y="814"/>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33"/>
            <p:cNvSpPr/>
            <p:nvPr/>
          </p:nvSpPr>
          <p:spPr>
            <a:xfrm>
              <a:off x="7421548" y="60024"/>
              <a:ext cx="25925" cy="25925"/>
            </a:xfrm>
            <a:custGeom>
              <a:avLst/>
              <a:gdLst/>
              <a:ahLst/>
              <a:cxnLst/>
              <a:rect l="l" t="t" r="r" b="b"/>
              <a:pathLst>
                <a:path w="1037" h="1037" extrusionOk="0">
                  <a:moveTo>
                    <a:pt x="519" y="1"/>
                  </a:moveTo>
                  <a:cubicBezTo>
                    <a:pt x="260" y="1"/>
                    <a:pt x="1" y="223"/>
                    <a:pt x="1" y="519"/>
                  </a:cubicBezTo>
                  <a:cubicBezTo>
                    <a:pt x="1" y="814"/>
                    <a:pt x="260" y="1036"/>
                    <a:pt x="519" y="1036"/>
                  </a:cubicBezTo>
                  <a:cubicBezTo>
                    <a:pt x="814" y="1036"/>
                    <a:pt x="1036" y="814"/>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33"/>
            <p:cNvSpPr/>
            <p:nvPr/>
          </p:nvSpPr>
          <p:spPr>
            <a:xfrm>
              <a:off x="7658173"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33"/>
            <p:cNvSpPr/>
            <p:nvPr/>
          </p:nvSpPr>
          <p:spPr>
            <a:xfrm>
              <a:off x="7894773" y="60024"/>
              <a:ext cx="25925" cy="25925"/>
            </a:xfrm>
            <a:custGeom>
              <a:avLst/>
              <a:gdLst/>
              <a:ahLst/>
              <a:cxnLst/>
              <a:rect l="l" t="t" r="r" b="b"/>
              <a:pathLst>
                <a:path w="1037" h="1037" extrusionOk="0">
                  <a:moveTo>
                    <a:pt x="519" y="1"/>
                  </a:moveTo>
                  <a:cubicBezTo>
                    <a:pt x="223" y="1"/>
                    <a:pt x="1" y="223"/>
                    <a:pt x="1" y="519"/>
                  </a:cubicBezTo>
                  <a:cubicBezTo>
                    <a:pt x="1" y="814"/>
                    <a:pt x="223" y="1036"/>
                    <a:pt x="519" y="1036"/>
                  </a:cubicBezTo>
                  <a:cubicBezTo>
                    <a:pt x="777" y="1036"/>
                    <a:pt x="1036" y="814"/>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33"/>
            <p:cNvSpPr/>
            <p:nvPr/>
          </p:nvSpPr>
          <p:spPr>
            <a:xfrm>
              <a:off x="8130473" y="60024"/>
              <a:ext cx="25900" cy="25925"/>
            </a:xfrm>
            <a:custGeom>
              <a:avLst/>
              <a:gdLst/>
              <a:ahLst/>
              <a:cxnLst/>
              <a:rect l="l" t="t" r="r" b="b"/>
              <a:pathLst>
                <a:path w="1036" h="1037" extrusionOk="0">
                  <a:moveTo>
                    <a:pt x="518" y="1"/>
                  </a:moveTo>
                  <a:cubicBezTo>
                    <a:pt x="259" y="1"/>
                    <a:pt x="1" y="223"/>
                    <a:pt x="1" y="519"/>
                  </a:cubicBezTo>
                  <a:cubicBezTo>
                    <a:pt x="1" y="814"/>
                    <a:pt x="259"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33"/>
            <p:cNvSpPr/>
            <p:nvPr/>
          </p:nvSpPr>
          <p:spPr>
            <a:xfrm>
              <a:off x="8367098" y="60024"/>
              <a:ext cx="25900" cy="25925"/>
            </a:xfrm>
            <a:custGeom>
              <a:avLst/>
              <a:gdLst/>
              <a:ahLst/>
              <a:cxnLst/>
              <a:rect l="l" t="t" r="r" b="b"/>
              <a:pathLst>
                <a:path w="1036" h="1037" extrusionOk="0">
                  <a:moveTo>
                    <a:pt x="518" y="1"/>
                  </a:moveTo>
                  <a:cubicBezTo>
                    <a:pt x="222" y="1"/>
                    <a:pt x="0" y="223"/>
                    <a:pt x="0" y="519"/>
                  </a:cubicBezTo>
                  <a:cubicBezTo>
                    <a:pt x="0" y="814"/>
                    <a:pt x="222" y="1036"/>
                    <a:pt x="518" y="1036"/>
                  </a:cubicBezTo>
                  <a:cubicBezTo>
                    <a:pt x="813" y="1036"/>
                    <a:pt x="1035" y="814"/>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33"/>
            <p:cNvSpPr/>
            <p:nvPr/>
          </p:nvSpPr>
          <p:spPr>
            <a:xfrm>
              <a:off x="86036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33"/>
            <p:cNvSpPr/>
            <p:nvPr/>
          </p:nvSpPr>
          <p:spPr>
            <a:xfrm>
              <a:off x="64769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33"/>
            <p:cNvSpPr/>
            <p:nvPr/>
          </p:nvSpPr>
          <p:spPr>
            <a:xfrm>
              <a:off x="6712648" y="296649"/>
              <a:ext cx="25900" cy="25900"/>
            </a:xfrm>
            <a:custGeom>
              <a:avLst/>
              <a:gdLst/>
              <a:ahLst/>
              <a:cxnLst/>
              <a:rect l="l" t="t" r="r" b="b"/>
              <a:pathLst>
                <a:path w="1036" h="1036" extrusionOk="0">
                  <a:moveTo>
                    <a:pt x="518" y="0"/>
                  </a:moveTo>
                  <a:cubicBezTo>
                    <a:pt x="259" y="0"/>
                    <a:pt x="0" y="222"/>
                    <a:pt x="0" y="518"/>
                  </a:cubicBezTo>
                  <a:cubicBezTo>
                    <a:pt x="0"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33"/>
            <p:cNvSpPr/>
            <p:nvPr/>
          </p:nvSpPr>
          <p:spPr>
            <a:xfrm>
              <a:off x="6949248"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33"/>
            <p:cNvSpPr/>
            <p:nvPr/>
          </p:nvSpPr>
          <p:spPr>
            <a:xfrm>
              <a:off x="71858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777" y="1036"/>
                    <a:pt x="1036" y="777"/>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33"/>
            <p:cNvSpPr/>
            <p:nvPr/>
          </p:nvSpPr>
          <p:spPr>
            <a:xfrm>
              <a:off x="7421548" y="296649"/>
              <a:ext cx="25925" cy="25900"/>
            </a:xfrm>
            <a:custGeom>
              <a:avLst/>
              <a:gdLst/>
              <a:ahLst/>
              <a:cxnLst/>
              <a:rect l="l" t="t" r="r" b="b"/>
              <a:pathLst>
                <a:path w="1037" h="1036" extrusionOk="0">
                  <a:moveTo>
                    <a:pt x="519" y="0"/>
                  </a:moveTo>
                  <a:cubicBezTo>
                    <a:pt x="260" y="0"/>
                    <a:pt x="1" y="222"/>
                    <a:pt x="1" y="518"/>
                  </a:cubicBezTo>
                  <a:cubicBezTo>
                    <a:pt x="1" y="777"/>
                    <a:pt x="260" y="1036"/>
                    <a:pt x="519" y="1036"/>
                  </a:cubicBezTo>
                  <a:cubicBezTo>
                    <a:pt x="814" y="1036"/>
                    <a:pt x="1036" y="777"/>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33"/>
            <p:cNvSpPr/>
            <p:nvPr/>
          </p:nvSpPr>
          <p:spPr>
            <a:xfrm>
              <a:off x="7658173"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33"/>
            <p:cNvSpPr/>
            <p:nvPr/>
          </p:nvSpPr>
          <p:spPr>
            <a:xfrm>
              <a:off x="7894773" y="296649"/>
              <a:ext cx="25925" cy="25900"/>
            </a:xfrm>
            <a:custGeom>
              <a:avLst/>
              <a:gdLst/>
              <a:ahLst/>
              <a:cxnLst/>
              <a:rect l="l" t="t" r="r" b="b"/>
              <a:pathLst>
                <a:path w="1037" h="1036" extrusionOk="0">
                  <a:moveTo>
                    <a:pt x="519" y="0"/>
                  </a:moveTo>
                  <a:cubicBezTo>
                    <a:pt x="223" y="0"/>
                    <a:pt x="1" y="222"/>
                    <a:pt x="1" y="518"/>
                  </a:cubicBezTo>
                  <a:cubicBezTo>
                    <a:pt x="1" y="777"/>
                    <a:pt x="223" y="1036"/>
                    <a:pt x="519" y="1036"/>
                  </a:cubicBezTo>
                  <a:cubicBezTo>
                    <a:pt x="777" y="1036"/>
                    <a:pt x="1036" y="777"/>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33"/>
            <p:cNvSpPr/>
            <p:nvPr/>
          </p:nvSpPr>
          <p:spPr>
            <a:xfrm>
              <a:off x="8130473" y="296649"/>
              <a:ext cx="25900" cy="25900"/>
            </a:xfrm>
            <a:custGeom>
              <a:avLst/>
              <a:gdLst/>
              <a:ahLst/>
              <a:cxnLst/>
              <a:rect l="l" t="t" r="r" b="b"/>
              <a:pathLst>
                <a:path w="1036" h="1036" extrusionOk="0">
                  <a:moveTo>
                    <a:pt x="518" y="0"/>
                  </a:moveTo>
                  <a:cubicBezTo>
                    <a:pt x="259" y="0"/>
                    <a:pt x="1" y="222"/>
                    <a:pt x="1" y="518"/>
                  </a:cubicBezTo>
                  <a:cubicBezTo>
                    <a:pt x="1" y="777"/>
                    <a:pt x="259"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33"/>
            <p:cNvSpPr/>
            <p:nvPr/>
          </p:nvSpPr>
          <p:spPr>
            <a:xfrm>
              <a:off x="8367098" y="296649"/>
              <a:ext cx="25900" cy="25900"/>
            </a:xfrm>
            <a:custGeom>
              <a:avLst/>
              <a:gdLst/>
              <a:ahLst/>
              <a:cxnLst/>
              <a:rect l="l" t="t" r="r" b="b"/>
              <a:pathLst>
                <a:path w="1036" h="1036" extrusionOk="0">
                  <a:moveTo>
                    <a:pt x="518" y="0"/>
                  </a:moveTo>
                  <a:cubicBezTo>
                    <a:pt x="222" y="0"/>
                    <a:pt x="0" y="222"/>
                    <a:pt x="0" y="518"/>
                  </a:cubicBezTo>
                  <a:cubicBezTo>
                    <a:pt x="0" y="777"/>
                    <a:pt x="222" y="1036"/>
                    <a:pt x="518" y="1036"/>
                  </a:cubicBezTo>
                  <a:cubicBezTo>
                    <a:pt x="813" y="1036"/>
                    <a:pt x="1035" y="777"/>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33"/>
            <p:cNvSpPr/>
            <p:nvPr/>
          </p:nvSpPr>
          <p:spPr>
            <a:xfrm>
              <a:off x="86036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33"/>
            <p:cNvSpPr/>
            <p:nvPr/>
          </p:nvSpPr>
          <p:spPr>
            <a:xfrm>
              <a:off x="64769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33"/>
            <p:cNvSpPr/>
            <p:nvPr/>
          </p:nvSpPr>
          <p:spPr>
            <a:xfrm>
              <a:off x="6712648" y="532324"/>
              <a:ext cx="25900" cy="25925"/>
            </a:xfrm>
            <a:custGeom>
              <a:avLst/>
              <a:gdLst/>
              <a:ahLst/>
              <a:cxnLst/>
              <a:rect l="l" t="t" r="r" b="b"/>
              <a:pathLst>
                <a:path w="1036" h="1037" extrusionOk="0">
                  <a:moveTo>
                    <a:pt x="518" y="1"/>
                  </a:moveTo>
                  <a:cubicBezTo>
                    <a:pt x="259" y="1"/>
                    <a:pt x="0" y="260"/>
                    <a:pt x="0" y="519"/>
                  </a:cubicBezTo>
                  <a:cubicBezTo>
                    <a:pt x="0"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33"/>
            <p:cNvSpPr/>
            <p:nvPr/>
          </p:nvSpPr>
          <p:spPr>
            <a:xfrm>
              <a:off x="6949248"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33"/>
            <p:cNvSpPr/>
            <p:nvPr/>
          </p:nvSpPr>
          <p:spPr>
            <a:xfrm>
              <a:off x="71858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777" y="1036"/>
                    <a:pt x="1036" y="814"/>
                    <a:pt x="1036" y="519"/>
                  </a:cubicBezTo>
                  <a:cubicBezTo>
                    <a:pt x="1036" y="260"/>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33"/>
            <p:cNvSpPr/>
            <p:nvPr/>
          </p:nvSpPr>
          <p:spPr>
            <a:xfrm>
              <a:off x="7421548" y="532324"/>
              <a:ext cx="25925" cy="25925"/>
            </a:xfrm>
            <a:custGeom>
              <a:avLst/>
              <a:gdLst/>
              <a:ahLst/>
              <a:cxnLst/>
              <a:rect l="l" t="t" r="r" b="b"/>
              <a:pathLst>
                <a:path w="1037" h="1037" extrusionOk="0">
                  <a:moveTo>
                    <a:pt x="519" y="1"/>
                  </a:moveTo>
                  <a:cubicBezTo>
                    <a:pt x="260" y="1"/>
                    <a:pt x="1" y="260"/>
                    <a:pt x="1" y="519"/>
                  </a:cubicBezTo>
                  <a:cubicBezTo>
                    <a:pt x="1" y="814"/>
                    <a:pt x="260" y="1036"/>
                    <a:pt x="519" y="1036"/>
                  </a:cubicBezTo>
                  <a:cubicBezTo>
                    <a:pt x="814" y="1036"/>
                    <a:pt x="1036" y="814"/>
                    <a:pt x="1036" y="519"/>
                  </a:cubicBezTo>
                  <a:cubicBezTo>
                    <a:pt x="1036" y="260"/>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33"/>
            <p:cNvSpPr/>
            <p:nvPr/>
          </p:nvSpPr>
          <p:spPr>
            <a:xfrm>
              <a:off x="7658173"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33"/>
            <p:cNvSpPr/>
            <p:nvPr/>
          </p:nvSpPr>
          <p:spPr>
            <a:xfrm>
              <a:off x="7894773" y="532324"/>
              <a:ext cx="25925" cy="25925"/>
            </a:xfrm>
            <a:custGeom>
              <a:avLst/>
              <a:gdLst/>
              <a:ahLst/>
              <a:cxnLst/>
              <a:rect l="l" t="t" r="r" b="b"/>
              <a:pathLst>
                <a:path w="1037" h="1037" extrusionOk="0">
                  <a:moveTo>
                    <a:pt x="519" y="1"/>
                  </a:moveTo>
                  <a:cubicBezTo>
                    <a:pt x="223" y="1"/>
                    <a:pt x="1" y="260"/>
                    <a:pt x="1" y="519"/>
                  </a:cubicBezTo>
                  <a:cubicBezTo>
                    <a:pt x="1" y="814"/>
                    <a:pt x="223" y="1036"/>
                    <a:pt x="519" y="1036"/>
                  </a:cubicBezTo>
                  <a:cubicBezTo>
                    <a:pt x="777" y="1036"/>
                    <a:pt x="1036" y="814"/>
                    <a:pt x="1036" y="519"/>
                  </a:cubicBezTo>
                  <a:cubicBezTo>
                    <a:pt x="1036" y="260"/>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33"/>
            <p:cNvSpPr/>
            <p:nvPr/>
          </p:nvSpPr>
          <p:spPr>
            <a:xfrm>
              <a:off x="8130473" y="532324"/>
              <a:ext cx="25900" cy="25925"/>
            </a:xfrm>
            <a:custGeom>
              <a:avLst/>
              <a:gdLst/>
              <a:ahLst/>
              <a:cxnLst/>
              <a:rect l="l" t="t" r="r" b="b"/>
              <a:pathLst>
                <a:path w="1036" h="1037" extrusionOk="0">
                  <a:moveTo>
                    <a:pt x="518" y="1"/>
                  </a:moveTo>
                  <a:cubicBezTo>
                    <a:pt x="259" y="1"/>
                    <a:pt x="1" y="260"/>
                    <a:pt x="1" y="519"/>
                  </a:cubicBezTo>
                  <a:cubicBezTo>
                    <a:pt x="1" y="814"/>
                    <a:pt x="259"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33"/>
            <p:cNvSpPr/>
            <p:nvPr/>
          </p:nvSpPr>
          <p:spPr>
            <a:xfrm>
              <a:off x="8367098" y="532324"/>
              <a:ext cx="25900" cy="25925"/>
            </a:xfrm>
            <a:custGeom>
              <a:avLst/>
              <a:gdLst/>
              <a:ahLst/>
              <a:cxnLst/>
              <a:rect l="l" t="t" r="r" b="b"/>
              <a:pathLst>
                <a:path w="1036" h="1037" extrusionOk="0">
                  <a:moveTo>
                    <a:pt x="518" y="1"/>
                  </a:moveTo>
                  <a:cubicBezTo>
                    <a:pt x="222" y="1"/>
                    <a:pt x="0" y="260"/>
                    <a:pt x="0" y="519"/>
                  </a:cubicBezTo>
                  <a:cubicBezTo>
                    <a:pt x="0" y="814"/>
                    <a:pt x="222" y="1036"/>
                    <a:pt x="518" y="1036"/>
                  </a:cubicBezTo>
                  <a:cubicBezTo>
                    <a:pt x="813" y="1036"/>
                    <a:pt x="1035" y="814"/>
                    <a:pt x="1035" y="519"/>
                  </a:cubicBezTo>
                  <a:cubicBezTo>
                    <a:pt x="1035" y="260"/>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33"/>
            <p:cNvSpPr/>
            <p:nvPr/>
          </p:nvSpPr>
          <p:spPr>
            <a:xfrm>
              <a:off x="86036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33"/>
            <p:cNvSpPr/>
            <p:nvPr/>
          </p:nvSpPr>
          <p:spPr>
            <a:xfrm>
              <a:off x="64769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33"/>
            <p:cNvSpPr/>
            <p:nvPr/>
          </p:nvSpPr>
          <p:spPr>
            <a:xfrm>
              <a:off x="6712648" y="768949"/>
              <a:ext cx="25900" cy="25900"/>
            </a:xfrm>
            <a:custGeom>
              <a:avLst/>
              <a:gdLst/>
              <a:ahLst/>
              <a:cxnLst/>
              <a:rect l="l" t="t" r="r" b="b"/>
              <a:pathLst>
                <a:path w="1036" h="1036" extrusionOk="0">
                  <a:moveTo>
                    <a:pt x="518" y="0"/>
                  </a:moveTo>
                  <a:cubicBezTo>
                    <a:pt x="259" y="0"/>
                    <a:pt x="0" y="222"/>
                    <a:pt x="0" y="518"/>
                  </a:cubicBezTo>
                  <a:cubicBezTo>
                    <a:pt x="0"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33"/>
            <p:cNvSpPr/>
            <p:nvPr/>
          </p:nvSpPr>
          <p:spPr>
            <a:xfrm>
              <a:off x="6949248"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33"/>
            <p:cNvSpPr/>
            <p:nvPr/>
          </p:nvSpPr>
          <p:spPr>
            <a:xfrm>
              <a:off x="71858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777" y="1036"/>
                    <a:pt x="1036" y="814"/>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33"/>
            <p:cNvSpPr/>
            <p:nvPr/>
          </p:nvSpPr>
          <p:spPr>
            <a:xfrm>
              <a:off x="7421548" y="768949"/>
              <a:ext cx="25925" cy="25900"/>
            </a:xfrm>
            <a:custGeom>
              <a:avLst/>
              <a:gdLst/>
              <a:ahLst/>
              <a:cxnLst/>
              <a:rect l="l" t="t" r="r" b="b"/>
              <a:pathLst>
                <a:path w="1037" h="1036" extrusionOk="0">
                  <a:moveTo>
                    <a:pt x="519" y="0"/>
                  </a:moveTo>
                  <a:cubicBezTo>
                    <a:pt x="260" y="0"/>
                    <a:pt x="1" y="222"/>
                    <a:pt x="1" y="518"/>
                  </a:cubicBezTo>
                  <a:cubicBezTo>
                    <a:pt x="1" y="814"/>
                    <a:pt x="260" y="1036"/>
                    <a:pt x="519" y="1036"/>
                  </a:cubicBezTo>
                  <a:cubicBezTo>
                    <a:pt x="814" y="1036"/>
                    <a:pt x="1036" y="814"/>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33"/>
            <p:cNvSpPr/>
            <p:nvPr/>
          </p:nvSpPr>
          <p:spPr>
            <a:xfrm>
              <a:off x="7658173"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33"/>
            <p:cNvSpPr/>
            <p:nvPr/>
          </p:nvSpPr>
          <p:spPr>
            <a:xfrm>
              <a:off x="7894773" y="768949"/>
              <a:ext cx="25925" cy="25900"/>
            </a:xfrm>
            <a:custGeom>
              <a:avLst/>
              <a:gdLst/>
              <a:ahLst/>
              <a:cxnLst/>
              <a:rect l="l" t="t" r="r" b="b"/>
              <a:pathLst>
                <a:path w="1037" h="1036" extrusionOk="0">
                  <a:moveTo>
                    <a:pt x="519" y="0"/>
                  </a:moveTo>
                  <a:cubicBezTo>
                    <a:pt x="223" y="0"/>
                    <a:pt x="1" y="222"/>
                    <a:pt x="1" y="518"/>
                  </a:cubicBezTo>
                  <a:cubicBezTo>
                    <a:pt x="1" y="814"/>
                    <a:pt x="223" y="1036"/>
                    <a:pt x="519" y="1036"/>
                  </a:cubicBezTo>
                  <a:cubicBezTo>
                    <a:pt x="777" y="1036"/>
                    <a:pt x="1036" y="814"/>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33"/>
            <p:cNvSpPr/>
            <p:nvPr/>
          </p:nvSpPr>
          <p:spPr>
            <a:xfrm>
              <a:off x="8130473" y="768949"/>
              <a:ext cx="25900" cy="25900"/>
            </a:xfrm>
            <a:custGeom>
              <a:avLst/>
              <a:gdLst/>
              <a:ahLst/>
              <a:cxnLst/>
              <a:rect l="l" t="t" r="r" b="b"/>
              <a:pathLst>
                <a:path w="1036" h="1036" extrusionOk="0">
                  <a:moveTo>
                    <a:pt x="518" y="0"/>
                  </a:moveTo>
                  <a:cubicBezTo>
                    <a:pt x="259" y="0"/>
                    <a:pt x="1" y="222"/>
                    <a:pt x="1" y="518"/>
                  </a:cubicBezTo>
                  <a:cubicBezTo>
                    <a:pt x="1" y="814"/>
                    <a:pt x="259"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33"/>
            <p:cNvSpPr/>
            <p:nvPr/>
          </p:nvSpPr>
          <p:spPr>
            <a:xfrm>
              <a:off x="8367098" y="768949"/>
              <a:ext cx="25900" cy="25900"/>
            </a:xfrm>
            <a:custGeom>
              <a:avLst/>
              <a:gdLst/>
              <a:ahLst/>
              <a:cxnLst/>
              <a:rect l="l" t="t" r="r" b="b"/>
              <a:pathLst>
                <a:path w="1036" h="1036" extrusionOk="0">
                  <a:moveTo>
                    <a:pt x="518" y="0"/>
                  </a:moveTo>
                  <a:cubicBezTo>
                    <a:pt x="222" y="0"/>
                    <a:pt x="0" y="222"/>
                    <a:pt x="0" y="518"/>
                  </a:cubicBezTo>
                  <a:cubicBezTo>
                    <a:pt x="0" y="814"/>
                    <a:pt x="222" y="1036"/>
                    <a:pt x="518" y="1036"/>
                  </a:cubicBezTo>
                  <a:cubicBezTo>
                    <a:pt x="813" y="1036"/>
                    <a:pt x="1035" y="814"/>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33"/>
            <p:cNvSpPr/>
            <p:nvPr/>
          </p:nvSpPr>
          <p:spPr>
            <a:xfrm>
              <a:off x="86036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33"/>
            <p:cNvSpPr/>
            <p:nvPr/>
          </p:nvSpPr>
          <p:spPr>
            <a:xfrm>
              <a:off x="64769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33"/>
            <p:cNvSpPr/>
            <p:nvPr/>
          </p:nvSpPr>
          <p:spPr>
            <a:xfrm>
              <a:off x="6712648" y="1005549"/>
              <a:ext cx="25900" cy="25925"/>
            </a:xfrm>
            <a:custGeom>
              <a:avLst/>
              <a:gdLst/>
              <a:ahLst/>
              <a:cxnLst/>
              <a:rect l="l" t="t" r="r" b="b"/>
              <a:pathLst>
                <a:path w="1036" h="1037" extrusionOk="0">
                  <a:moveTo>
                    <a:pt x="518" y="1"/>
                  </a:moveTo>
                  <a:cubicBezTo>
                    <a:pt x="259" y="1"/>
                    <a:pt x="0" y="223"/>
                    <a:pt x="0" y="519"/>
                  </a:cubicBezTo>
                  <a:cubicBezTo>
                    <a:pt x="0"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33"/>
            <p:cNvSpPr/>
            <p:nvPr/>
          </p:nvSpPr>
          <p:spPr>
            <a:xfrm>
              <a:off x="6949248"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33"/>
            <p:cNvSpPr/>
            <p:nvPr/>
          </p:nvSpPr>
          <p:spPr>
            <a:xfrm>
              <a:off x="71858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777" y="1036"/>
                    <a:pt x="1036" y="777"/>
                    <a:pt x="1036" y="519"/>
                  </a:cubicBezTo>
                  <a:cubicBezTo>
                    <a:pt x="1036" y="223"/>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33"/>
            <p:cNvSpPr/>
            <p:nvPr/>
          </p:nvSpPr>
          <p:spPr>
            <a:xfrm>
              <a:off x="7421548" y="1005549"/>
              <a:ext cx="25925" cy="25925"/>
            </a:xfrm>
            <a:custGeom>
              <a:avLst/>
              <a:gdLst/>
              <a:ahLst/>
              <a:cxnLst/>
              <a:rect l="l" t="t" r="r" b="b"/>
              <a:pathLst>
                <a:path w="1037" h="1037" extrusionOk="0">
                  <a:moveTo>
                    <a:pt x="519" y="1"/>
                  </a:moveTo>
                  <a:cubicBezTo>
                    <a:pt x="260" y="1"/>
                    <a:pt x="1" y="223"/>
                    <a:pt x="1" y="519"/>
                  </a:cubicBezTo>
                  <a:cubicBezTo>
                    <a:pt x="1" y="777"/>
                    <a:pt x="260" y="1036"/>
                    <a:pt x="519" y="1036"/>
                  </a:cubicBezTo>
                  <a:cubicBezTo>
                    <a:pt x="814" y="1036"/>
                    <a:pt x="1036" y="777"/>
                    <a:pt x="1036" y="519"/>
                  </a:cubicBezTo>
                  <a:cubicBezTo>
                    <a:pt x="1036" y="223"/>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33"/>
            <p:cNvSpPr/>
            <p:nvPr/>
          </p:nvSpPr>
          <p:spPr>
            <a:xfrm>
              <a:off x="7658173"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3"/>
            <p:cNvSpPr/>
            <p:nvPr/>
          </p:nvSpPr>
          <p:spPr>
            <a:xfrm>
              <a:off x="7894773" y="1005549"/>
              <a:ext cx="25925" cy="25925"/>
            </a:xfrm>
            <a:custGeom>
              <a:avLst/>
              <a:gdLst/>
              <a:ahLst/>
              <a:cxnLst/>
              <a:rect l="l" t="t" r="r" b="b"/>
              <a:pathLst>
                <a:path w="1037" h="1037" extrusionOk="0">
                  <a:moveTo>
                    <a:pt x="519" y="1"/>
                  </a:moveTo>
                  <a:cubicBezTo>
                    <a:pt x="223" y="1"/>
                    <a:pt x="1" y="223"/>
                    <a:pt x="1" y="519"/>
                  </a:cubicBezTo>
                  <a:cubicBezTo>
                    <a:pt x="1" y="777"/>
                    <a:pt x="223" y="1036"/>
                    <a:pt x="519" y="1036"/>
                  </a:cubicBezTo>
                  <a:cubicBezTo>
                    <a:pt x="777" y="1036"/>
                    <a:pt x="1036" y="777"/>
                    <a:pt x="1036" y="519"/>
                  </a:cubicBezTo>
                  <a:cubicBezTo>
                    <a:pt x="1036" y="223"/>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33"/>
            <p:cNvSpPr/>
            <p:nvPr/>
          </p:nvSpPr>
          <p:spPr>
            <a:xfrm>
              <a:off x="8130473" y="1005549"/>
              <a:ext cx="25900" cy="25925"/>
            </a:xfrm>
            <a:custGeom>
              <a:avLst/>
              <a:gdLst/>
              <a:ahLst/>
              <a:cxnLst/>
              <a:rect l="l" t="t" r="r" b="b"/>
              <a:pathLst>
                <a:path w="1036" h="1037" extrusionOk="0">
                  <a:moveTo>
                    <a:pt x="518" y="1"/>
                  </a:moveTo>
                  <a:cubicBezTo>
                    <a:pt x="259" y="1"/>
                    <a:pt x="1" y="223"/>
                    <a:pt x="1" y="519"/>
                  </a:cubicBezTo>
                  <a:cubicBezTo>
                    <a:pt x="1" y="777"/>
                    <a:pt x="259"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33"/>
            <p:cNvSpPr/>
            <p:nvPr/>
          </p:nvSpPr>
          <p:spPr>
            <a:xfrm>
              <a:off x="8367098" y="1005549"/>
              <a:ext cx="25900" cy="25925"/>
            </a:xfrm>
            <a:custGeom>
              <a:avLst/>
              <a:gdLst/>
              <a:ahLst/>
              <a:cxnLst/>
              <a:rect l="l" t="t" r="r" b="b"/>
              <a:pathLst>
                <a:path w="1036" h="1037" extrusionOk="0">
                  <a:moveTo>
                    <a:pt x="518" y="1"/>
                  </a:moveTo>
                  <a:cubicBezTo>
                    <a:pt x="222" y="1"/>
                    <a:pt x="0" y="223"/>
                    <a:pt x="0" y="519"/>
                  </a:cubicBezTo>
                  <a:cubicBezTo>
                    <a:pt x="0" y="777"/>
                    <a:pt x="222" y="1036"/>
                    <a:pt x="518" y="1036"/>
                  </a:cubicBezTo>
                  <a:cubicBezTo>
                    <a:pt x="813" y="1036"/>
                    <a:pt x="1035" y="777"/>
                    <a:pt x="1035" y="519"/>
                  </a:cubicBezTo>
                  <a:cubicBezTo>
                    <a:pt x="1035" y="223"/>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33"/>
            <p:cNvSpPr/>
            <p:nvPr/>
          </p:nvSpPr>
          <p:spPr>
            <a:xfrm>
              <a:off x="86036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33"/>
            <p:cNvSpPr/>
            <p:nvPr/>
          </p:nvSpPr>
          <p:spPr>
            <a:xfrm>
              <a:off x="64769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33"/>
            <p:cNvSpPr/>
            <p:nvPr/>
          </p:nvSpPr>
          <p:spPr>
            <a:xfrm>
              <a:off x="6712648" y="124124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33"/>
            <p:cNvSpPr/>
            <p:nvPr/>
          </p:nvSpPr>
          <p:spPr>
            <a:xfrm>
              <a:off x="6949248"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33"/>
            <p:cNvSpPr/>
            <p:nvPr/>
          </p:nvSpPr>
          <p:spPr>
            <a:xfrm>
              <a:off x="71858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33"/>
            <p:cNvSpPr/>
            <p:nvPr/>
          </p:nvSpPr>
          <p:spPr>
            <a:xfrm>
              <a:off x="7421548" y="124124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33"/>
            <p:cNvSpPr/>
            <p:nvPr/>
          </p:nvSpPr>
          <p:spPr>
            <a:xfrm>
              <a:off x="7658173"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33"/>
            <p:cNvSpPr/>
            <p:nvPr/>
          </p:nvSpPr>
          <p:spPr>
            <a:xfrm>
              <a:off x="7894773" y="124124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33"/>
            <p:cNvSpPr/>
            <p:nvPr/>
          </p:nvSpPr>
          <p:spPr>
            <a:xfrm>
              <a:off x="8130473" y="124124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33"/>
            <p:cNvSpPr/>
            <p:nvPr/>
          </p:nvSpPr>
          <p:spPr>
            <a:xfrm>
              <a:off x="8367098" y="124124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33"/>
            <p:cNvSpPr/>
            <p:nvPr/>
          </p:nvSpPr>
          <p:spPr>
            <a:xfrm>
              <a:off x="86036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33"/>
            <p:cNvSpPr/>
            <p:nvPr/>
          </p:nvSpPr>
          <p:spPr>
            <a:xfrm>
              <a:off x="64769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33"/>
            <p:cNvSpPr/>
            <p:nvPr/>
          </p:nvSpPr>
          <p:spPr>
            <a:xfrm>
              <a:off x="6712648" y="147787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33"/>
            <p:cNvSpPr/>
            <p:nvPr/>
          </p:nvSpPr>
          <p:spPr>
            <a:xfrm>
              <a:off x="6949248"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33"/>
            <p:cNvSpPr/>
            <p:nvPr/>
          </p:nvSpPr>
          <p:spPr>
            <a:xfrm>
              <a:off x="71858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33"/>
            <p:cNvSpPr/>
            <p:nvPr/>
          </p:nvSpPr>
          <p:spPr>
            <a:xfrm>
              <a:off x="7421548" y="147787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33"/>
            <p:cNvSpPr/>
            <p:nvPr/>
          </p:nvSpPr>
          <p:spPr>
            <a:xfrm>
              <a:off x="7658173"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33"/>
            <p:cNvSpPr/>
            <p:nvPr/>
          </p:nvSpPr>
          <p:spPr>
            <a:xfrm>
              <a:off x="7894773" y="147787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33"/>
            <p:cNvSpPr/>
            <p:nvPr/>
          </p:nvSpPr>
          <p:spPr>
            <a:xfrm>
              <a:off x="8130473" y="147787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33"/>
            <p:cNvSpPr/>
            <p:nvPr/>
          </p:nvSpPr>
          <p:spPr>
            <a:xfrm>
              <a:off x="8367098" y="147787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33"/>
            <p:cNvSpPr/>
            <p:nvPr/>
          </p:nvSpPr>
          <p:spPr>
            <a:xfrm>
              <a:off x="86036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33"/>
            <p:cNvSpPr/>
            <p:nvPr/>
          </p:nvSpPr>
          <p:spPr>
            <a:xfrm>
              <a:off x="64769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33"/>
            <p:cNvSpPr/>
            <p:nvPr/>
          </p:nvSpPr>
          <p:spPr>
            <a:xfrm>
              <a:off x="6712648" y="17144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33"/>
            <p:cNvSpPr/>
            <p:nvPr/>
          </p:nvSpPr>
          <p:spPr>
            <a:xfrm>
              <a:off x="6949248"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33"/>
            <p:cNvSpPr/>
            <p:nvPr/>
          </p:nvSpPr>
          <p:spPr>
            <a:xfrm>
              <a:off x="71858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33"/>
            <p:cNvSpPr/>
            <p:nvPr/>
          </p:nvSpPr>
          <p:spPr>
            <a:xfrm>
              <a:off x="7421548" y="17144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33"/>
            <p:cNvSpPr/>
            <p:nvPr/>
          </p:nvSpPr>
          <p:spPr>
            <a:xfrm>
              <a:off x="7658173"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33"/>
            <p:cNvSpPr/>
            <p:nvPr/>
          </p:nvSpPr>
          <p:spPr>
            <a:xfrm>
              <a:off x="7894773" y="17144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33"/>
            <p:cNvSpPr/>
            <p:nvPr/>
          </p:nvSpPr>
          <p:spPr>
            <a:xfrm>
              <a:off x="8130473" y="17144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33"/>
            <p:cNvSpPr/>
            <p:nvPr/>
          </p:nvSpPr>
          <p:spPr>
            <a:xfrm>
              <a:off x="8367098" y="17144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33"/>
            <p:cNvSpPr/>
            <p:nvPr/>
          </p:nvSpPr>
          <p:spPr>
            <a:xfrm>
              <a:off x="86036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33"/>
            <p:cNvSpPr/>
            <p:nvPr/>
          </p:nvSpPr>
          <p:spPr>
            <a:xfrm>
              <a:off x="8839398" y="60024"/>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33"/>
            <p:cNvSpPr/>
            <p:nvPr/>
          </p:nvSpPr>
          <p:spPr>
            <a:xfrm>
              <a:off x="9075998" y="60024"/>
              <a:ext cx="25900" cy="25925"/>
            </a:xfrm>
            <a:custGeom>
              <a:avLst/>
              <a:gdLst/>
              <a:ahLst/>
              <a:cxnLst/>
              <a:rect l="l" t="t" r="r" b="b"/>
              <a:pathLst>
                <a:path w="1036" h="1037" extrusionOk="0">
                  <a:moveTo>
                    <a:pt x="518" y="1"/>
                  </a:moveTo>
                  <a:cubicBezTo>
                    <a:pt x="222" y="1"/>
                    <a:pt x="1" y="223"/>
                    <a:pt x="1" y="519"/>
                  </a:cubicBezTo>
                  <a:cubicBezTo>
                    <a:pt x="1" y="814"/>
                    <a:pt x="222" y="1036"/>
                    <a:pt x="518" y="1036"/>
                  </a:cubicBezTo>
                  <a:cubicBezTo>
                    <a:pt x="814" y="1036"/>
                    <a:pt x="1036" y="814"/>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33"/>
            <p:cNvSpPr/>
            <p:nvPr/>
          </p:nvSpPr>
          <p:spPr>
            <a:xfrm>
              <a:off x="8839398" y="2966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33"/>
            <p:cNvSpPr/>
            <p:nvPr/>
          </p:nvSpPr>
          <p:spPr>
            <a:xfrm>
              <a:off x="9075998" y="296649"/>
              <a:ext cx="25900" cy="25900"/>
            </a:xfrm>
            <a:custGeom>
              <a:avLst/>
              <a:gdLst/>
              <a:ahLst/>
              <a:cxnLst/>
              <a:rect l="l" t="t" r="r" b="b"/>
              <a:pathLst>
                <a:path w="1036" h="1036" extrusionOk="0">
                  <a:moveTo>
                    <a:pt x="518" y="0"/>
                  </a:moveTo>
                  <a:cubicBezTo>
                    <a:pt x="222" y="0"/>
                    <a:pt x="1" y="222"/>
                    <a:pt x="1" y="518"/>
                  </a:cubicBezTo>
                  <a:cubicBezTo>
                    <a:pt x="1" y="777"/>
                    <a:pt x="222" y="1036"/>
                    <a:pt x="518" y="1036"/>
                  </a:cubicBezTo>
                  <a:cubicBezTo>
                    <a:pt x="814" y="1036"/>
                    <a:pt x="1036" y="777"/>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33"/>
            <p:cNvSpPr/>
            <p:nvPr/>
          </p:nvSpPr>
          <p:spPr>
            <a:xfrm>
              <a:off x="8839398" y="532324"/>
              <a:ext cx="26825" cy="25925"/>
            </a:xfrm>
            <a:custGeom>
              <a:avLst/>
              <a:gdLst/>
              <a:ahLst/>
              <a:cxnLst/>
              <a:rect l="l" t="t" r="r" b="b"/>
              <a:pathLst>
                <a:path w="1073" h="1037" extrusionOk="0">
                  <a:moveTo>
                    <a:pt x="555" y="1"/>
                  </a:moveTo>
                  <a:cubicBezTo>
                    <a:pt x="259" y="1"/>
                    <a:pt x="0" y="260"/>
                    <a:pt x="0" y="519"/>
                  </a:cubicBezTo>
                  <a:cubicBezTo>
                    <a:pt x="0" y="814"/>
                    <a:pt x="259" y="1036"/>
                    <a:pt x="555" y="1036"/>
                  </a:cubicBezTo>
                  <a:cubicBezTo>
                    <a:pt x="813" y="1036"/>
                    <a:pt x="1072" y="814"/>
                    <a:pt x="1072" y="519"/>
                  </a:cubicBezTo>
                  <a:cubicBezTo>
                    <a:pt x="1072" y="260"/>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33"/>
            <p:cNvSpPr/>
            <p:nvPr/>
          </p:nvSpPr>
          <p:spPr>
            <a:xfrm>
              <a:off x="9075998" y="532324"/>
              <a:ext cx="25900" cy="25925"/>
            </a:xfrm>
            <a:custGeom>
              <a:avLst/>
              <a:gdLst/>
              <a:ahLst/>
              <a:cxnLst/>
              <a:rect l="l" t="t" r="r" b="b"/>
              <a:pathLst>
                <a:path w="1036" h="1037" extrusionOk="0">
                  <a:moveTo>
                    <a:pt x="518" y="1"/>
                  </a:moveTo>
                  <a:cubicBezTo>
                    <a:pt x="222" y="1"/>
                    <a:pt x="1" y="260"/>
                    <a:pt x="1" y="519"/>
                  </a:cubicBezTo>
                  <a:cubicBezTo>
                    <a:pt x="1" y="814"/>
                    <a:pt x="222" y="1036"/>
                    <a:pt x="518" y="1036"/>
                  </a:cubicBezTo>
                  <a:cubicBezTo>
                    <a:pt x="814" y="1036"/>
                    <a:pt x="1036" y="814"/>
                    <a:pt x="1036" y="519"/>
                  </a:cubicBezTo>
                  <a:cubicBezTo>
                    <a:pt x="1036" y="260"/>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33"/>
            <p:cNvSpPr/>
            <p:nvPr/>
          </p:nvSpPr>
          <p:spPr>
            <a:xfrm>
              <a:off x="8839398" y="768949"/>
              <a:ext cx="26825" cy="25900"/>
            </a:xfrm>
            <a:custGeom>
              <a:avLst/>
              <a:gdLst/>
              <a:ahLst/>
              <a:cxnLst/>
              <a:rect l="l" t="t" r="r" b="b"/>
              <a:pathLst>
                <a:path w="1073" h="1036" extrusionOk="0">
                  <a:moveTo>
                    <a:pt x="555" y="0"/>
                  </a:moveTo>
                  <a:cubicBezTo>
                    <a:pt x="259" y="0"/>
                    <a:pt x="0" y="222"/>
                    <a:pt x="0" y="518"/>
                  </a:cubicBezTo>
                  <a:cubicBezTo>
                    <a:pt x="0" y="814"/>
                    <a:pt x="259" y="1036"/>
                    <a:pt x="555" y="1036"/>
                  </a:cubicBezTo>
                  <a:cubicBezTo>
                    <a:pt x="813" y="1036"/>
                    <a:pt x="1072" y="814"/>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33"/>
            <p:cNvSpPr/>
            <p:nvPr/>
          </p:nvSpPr>
          <p:spPr>
            <a:xfrm>
              <a:off x="9075998" y="768949"/>
              <a:ext cx="25900" cy="25900"/>
            </a:xfrm>
            <a:custGeom>
              <a:avLst/>
              <a:gdLst/>
              <a:ahLst/>
              <a:cxnLst/>
              <a:rect l="l" t="t" r="r" b="b"/>
              <a:pathLst>
                <a:path w="1036" h="1036" extrusionOk="0">
                  <a:moveTo>
                    <a:pt x="518" y="0"/>
                  </a:moveTo>
                  <a:cubicBezTo>
                    <a:pt x="222" y="0"/>
                    <a:pt x="1" y="222"/>
                    <a:pt x="1" y="518"/>
                  </a:cubicBezTo>
                  <a:cubicBezTo>
                    <a:pt x="1" y="814"/>
                    <a:pt x="222" y="1036"/>
                    <a:pt x="518" y="1036"/>
                  </a:cubicBezTo>
                  <a:cubicBezTo>
                    <a:pt x="814" y="1036"/>
                    <a:pt x="1036" y="814"/>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33"/>
            <p:cNvSpPr/>
            <p:nvPr/>
          </p:nvSpPr>
          <p:spPr>
            <a:xfrm>
              <a:off x="8839398" y="1005549"/>
              <a:ext cx="26825" cy="25925"/>
            </a:xfrm>
            <a:custGeom>
              <a:avLst/>
              <a:gdLst/>
              <a:ahLst/>
              <a:cxnLst/>
              <a:rect l="l" t="t" r="r" b="b"/>
              <a:pathLst>
                <a:path w="1073" h="1037" extrusionOk="0">
                  <a:moveTo>
                    <a:pt x="555" y="1"/>
                  </a:moveTo>
                  <a:cubicBezTo>
                    <a:pt x="259" y="1"/>
                    <a:pt x="0" y="223"/>
                    <a:pt x="0" y="519"/>
                  </a:cubicBezTo>
                  <a:cubicBezTo>
                    <a:pt x="0" y="814"/>
                    <a:pt x="259" y="1036"/>
                    <a:pt x="555" y="1036"/>
                  </a:cubicBezTo>
                  <a:cubicBezTo>
                    <a:pt x="813" y="1036"/>
                    <a:pt x="1072" y="814"/>
                    <a:pt x="1072" y="519"/>
                  </a:cubicBezTo>
                  <a:cubicBezTo>
                    <a:pt x="1072" y="223"/>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33"/>
            <p:cNvSpPr/>
            <p:nvPr/>
          </p:nvSpPr>
          <p:spPr>
            <a:xfrm>
              <a:off x="9075998" y="1005549"/>
              <a:ext cx="25900" cy="25925"/>
            </a:xfrm>
            <a:custGeom>
              <a:avLst/>
              <a:gdLst/>
              <a:ahLst/>
              <a:cxnLst/>
              <a:rect l="l" t="t" r="r" b="b"/>
              <a:pathLst>
                <a:path w="1036" h="1037" extrusionOk="0">
                  <a:moveTo>
                    <a:pt x="518" y="1"/>
                  </a:moveTo>
                  <a:cubicBezTo>
                    <a:pt x="222" y="1"/>
                    <a:pt x="1" y="223"/>
                    <a:pt x="1" y="519"/>
                  </a:cubicBezTo>
                  <a:cubicBezTo>
                    <a:pt x="1" y="777"/>
                    <a:pt x="222" y="1036"/>
                    <a:pt x="518" y="1036"/>
                  </a:cubicBezTo>
                  <a:cubicBezTo>
                    <a:pt x="814" y="1036"/>
                    <a:pt x="1036" y="777"/>
                    <a:pt x="1036" y="519"/>
                  </a:cubicBezTo>
                  <a:cubicBezTo>
                    <a:pt x="1036" y="223"/>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33"/>
            <p:cNvSpPr/>
            <p:nvPr/>
          </p:nvSpPr>
          <p:spPr>
            <a:xfrm>
              <a:off x="8839398" y="1241249"/>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33"/>
            <p:cNvSpPr/>
            <p:nvPr/>
          </p:nvSpPr>
          <p:spPr>
            <a:xfrm>
              <a:off x="9075998" y="124124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33"/>
            <p:cNvSpPr/>
            <p:nvPr/>
          </p:nvSpPr>
          <p:spPr>
            <a:xfrm>
              <a:off x="8839398" y="147787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33"/>
            <p:cNvSpPr/>
            <p:nvPr/>
          </p:nvSpPr>
          <p:spPr>
            <a:xfrm>
              <a:off x="9075998" y="147787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33"/>
            <p:cNvSpPr/>
            <p:nvPr/>
          </p:nvSpPr>
          <p:spPr>
            <a:xfrm>
              <a:off x="8839398" y="17144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33"/>
            <p:cNvSpPr/>
            <p:nvPr/>
          </p:nvSpPr>
          <p:spPr>
            <a:xfrm>
              <a:off x="9075998" y="17144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33"/>
            <p:cNvSpPr/>
            <p:nvPr/>
          </p:nvSpPr>
          <p:spPr>
            <a:xfrm>
              <a:off x="64769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33"/>
            <p:cNvSpPr/>
            <p:nvPr/>
          </p:nvSpPr>
          <p:spPr>
            <a:xfrm>
              <a:off x="6712648" y="1950174"/>
              <a:ext cx="25900" cy="26825"/>
            </a:xfrm>
            <a:custGeom>
              <a:avLst/>
              <a:gdLst/>
              <a:ahLst/>
              <a:cxnLst/>
              <a:rect l="l" t="t" r="r" b="b"/>
              <a:pathLst>
                <a:path w="1036" h="1073" extrusionOk="0">
                  <a:moveTo>
                    <a:pt x="518" y="0"/>
                  </a:moveTo>
                  <a:cubicBezTo>
                    <a:pt x="259" y="0"/>
                    <a:pt x="0" y="259"/>
                    <a:pt x="0" y="555"/>
                  </a:cubicBezTo>
                  <a:cubicBezTo>
                    <a:pt x="0"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33"/>
            <p:cNvSpPr/>
            <p:nvPr/>
          </p:nvSpPr>
          <p:spPr>
            <a:xfrm>
              <a:off x="6949248"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33"/>
            <p:cNvSpPr/>
            <p:nvPr/>
          </p:nvSpPr>
          <p:spPr>
            <a:xfrm>
              <a:off x="71858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777" y="1072"/>
                    <a:pt x="1036" y="813"/>
                    <a:pt x="1036" y="555"/>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33"/>
            <p:cNvSpPr/>
            <p:nvPr/>
          </p:nvSpPr>
          <p:spPr>
            <a:xfrm>
              <a:off x="7421548" y="1950174"/>
              <a:ext cx="25925" cy="26825"/>
            </a:xfrm>
            <a:custGeom>
              <a:avLst/>
              <a:gdLst/>
              <a:ahLst/>
              <a:cxnLst/>
              <a:rect l="l" t="t" r="r" b="b"/>
              <a:pathLst>
                <a:path w="1037" h="1073" extrusionOk="0">
                  <a:moveTo>
                    <a:pt x="519" y="0"/>
                  </a:moveTo>
                  <a:cubicBezTo>
                    <a:pt x="260" y="0"/>
                    <a:pt x="1" y="259"/>
                    <a:pt x="1" y="555"/>
                  </a:cubicBezTo>
                  <a:cubicBezTo>
                    <a:pt x="1" y="813"/>
                    <a:pt x="260" y="1072"/>
                    <a:pt x="519" y="1072"/>
                  </a:cubicBezTo>
                  <a:cubicBezTo>
                    <a:pt x="814" y="1072"/>
                    <a:pt x="1036" y="813"/>
                    <a:pt x="1036" y="555"/>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33"/>
            <p:cNvSpPr/>
            <p:nvPr/>
          </p:nvSpPr>
          <p:spPr>
            <a:xfrm>
              <a:off x="7658173"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33"/>
            <p:cNvSpPr/>
            <p:nvPr/>
          </p:nvSpPr>
          <p:spPr>
            <a:xfrm>
              <a:off x="7894773" y="1950174"/>
              <a:ext cx="25925" cy="26825"/>
            </a:xfrm>
            <a:custGeom>
              <a:avLst/>
              <a:gdLst/>
              <a:ahLst/>
              <a:cxnLst/>
              <a:rect l="l" t="t" r="r" b="b"/>
              <a:pathLst>
                <a:path w="1037" h="1073" extrusionOk="0">
                  <a:moveTo>
                    <a:pt x="519" y="0"/>
                  </a:moveTo>
                  <a:cubicBezTo>
                    <a:pt x="223" y="0"/>
                    <a:pt x="1" y="259"/>
                    <a:pt x="1" y="555"/>
                  </a:cubicBezTo>
                  <a:cubicBezTo>
                    <a:pt x="1" y="813"/>
                    <a:pt x="223" y="1072"/>
                    <a:pt x="519" y="1072"/>
                  </a:cubicBezTo>
                  <a:cubicBezTo>
                    <a:pt x="777" y="1072"/>
                    <a:pt x="1036" y="813"/>
                    <a:pt x="1036" y="555"/>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33"/>
            <p:cNvSpPr/>
            <p:nvPr/>
          </p:nvSpPr>
          <p:spPr>
            <a:xfrm>
              <a:off x="8130473" y="1950174"/>
              <a:ext cx="25900" cy="26825"/>
            </a:xfrm>
            <a:custGeom>
              <a:avLst/>
              <a:gdLst/>
              <a:ahLst/>
              <a:cxnLst/>
              <a:rect l="l" t="t" r="r" b="b"/>
              <a:pathLst>
                <a:path w="1036" h="1073" extrusionOk="0">
                  <a:moveTo>
                    <a:pt x="518" y="0"/>
                  </a:moveTo>
                  <a:cubicBezTo>
                    <a:pt x="259" y="0"/>
                    <a:pt x="1" y="259"/>
                    <a:pt x="1" y="555"/>
                  </a:cubicBezTo>
                  <a:cubicBezTo>
                    <a:pt x="1" y="813"/>
                    <a:pt x="259"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33"/>
            <p:cNvSpPr/>
            <p:nvPr/>
          </p:nvSpPr>
          <p:spPr>
            <a:xfrm>
              <a:off x="8367098" y="1950174"/>
              <a:ext cx="25900" cy="26825"/>
            </a:xfrm>
            <a:custGeom>
              <a:avLst/>
              <a:gdLst/>
              <a:ahLst/>
              <a:cxnLst/>
              <a:rect l="l" t="t" r="r" b="b"/>
              <a:pathLst>
                <a:path w="1036" h="1073" extrusionOk="0">
                  <a:moveTo>
                    <a:pt x="518" y="0"/>
                  </a:moveTo>
                  <a:cubicBezTo>
                    <a:pt x="222" y="0"/>
                    <a:pt x="0" y="259"/>
                    <a:pt x="0" y="555"/>
                  </a:cubicBezTo>
                  <a:cubicBezTo>
                    <a:pt x="0" y="813"/>
                    <a:pt x="222" y="1072"/>
                    <a:pt x="518" y="1072"/>
                  </a:cubicBezTo>
                  <a:cubicBezTo>
                    <a:pt x="813" y="1072"/>
                    <a:pt x="1035" y="813"/>
                    <a:pt x="1035" y="555"/>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33"/>
            <p:cNvSpPr/>
            <p:nvPr/>
          </p:nvSpPr>
          <p:spPr>
            <a:xfrm>
              <a:off x="86036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33"/>
            <p:cNvSpPr/>
            <p:nvPr/>
          </p:nvSpPr>
          <p:spPr>
            <a:xfrm>
              <a:off x="64769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33"/>
            <p:cNvSpPr/>
            <p:nvPr/>
          </p:nvSpPr>
          <p:spPr>
            <a:xfrm>
              <a:off x="6712648" y="2186774"/>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33"/>
            <p:cNvSpPr/>
            <p:nvPr/>
          </p:nvSpPr>
          <p:spPr>
            <a:xfrm>
              <a:off x="6949248"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33"/>
            <p:cNvSpPr/>
            <p:nvPr/>
          </p:nvSpPr>
          <p:spPr>
            <a:xfrm>
              <a:off x="71858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33"/>
            <p:cNvSpPr/>
            <p:nvPr/>
          </p:nvSpPr>
          <p:spPr>
            <a:xfrm>
              <a:off x="7421548" y="2186774"/>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33"/>
            <p:cNvSpPr/>
            <p:nvPr/>
          </p:nvSpPr>
          <p:spPr>
            <a:xfrm>
              <a:off x="7658173"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33"/>
            <p:cNvSpPr/>
            <p:nvPr/>
          </p:nvSpPr>
          <p:spPr>
            <a:xfrm>
              <a:off x="7894773" y="2186774"/>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33"/>
            <p:cNvSpPr/>
            <p:nvPr/>
          </p:nvSpPr>
          <p:spPr>
            <a:xfrm>
              <a:off x="8130473" y="2186774"/>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33"/>
            <p:cNvSpPr/>
            <p:nvPr/>
          </p:nvSpPr>
          <p:spPr>
            <a:xfrm>
              <a:off x="8367098" y="2186774"/>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33"/>
            <p:cNvSpPr/>
            <p:nvPr/>
          </p:nvSpPr>
          <p:spPr>
            <a:xfrm>
              <a:off x="86036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33"/>
            <p:cNvSpPr/>
            <p:nvPr/>
          </p:nvSpPr>
          <p:spPr>
            <a:xfrm>
              <a:off x="64769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33"/>
            <p:cNvSpPr/>
            <p:nvPr/>
          </p:nvSpPr>
          <p:spPr>
            <a:xfrm>
              <a:off x="6712648" y="2423399"/>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33"/>
            <p:cNvSpPr/>
            <p:nvPr/>
          </p:nvSpPr>
          <p:spPr>
            <a:xfrm>
              <a:off x="6949248"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33"/>
            <p:cNvSpPr/>
            <p:nvPr/>
          </p:nvSpPr>
          <p:spPr>
            <a:xfrm>
              <a:off x="71858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33"/>
            <p:cNvSpPr/>
            <p:nvPr/>
          </p:nvSpPr>
          <p:spPr>
            <a:xfrm>
              <a:off x="7421548" y="2423399"/>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33"/>
            <p:cNvSpPr/>
            <p:nvPr/>
          </p:nvSpPr>
          <p:spPr>
            <a:xfrm>
              <a:off x="7658173"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33"/>
            <p:cNvSpPr/>
            <p:nvPr/>
          </p:nvSpPr>
          <p:spPr>
            <a:xfrm>
              <a:off x="7894773" y="2423399"/>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33"/>
            <p:cNvSpPr/>
            <p:nvPr/>
          </p:nvSpPr>
          <p:spPr>
            <a:xfrm>
              <a:off x="8130473" y="2423399"/>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33"/>
            <p:cNvSpPr/>
            <p:nvPr/>
          </p:nvSpPr>
          <p:spPr>
            <a:xfrm>
              <a:off x="8367098" y="2423399"/>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33"/>
            <p:cNvSpPr/>
            <p:nvPr/>
          </p:nvSpPr>
          <p:spPr>
            <a:xfrm>
              <a:off x="86036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33"/>
            <p:cNvSpPr/>
            <p:nvPr/>
          </p:nvSpPr>
          <p:spPr>
            <a:xfrm>
              <a:off x="64769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33"/>
            <p:cNvSpPr/>
            <p:nvPr/>
          </p:nvSpPr>
          <p:spPr>
            <a:xfrm>
              <a:off x="6712648" y="2659074"/>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33"/>
            <p:cNvSpPr/>
            <p:nvPr/>
          </p:nvSpPr>
          <p:spPr>
            <a:xfrm>
              <a:off x="6949248"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33"/>
            <p:cNvSpPr/>
            <p:nvPr/>
          </p:nvSpPr>
          <p:spPr>
            <a:xfrm>
              <a:off x="71858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33"/>
            <p:cNvSpPr/>
            <p:nvPr/>
          </p:nvSpPr>
          <p:spPr>
            <a:xfrm>
              <a:off x="7421548" y="2659074"/>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33"/>
            <p:cNvSpPr/>
            <p:nvPr/>
          </p:nvSpPr>
          <p:spPr>
            <a:xfrm>
              <a:off x="7658173"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33"/>
            <p:cNvSpPr/>
            <p:nvPr/>
          </p:nvSpPr>
          <p:spPr>
            <a:xfrm>
              <a:off x="7894773" y="2659074"/>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33"/>
            <p:cNvSpPr/>
            <p:nvPr/>
          </p:nvSpPr>
          <p:spPr>
            <a:xfrm>
              <a:off x="8130473" y="2659074"/>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33"/>
            <p:cNvSpPr/>
            <p:nvPr/>
          </p:nvSpPr>
          <p:spPr>
            <a:xfrm>
              <a:off x="8367098" y="2659074"/>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33"/>
            <p:cNvSpPr/>
            <p:nvPr/>
          </p:nvSpPr>
          <p:spPr>
            <a:xfrm>
              <a:off x="86036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33"/>
            <p:cNvSpPr/>
            <p:nvPr/>
          </p:nvSpPr>
          <p:spPr>
            <a:xfrm>
              <a:off x="64769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33"/>
            <p:cNvSpPr/>
            <p:nvPr/>
          </p:nvSpPr>
          <p:spPr>
            <a:xfrm>
              <a:off x="6712648" y="2895699"/>
              <a:ext cx="25900" cy="25900"/>
            </a:xfrm>
            <a:custGeom>
              <a:avLst/>
              <a:gdLst/>
              <a:ahLst/>
              <a:cxnLst/>
              <a:rect l="l" t="t" r="r" b="b"/>
              <a:pathLst>
                <a:path w="1036" h="1036" extrusionOk="0">
                  <a:moveTo>
                    <a:pt x="518" y="0"/>
                  </a:moveTo>
                  <a:cubicBezTo>
                    <a:pt x="259" y="0"/>
                    <a:pt x="0" y="259"/>
                    <a:pt x="0" y="518"/>
                  </a:cubicBezTo>
                  <a:cubicBezTo>
                    <a:pt x="0"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33"/>
            <p:cNvSpPr/>
            <p:nvPr/>
          </p:nvSpPr>
          <p:spPr>
            <a:xfrm>
              <a:off x="6949248"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33"/>
            <p:cNvSpPr/>
            <p:nvPr/>
          </p:nvSpPr>
          <p:spPr>
            <a:xfrm>
              <a:off x="71858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777" y="1035"/>
                    <a:pt x="1036" y="813"/>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33"/>
            <p:cNvSpPr/>
            <p:nvPr/>
          </p:nvSpPr>
          <p:spPr>
            <a:xfrm>
              <a:off x="7421548" y="2895699"/>
              <a:ext cx="25925" cy="25900"/>
            </a:xfrm>
            <a:custGeom>
              <a:avLst/>
              <a:gdLst/>
              <a:ahLst/>
              <a:cxnLst/>
              <a:rect l="l" t="t" r="r" b="b"/>
              <a:pathLst>
                <a:path w="1037" h="1036" extrusionOk="0">
                  <a:moveTo>
                    <a:pt x="519" y="0"/>
                  </a:moveTo>
                  <a:cubicBezTo>
                    <a:pt x="260" y="0"/>
                    <a:pt x="1" y="259"/>
                    <a:pt x="1" y="518"/>
                  </a:cubicBezTo>
                  <a:cubicBezTo>
                    <a:pt x="1" y="813"/>
                    <a:pt x="260" y="1035"/>
                    <a:pt x="519" y="1035"/>
                  </a:cubicBezTo>
                  <a:cubicBezTo>
                    <a:pt x="814" y="1035"/>
                    <a:pt x="1036" y="813"/>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33"/>
            <p:cNvSpPr/>
            <p:nvPr/>
          </p:nvSpPr>
          <p:spPr>
            <a:xfrm>
              <a:off x="7658173"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33"/>
            <p:cNvSpPr/>
            <p:nvPr/>
          </p:nvSpPr>
          <p:spPr>
            <a:xfrm>
              <a:off x="7894773" y="2895699"/>
              <a:ext cx="25925" cy="25900"/>
            </a:xfrm>
            <a:custGeom>
              <a:avLst/>
              <a:gdLst/>
              <a:ahLst/>
              <a:cxnLst/>
              <a:rect l="l" t="t" r="r" b="b"/>
              <a:pathLst>
                <a:path w="1037" h="1036" extrusionOk="0">
                  <a:moveTo>
                    <a:pt x="519" y="0"/>
                  </a:moveTo>
                  <a:cubicBezTo>
                    <a:pt x="223" y="0"/>
                    <a:pt x="1" y="259"/>
                    <a:pt x="1" y="518"/>
                  </a:cubicBezTo>
                  <a:cubicBezTo>
                    <a:pt x="1" y="813"/>
                    <a:pt x="223" y="1035"/>
                    <a:pt x="519" y="1035"/>
                  </a:cubicBezTo>
                  <a:cubicBezTo>
                    <a:pt x="777" y="1035"/>
                    <a:pt x="1036" y="813"/>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33"/>
            <p:cNvSpPr/>
            <p:nvPr/>
          </p:nvSpPr>
          <p:spPr>
            <a:xfrm>
              <a:off x="8130473" y="2895699"/>
              <a:ext cx="25900" cy="25900"/>
            </a:xfrm>
            <a:custGeom>
              <a:avLst/>
              <a:gdLst/>
              <a:ahLst/>
              <a:cxnLst/>
              <a:rect l="l" t="t" r="r" b="b"/>
              <a:pathLst>
                <a:path w="1036" h="1036" extrusionOk="0">
                  <a:moveTo>
                    <a:pt x="518" y="0"/>
                  </a:moveTo>
                  <a:cubicBezTo>
                    <a:pt x="259" y="0"/>
                    <a:pt x="1" y="259"/>
                    <a:pt x="1" y="518"/>
                  </a:cubicBezTo>
                  <a:cubicBezTo>
                    <a:pt x="1" y="813"/>
                    <a:pt x="259"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33"/>
            <p:cNvSpPr/>
            <p:nvPr/>
          </p:nvSpPr>
          <p:spPr>
            <a:xfrm>
              <a:off x="8367098" y="2895699"/>
              <a:ext cx="25900" cy="25900"/>
            </a:xfrm>
            <a:custGeom>
              <a:avLst/>
              <a:gdLst/>
              <a:ahLst/>
              <a:cxnLst/>
              <a:rect l="l" t="t" r="r" b="b"/>
              <a:pathLst>
                <a:path w="1036" h="1036" extrusionOk="0">
                  <a:moveTo>
                    <a:pt x="518" y="0"/>
                  </a:moveTo>
                  <a:cubicBezTo>
                    <a:pt x="222" y="0"/>
                    <a:pt x="0" y="259"/>
                    <a:pt x="0" y="518"/>
                  </a:cubicBezTo>
                  <a:cubicBezTo>
                    <a:pt x="0" y="813"/>
                    <a:pt x="222" y="1035"/>
                    <a:pt x="518" y="1035"/>
                  </a:cubicBezTo>
                  <a:cubicBezTo>
                    <a:pt x="813" y="1035"/>
                    <a:pt x="1035" y="813"/>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33"/>
            <p:cNvSpPr/>
            <p:nvPr/>
          </p:nvSpPr>
          <p:spPr>
            <a:xfrm>
              <a:off x="86036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33"/>
            <p:cNvSpPr/>
            <p:nvPr/>
          </p:nvSpPr>
          <p:spPr>
            <a:xfrm>
              <a:off x="64769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33"/>
            <p:cNvSpPr/>
            <p:nvPr/>
          </p:nvSpPr>
          <p:spPr>
            <a:xfrm>
              <a:off x="6712648" y="3132299"/>
              <a:ext cx="25900" cy="25900"/>
            </a:xfrm>
            <a:custGeom>
              <a:avLst/>
              <a:gdLst/>
              <a:ahLst/>
              <a:cxnLst/>
              <a:rect l="l" t="t" r="r" b="b"/>
              <a:pathLst>
                <a:path w="1036" h="1036" extrusionOk="0">
                  <a:moveTo>
                    <a:pt x="518" y="1"/>
                  </a:moveTo>
                  <a:cubicBezTo>
                    <a:pt x="259" y="1"/>
                    <a:pt x="0" y="222"/>
                    <a:pt x="0" y="518"/>
                  </a:cubicBezTo>
                  <a:cubicBezTo>
                    <a:pt x="0"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33"/>
            <p:cNvSpPr/>
            <p:nvPr/>
          </p:nvSpPr>
          <p:spPr>
            <a:xfrm>
              <a:off x="6949248"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33"/>
            <p:cNvSpPr/>
            <p:nvPr/>
          </p:nvSpPr>
          <p:spPr>
            <a:xfrm>
              <a:off x="71858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777" y="1036"/>
                    <a:pt x="1036" y="814"/>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33"/>
            <p:cNvSpPr/>
            <p:nvPr/>
          </p:nvSpPr>
          <p:spPr>
            <a:xfrm>
              <a:off x="7421548" y="3132299"/>
              <a:ext cx="25925" cy="25900"/>
            </a:xfrm>
            <a:custGeom>
              <a:avLst/>
              <a:gdLst/>
              <a:ahLst/>
              <a:cxnLst/>
              <a:rect l="l" t="t" r="r" b="b"/>
              <a:pathLst>
                <a:path w="1037" h="1036" extrusionOk="0">
                  <a:moveTo>
                    <a:pt x="519" y="1"/>
                  </a:moveTo>
                  <a:cubicBezTo>
                    <a:pt x="260" y="1"/>
                    <a:pt x="1" y="222"/>
                    <a:pt x="1" y="518"/>
                  </a:cubicBezTo>
                  <a:cubicBezTo>
                    <a:pt x="1" y="814"/>
                    <a:pt x="260" y="1036"/>
                    <a:pt x="519" y="1036"/>
                  </a:cubicBezTo>
                  <a:cubicBezTo>
                    <a:pt x="814" y="1036"/>
                    <a:pt x="1036" y="814"/>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33"/>
            <p:cNvSpPr/>
            <p:nvPr/>
          </p:nvSpPr>
          <p:spPr>
            <a:xfrm>
              <a:off x="7658173"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33"/>
            <p:cNvSpPr/>
            <p:nvPr/>
          </p:nvSpPr>
          <p:spPr>
            <a:xfrm>
              <a:off x="7894773" y="3132299"/>
              <a:ext cx="25925" cy="25900"/>
            </a:xfrm>
            <a:custGeom>
              <a:avLst/>
              <a:gdLst/>
              <a:ahLst/>
              <a:cxnLst/>
              <a:rect l="l" t="t" r="r" b="b"/>
              <a:pathLst>
                <a:path w="1037" h="1036" extrusionOk="0">
                  <a:moveTo>
                    <a:pt x="519" y="1"/>
                  </a:moveTo>
                  <a:cubicBezTo>
                    <a:pt x="223" y="1"/>
                    <a:pt x="1" y="222"/>
                    <a:pt x="1" y="518"/>
                  </a:cubicBezTo>
                  <a:cubicBezTo>
                    <a:pt x="1" y="814"/>
                    <a:pt x="223" y="1036"/>
                    <a:pt x="519" y="1036"/>
                  </a:cubicBezTo>
                  <a:cubicBezTo>
                    <a:pt x="777" y="1036"/>
                    <a:pt x="1036" y="814"/>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33"/>
            <p:cNvSpPr/>
            <p:nvPr/>
          </p:nvSpPr>
          <p:spPr>
            <a:xfrm>
              <a:off x="8130473" y="3132299"/>
              <a:ext cx="25900" cy="25900"/>
            </a:xfrm>
            <a:custGeom>
              <a:avLst/>
              <a:gdLst/>
              <a:ahLst/>
              <a:cxnLst/>
              <a:rect l="l" t="t" r="r" b="b"/>
              <a:pathLst>
                <a:path w="1036" h="1036" extrusionOk="0">
                  <a:moveTo>
                    <a:pt x="518" y="1"/>
                  </a:moveTo>
                  <a:cubicBezTo>
                    <a:pt x="259" y="1"/>
                    <a:pt x="1" y="222"/>
                    <a:pt x="1" y="518"/>
                  </a:cubicBezTo>
                  <a:cubicBezTo>
                    <a:pt x="1" y="814"/>
                    <a:pt x="259"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33"/>
            <p:cNvSpPr/>
            <p:nvPr/>
          </p:nvSpPr>
          <p:spPr>
            <a:xfrm>
              <a:off x="8367098" y="3132299"/>
              <a:ext cx="25900" cy="25900"/>
            </a:xfrm>
            <a:custGeom>
              <a:avLst/>
              <a:gdLst/>
              <a:ahLst/>
              <a:cxnLst/>
              <a:rect l="l" t="t" r="r" b="b"/>
              <a:pathLst>
                <a:path w="1036" h="1036" extrusionOk="0">
                  <a:moveTo>
                    <a:pt x="518" y="1"/>
                  </a:moveTo>
                  <a:cubicBezTo>
                    <a:pt x="222" y="1"/>
                    <a:pt x="0" y="222"/>
                    <a:pt x="0" y="518"/>
                  </a:cubicBezTo>
                  <a:cubicBezTo>
                    <a:pt x="0" y="814"/>
                    <a:pt x="222" y="1036"/>
                    <a:pt x="518" y="1036"/>
                  </a:cubicBezTo>
                  <a:cubicBezTo>
                    <a:pt x="813" y="1036"/>
                    <a:pt x="1035" y="814"/>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33"/>
            <p:cNvSpPr/>
            <p:nvPr/>
          </p:nvSpPr>
          <p:spPr>
            <a:xfrm>
              <a:off x="86036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33"/>
            <p:cNvSpPr/>
            <p:nvPr/>
          </p:nvSpPr>
          <p:spPr>
            <a:xfrm>
              <a:off x="64769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33"/>
            <p:cNvSpPr/>
            <p:nvPr/>
          </p:nvSpPr>
          <p:spPr>
            <a:xfrm>
              <a:off x="6712648" y="3368924"/>
              <a:ext cx="25900" cy="25900"/>
            </a:xfrm>
            <a:custGeom>
              <a:avLst/>
              <a:gdLst/>
              <a:ahLst/>
              <a:cxnLst/>
              <a:rect l="l" t="t" r="r" b="b"/>
              <a:pathLst>
                <a:path w="1036" h="1036" extrusionOk="0">
                  <a:moveTo>
                    <a:pt x="518" y="0"/>
                  </a:moveTo>
                  <a:cubicBezTo>
                    <a:pt x="259" y="0"/>
                    <a:pt x="0" y="222"/>
                    <a:pt x="0" y="518"/>
                  </a:cubicBezTo>
                  <a:cubicBezTo>
                    <a:pt x="0"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33"/>
            <p:cNvSpPr/>
            <p:nvPr/>
          </p:nvSpPr>
          <p:spPr>
            <a:xfrm>
              <a:off x="6949248"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33"/>
            <p:cNvSpPr/>
            <p:nvPr/>
          </p:nvSpPr>
          <p:spPr>
            <a:xfrm>
              <a:off x="71858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777" y="1035"/>
                    <a:pt x="1036" y="776"/>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33"/>
            <p:cNvSpPr/>
            <p:nvPr/>
          </p:nvSpPr>
          <p:spPr>
            <a:xfrm>
              <a:off x="7421548" y="3368924"/>
              <a:ext cx="25925" cy="25900"/>
            </a:xfrm>
            <a:custGeom>
              <a:avLst/>
              <a:gdLst/>
              <a:ahLst/>
              <a:cxnLst/>
              <a:rect l="l" t="t" r="r" b="b"/>
              <a:pathLst>
                <a:path w="1037" h="1036" extrusionOk="0">
                  <a:moveTo>
                    <a:pt x="519" y="0"/>
                  </a:moveTo>
                  <a:cubicBezTo>
                    <a:pt x="260" y="0"/>
                    <a:pt x="1" y="222"/>
                    <a:pt x="1" y="518"/>
                  </a:cubicBezTo>
                  <a:cubicBezTo>
                    <a:pt x="1" y="776"/>
                    <a:pt x="260" y="1035"/>
                    <a:pt x="519" y="1035"/>
                  </a:cubicBezTo>
                  <a:cubicBezTo>
                    <a:pt x="814" y="1035"/>
                    <a:pt x="1036" y="776"/>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33"/>
            <p:cNvSpPr/>
            <p:nvPr/>
          </p:nvSpPr>
          <p:spPr>
            <a:xfrm>
              <a:off x="7658173"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33"/>
            <p:cNvSpPr/>
            <p:nvPr/>
          </p:nvSpPr>
          <p:spPr>
            <a:xfrm>
              <a:off x="7894773" y="3368924"/>
              <a:ext cx="25925" cy="25900"/>
            </a:xfrm>
            <a:custGeom>
              <a:avLst/>
              <a:gdLst/>
              <a:ahLst/>
              <a:cxnLst/>
              <a:rect l="l" t="t" r="r" b="b"/>
              <a:pathLst>
                <a:path w="1037" h="1036" extrusionOk="0">
                  <a:moveTo>
                    <a:pt x="519" y="0"/>
                  </a:moveTo>
                  <a:cubicBezTo>
                    <a:pt x="223" y="0"/>
                    <a:pt x="1" y="222"/>
                    <a:pt x="1" y="518"/>
                  </a:cubicBezTo>
                  <a:cubicBezTo>
                    <a:pt x="1" y="776"/>
                    <a:pt x="223" y="1035"/>
                    <a:pt x="519" y="1035"/>
                  </a:cubicBezTo>
                  <a:cubicBezTo>
                    <a:pt x="777" y="1035"/>
                    <a:pt x="1036" y="776"/>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33"/>
            <p:cNvSpPr/>
            <p:nvPr/>
          </p:nvSpPr>
          <p:spPr>
            <a:xfrm>
              <a:off x="8130473" y="3368924"/>
              <a:ext cx="25900" cy="25900"/>
            </a:xfrm>
            <a:custGeom>
              <a:avLst/>
              <a:gdLst/>
              <a:ahLst/>
              <a:cxnLst/>
              <a:rect l="l" t="t" r="r" b="b"/>
              <a:pathLst>
                <a:path w="1036" h="1036" extrusionOk="0">
                  <a:moveTo>
                    <a:pt x="518" y="0"/>
                  </a:moveTo>
                  <a:cubicBezTo>
                    <a:pt x="259" y="0"/>
                    <a:pt x="1" y="222"/>
                    <a:pt x="1" y="518"/>
                  </a:cubicBezTo>
                  <a:cubicBezTo>
                    <a:pt x="1" y="776"/>
                    <a:pt x="259"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33"/>
            <p:cNvSpPr/>
            <p:nvPr/>
          </p:nvSpPr>
          <p:spPr>
            <a:xfrm>
              <a:off x="8367098" y="3368924"/>
              <a:ext cx="25900" cy="25900"/>
            </a:xfrm>
            <a:custGeom>
              <a:avLst/>
              <a:gdLst/>
              <a:ahLst/>
              <a:cxnLst/>
              <a:rect l="l" t="t" r="r" b="b"/>
              <a:pathLst>
                <a:path w="1036" h="1036" extrusionOk="0">
                  <a:moveTo>
                    <a:pt x="518" y="0"/>
                  </a:moveTo>
                  <a:cubicBezTo>
                    <a:pt x="222" y="0"/>
                    <a:pt x="0" y="222"/>
                    <a:pt x="0" y="518"/>
                  </a:cubicBezTo>
                  <a:cubicBezTo>
                    <a:pt x="0" y="776"/>
                    <a:pt x="222" y="1035"/>
                    <a:pt x="518" y="1035"/>
                  </a:cubicBezTo>
                  <a:cubicBezTo>
                    <a:pt x="813" y="1035"/>
                    <a:pt x="1035" y="776"/>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33"/>
            <p:cNvSpPr/>
            <p:nvPr/>
          </p:nvSpPr>
          <p:spPr>
            <a:xfrm>
              <a:off x="86036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33"/>
            <p:cNvSpPr/>
            <p:nvPr/>
          </p:nvSpPr>
          <p:spPr>
            <a:xfrm>
              <a:off x="64769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33"/>
            <p:cNvSpPr/>
            <p:nvPr/>
          </p:nvSpPr>
          <p:spPr>
            <a:xfrm>
              <a:off x="6712648" y="3604599"/>
              <a:ext cx="25900" cy="25900"/>
            </a:xfrm>
            <a:custGeom>
              <a:avLst/>
              <a:gdLst/>
              <a:ahLst/>
              <a:cxnLst/>
              <a:rect l="l" t="t" r="r" b="b"/>
              <a:pathLst>
                <a:path w="1036" h="1036" extrusionOk="0">
                  <a:moveTo>
                    <a:pt x="518" y="1"/>
                  </a:moveTo>
                  <a:cubicBezTo>
                    <a:pt x="259" y="1"/>
                    <a:pt x="0" y="259"/>
                    <a:pt x="0" y="518"/>
                  </a:cubicBezTo>
                  <a:cubicBezTo>
                    <a:pt x="0"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33"/>
            <p:cNvSpPr/>
            <p:nvPr/>
          </p:nvSpPr>
          <p:spPr>
            <a:xfrm>
              <a:off x="6949248"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33"/>
            <p:cNvSpPr/>
            <p:nvPr/>
          </p:nvSpPr>
          <p:spPr>
            <a:xfrm>
              <a:off x="71858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777" y="1036"/>
                    <a:pt x="1036" y="814"/>
                    <a:pt x="1036" y="518"/>
                  </a:cubicBezTo>
                  <a:cubicBezTo>
                    <a:pt x="1036" y="259"/>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33"/>
            <p:cNvSpPr/>
            <p:nvPr/>
          </p:nvSpPr>
          <p:spPr>
            <a:xfrm>
              <a:off x="7421548" y="3604599"/>
              <a:ext cx="25925" cy="25900"/>
            </a:xfrm>
            <a:custGeom>
              <a:avLst/>
              <a:gdLst/>
              <a:ahLst/>
              <a:cxnLst/>
              <a:rect l="l" t="t" r="r" b="b"/>
              <a:pathLst>
                <a:path w="1037" h="1036" extrusionOk="0">
                  <a:moveTo>
                    <a:pt x="519" y="1"/>
                  </a:moveTo>
                  <a:cubicBezTo>
                    <a:pt x="260" y="1"/>
                    <a:pt x="1" y="259"/>
                    <a:pt x="1" y="518"/>
                  </a:cubicBezTo>
                  <a:cubicBezTo>
                    <a:pt x="1" y="814"/>
                    <a:pt x="260" y="1036"/>
                    <a:pt x="519" y="1036"/>
                  </a:cubicBezTo>
                  <a:cubicBezTo>
                    <a:pt x="814" y="1036"/>
                    <a:pt x="1036" y="814"/>
                    <a:pt x="1036" y="518"/>
                  </a:cubicBezTo>
                  <a:cubicBezTo>
                    <a:pt x="1036" y="259"/>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33"/>
            <p:cNvSpPr/>
            <p:nvPr/>
          </p:nvSpPr>
          <p:spPr>
            <a:xfrm>
              <a:off x="7658173"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33"/>
            <p:cNvSpPr/>
            <p:nvPr/>
          </p:nvSpPr>
          <p:spPr>
            <a:xfrm>
              <a:off x="7894773" y="3604599"/>
              <a:ext cx="25925" cy="25900"/>
            </a:xfrm>
            <a:custGeom>
              <a:avLst/>
              <a:gdLst/>
              <a:ahLst/>
              <a:cxnLst/>
              <a:rect l="l" t="t" r="r" b="b"/>
              <a:pathLst>
                <a:path w="1037" h="1036" extrusionOk="0">
                  <a:moveTo>
                    <a:pt x="519" y="1"/>
                  </a:moveTo>
                  <a:cubicBezTo>
                    <a:pt x="223" y="1"/>
                    <a:pt x="1" y="259"/>
                    <a:pt x="1" y="518"/>
                  </a:cubicBezTo>
                  <a:cubicBezTo>
                    <a:pt x="1" y="814"/>
                    <a:pt x="223" y="1036"/>
                    <a:pt x="519" y="1036"/>
                  </a:cubicBezTo>
                  <a:cubicBezTo>
                    <a:pt x="777" y="1036"/>
                    <a:pt x="1036" y="814"/>
                    <a:pt x="1036" y="518"/>
                  </a:cubicBezTo>
                  <a:cubicBezTo>
                    <a:pt x="1036" y="259"/>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33"/>
            <p:cNvSpPr/>
            <p:nvPr/>
          </p:nvSpPr>
          <p:spPr>
            <a:xfrm>
              <a:off x="8130473" y="3604599"/>
              <a:ext cx="25900" cy="25900"/>
            </a:xfrm>
            <a:custGeom>
              <a:avLst/>
              <a:gdLst/>
              <a:ahLst/>
              <a:cxnLst/>
              <a:rect l="l" t="t" r="r" b="b"/>
              <a:pathLst>
                <a:path w="1036" h="1036" extrusionOk="0">
                  <a:moveTo>
                    <a:pt x="518" y="1"/>
                  </a:moveTo>
                  <a:cubicBezTo>
                    <a:pt x="259" y="1"/>
                    <a:pt x="1" y="259"/>
                    <a:pt x="1" y="518"/>
                  </a:cubicBezTo>
                  <a:cubicBezTo>
                    <a:pt x="1" y="814"/>
                    <a:pt x="259"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33"/>
            <p:cNvSpPr/>
            <p:nvPr/>
          </p:nvSpPr>
          <p:spPr>
            <a:xfrm>
              <a:off x="8367098" y="3604599"/>
              <a:ext cx="25900" cy="25900"/>
            </a:xfrm>
            <a:custGeom>
              <a:avLst/>
              <a:gdLst/>
              <a:ahLst/>
              <a:cxnLst/>
              <a:rect l="l" t="t" r="r" b="b"/>
              <a:pathLst>
                <a:path w="1036" h="1036" extrusionOk="0">
                  <a:moveTo>
                    <a:pt x="518" y="1"/>
                  </a:moveTo>
                  <a:cubicBezTo>
                    <a:pt x="222" y="1"/>
                    <a:pt x="0" y="259"/>
                    <a:pt x="0" y="518"/>
                  </a:cubicBezTo>
                  <a:cubicBezTo>
                    <a:pt x="0" y="814"/>
                    <a:pt x="222" y="1036"/>
                    <a:pt x="518" y="1036"/>
                  </a:cubicBezTo>
                  <a:cubicBezTo>
                    <a:pt x="813" y="1036"/>
                    <a:pt x="1035" y="814"/>
                    <a:pt x="1035" y="518"/>
                  </a:cubicBezTo>
                  <a:cubicBezTo>
                    <a:pt x="1035" y="259"/>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33"/>
            <p:cNvSpPr/>
            <p:nvPr/>
          </p:nvSpPr>
          <p:spPr>
            <a:xfrm>
              <a:off x="86036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33"/>
            <p:cNvSpPr/>
            <p:nvPr/>
          </p:nvSpPr>
          <p:spPr>
            <a:xfrm>
              <a:off x="64769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33"/>
            <p:cNvSpPr/>
            <p:nvPr/>
          </p:nvSpPr>
          <p:spPr>
            <a:xfrm>
              <a:off x="6712648" y="3841224"/>
              <a:ext cx="25900" cy="25900"/>
            </a:xfrm>
            <a:custGeom>
              <a:avLst/>
              <a:gdLst/>
              <a:ahLst/>
              <a:cxnLst/>
              <a:rect l="l" t="t" r="r" b="b"/>
              <a:pathLst>
                <a:path w="1036" h="1036" extrusionOk="0">
                  <a:moveTo>
                    <a:pt x="518" y="0"/>
                  </a:moveTo>
                  <a:cubicBezTo>
                    <a:pt x="259" y="0"/>
                    <a:pt x="0" y="222"/>
                    <a:pt x="0" y="518"/>
                  </a:cubicBezTo>
                  <a:cubicBezTo>
                    <a:pt x="0"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33"/>
            <p:cNvSpPr/>
            <p:nvPr/>
          </p:nvSpPr>
          <p:spPr>
            <a:xfrm>
              <a:off x="6949248"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33"/>
            <p:cNvSpPr/>
            <p:nvPr/>
          </p:nvSpPr>
          <p:spPr>
            <a:xfrm>
              <a:off x="71858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777" y="1035"/>
                    <a:pt x="1036" y="813"/>
                    <a:pt x="1036" y="518"/>
                  </a:cubicBezTo>
                  <a:cubicBezTo>
                    <a:pt x="1036" y="222"/>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33"/>
            <p:cNvSpPr/>
            <p:nvPr/>
          </p:nvSpPr>
          <p:spPr>
            <a:xfrm>
              <a:off x="7421548" y="3841224"/>
              <a:ext cx="25925" cy="25900"/>
            </a:xfrm>
            <a:custGeom>
              <a:avLst/>
              <a:gdLst/>
              <a:ahLst/>
              <a:cxnLst/>
              <a:rect l="l" t="t" r="r" b="b"/>
              <a:pathLst>
                <a:path w="1037" h="1036" extrusionOk="0">
                  <a:moveTo>
                    <a:pt x="519" y="0"/>
                  </a:moveTo>
                  <a:cubicBezTo>
                    <a:pt x="260" y="0"/>
                    <a:pt x="1" y="222"/>
                    <a:pt x="1" y="518"/>
                  </a:cubicBezTo>
                  <a:cubicBezTo>
                    <a:pt x="1" y="813"/>
                    <a:pt x="260" y="1035"/>
                    <a:pt x="519" y="1035"/>
                  </a:cubicBezTo>
                  <a:cubicBezTo>
                    <a:pt x="814" y="1035"/>
                    <a:pt x="1036" y="813"/>
                    <a:pt x="1036" y="518"/>
                  </a:cubicBezTo>
                  <a:cubicBezTo>
                    <a:pt x="1036" y="222"/>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33"/>
            <p:cNvSpPr/>
            <p:nvPr/>
          </p:nvSpPr>
          <p:spPr>
            <a:xfrm>
              <a:off x="7658173"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33"/>
            <p:cNvSpPr/>
            <p:nvPr/>
          </p:nvSpPr>
          <p:spPr>
            <a:xfrm>
              <a:off x="7894773" y="3841224"/>
              <a:ext cx="25925" cy="25900"/>
            </a:xfrm>
            <a:custGeom>
              <a:avLst/>
              <a:gdLst/>
              <a:ahLst/>
              <a:cxnLst/>
              <a:rect l="l" t="t" r="r" b="b"/>
              <a:pathLst>
                <a:path w="1037" h="1036" extrusionOk="0">
                  <a:moveTo>
                    <a:pt x="519" y="0"/>
                  </a:moveTo>
                  <a:cubicBezTo>
                    <a:pt x="223" y="0"/>
                    <a:pt x="1" y="222"/>
                    <a:pt x="1" y="518"/>
                  </a:cubicBezTo>
                  <a:cubicBezTo>
                    <a:pt x="1" y="813"/>
                    <a:pt x="223" y="1035"/>
                    <a:pt x="519" y="1035"/>
                  </a:cubicBezTo>
                  <a:cubicBezTo>
                    <a:pt x="777" y="1035"/>
                    <a:pt x="1036" y="813"/>
                    <a:pt x="1036" y="518"/>
                  </a:cubicBezTo>
                  <a:cubicBezTo>
                    <a:pt x="1036" y="222"/>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33"/>
            <p:cNvSpPr/>
            <p:nvPr/>
          </p:nvSpPr>
          <p:spPr>
            <a:xfrm>
              <a:off x="8130473" y="3841224"/>
              <a:ext cx="25900" cy="25900"/>
            </a:xfrm>
            <a:custGeom>
              <a:avLst/>
              <a:gdLst/>
              <a:ahLst/>
              <a:cxnLst/>
              <a:rect l="l" t="t" r="r" b="b"/>
              <a:pathLst>
                <a:path w="1036" h="1036" extrusionOk="0">
                  <a:moveTo>
                    <a:pt x="518" y="0"/>
                  </a:moveTo>
                  <a:cubicBezTo>
                    <a:pt x="259" y="0"/>
                    <a:pt x="1" y="222"/>
                    <a:pt x="1" y="518"/>
                  </a:cubicBezTo>
                  <a:cubicBezTo>
                    <a:pt x="1" y="813"/>
                    <a:pt x="259"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33"/>
            <p:cNvSpPr/>
            <p:nvPr/>
          </p:nvSpPr>
          <p:spPr>
            <a:xfrm>
              <a:off x="8367098" y="3841224"/>
              <a:ext cx="25900" cy="25900"/>
            </a:xfrm>
            <a:custGeom>
              <a:avLst/>
              <a:gdLst/>
              <a:ahLst/>
              <a:cxnLst/>
              <a:rect l="l" t="t" r="r" b="b"/>
              <a:pathLst>
                <a:path w="1036" h="1036" extrusionOk="0">
                  <a:moveTo>
                    <a:pt x="518" y="0"/>
                  </a:moveTo>
                  <a:cubicBezTo>
                    <a:pt x="222" y="0"/>
                    <a:pt x="0" y="222"/>
                    <a:pt x="0" y="518"/>
                  </a:cubicBezTo>
                  <a:cubicBezTo>
                    <a:pt x="0" y="813"/>
                    <a:pt x="222" y="1035"/>
                    <a:pt x="518" y="1035"/>
                  </a:cubicBezTo>
                  <a:cubicBezTo>
                    <a:pt x="813" y="1035"/>
                    <a:pt x="1035" y="813"/>
                    <a:pt x="1035" y="518"/>
                  </a:cubicBezTo>
                  <a:cubicBezTo>
                    <a:pt x="1035" y="222"/>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33"/>
            <p:cNvSpPr/>
            <p:nvPr/>
          </p:nvSpPr>
          <p:spPr>
            <a:xfrm>
              <a:off x="86036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33"/>
            <p:cNvSpPr/>
            <p:nvPr/>
          </p:nvSpPr>
          <p:spPr>
            <a:xfrm>
              <a:off x="64769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33"/>
            <p:cNvSpPr/>
            <p:nvPr/>
          </p:nvSpPr>
          <p:spPr>
            <a:xfrm>
              <a:off x="6712648" y="4077824"/>
              <a:ext cx="25900" cy="25900"/>
            </a:xfrm>
            <a:custGeom>
              <a:avLst/>
              <a:gdLst/>
              <a:ahLst/>
              <a:cxnLst/>
              <a:rect l="l" t="t" r="r" b="b"/>
              <a:pathLst>
                <a:path w="1036" h="1036" extrusionOk="0">
                  <a:moveTo>
                    <a:pt x="518" y="1"/>
                  </a:moveTo>
                  <a:cubicBezTo>
                    <a:pt x="259" y="1"/>
                    <a:pt x="0" y="222"/>
                    <a:pt x="0" y="518"/>
                  </a:cubicBezTo>
                  <a:cubicBezTo>
                    <a:pt x="0"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33"/>
            <p:cNvSpPr/>
            <p:nvPr/>
          </p:nvSpPr>
          <p:spPr>
            <a:xfrm>
              <a:off x="6949248"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33"/>
            <p:cNvSpPr/>
            <p:nvPr/>
          </p:nvSpPr>
          <p:spPr>
            <a:xfrm>
              <a:off x="71858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777" y="1036"/>
                    <a:pt x="1036" y="777"/>
                    <a:pt x="1036" y="518"/>
                  </a:cubicBezTo>
                  <a:cubicBezTo>
                    <a:pt x="1036" y="222"/>
                    <a:pt x="777"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33"/>
            <p:cNvSpPr/>
            <p:nvPr/>
          </p:nvSpPr>
          <p:spPr>
            <a:xfrm>
              <a:off x="7421548" y="4077824"/>
              <a:ext cx="25925" cy="25900"/>
            </a:xfrm>
            <a:custGeom>
              <a:avLst/>
              <a:gdLst/>
              <a:ahLst/>
              <a:cxnLst/>
              <a:rect l="l" t="t" r="r" b="b"/>
              <a:pathLst>
                <a:path w="1037" h="1036" extrusionOk="0">
                  <a:moveTo>
                    <a:pt x="519" y="1"/>
                  </a:moveTo>
                  <a:cubicBezTo>
                    <a:pt x="260" y="1"/>
                    <a:pt x="1" y="222"/>
                    <a:pt x="1" y="518"/>
                  </a:cubicBezTo>
                  <a:cubicBezTo>
                    <a:pt x="1" y="777"/>
                    <a:pt x="260" y="1036"/>
                    <a:pt x="519" y="1036"/>
                  </a:cubicBezTo>
                  <a:cubicBezTo>
                    <a:pt x="814" y="1036"/>
                    <a:pt x="1036" y="777"/>
                    <a:pt x="1036" y="518"/>
                  </a:cubicBezTo>
                  <a:cubicBezTo>
                    <a:pt x="1036" y="222"/>
                    <a:pt x="814"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33"/>
            <p:cNvSpPr/>
            <p:nvPr/>
          </p:nvSpPr>
          <p:spPr>
            <a:xfrm>
              <a:off x="7658173"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33"/>
            <p:cNvSpPr/>
            <p:nvPr/>
          </p:nvSpPr>
          <p:spPr>
            <a:xfrm>
              <a:off x="7894773" y="4077824"/>
              <a:ext cx="25925" cy="25900"/>
            </a:xfrm>
            <a:custGeom>
              <a:avLst/>
              <a:gdLst/>
              <a:ahLst/>
              <a:cxnLst/>
              <a:rect l="l" t="t" r="r" b="b"/>
              <a:pathLst>
                <a:path w="1037" h="1036" extrusionOk="0">
                  <a:moveTo>
                    <a:pt x="519" y="1"/>
                  </a:moveTo>
                  <a:cubicBezTo>
                    <a:pt x="223" y="1"/>
                    <a:pt x="1" y="222"/>
                    <a:pt x="1" y="518"/>
                  </a:cubicBezTo>
                  <a:cubicBezTo>
                    <a:pt x="1" y="777"/>
                    <a:pt x="223" y="1036"/>
                    <a:pt x="519" y="1036"/>
                  </a:cubicBezTo>
                  <a:cubicBezTo>
                    <a:pt x="777" y="1036"/>
                    <a:pt x="1036" y="777"/>
                    <a:pt x="1036" y="518"/>
                  </a:cubicBezTo>
                  <a:cubicBezTo>
                    <a:pt x="1036" y="222"/>
                    <a:pt x="777"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33"/>
            <p:cNvSpPr/>
            <p:nvPr/>
          </p:nvSpPr>
          <p:spPr>
            <a:xfrm>
              <a:off x="8130473" y="4077824"/>
              <a:ext cx="25900" cy="25900"/>
            </a:xfrm>
            <a:custGeom>
              <a:avLst/>
              <a:gdLst/>
              <a:ahLst/>
              <a:cxnLst/>
              <a:rect l="l" t="t" r="r" b="b"/>
              <a:pathLst>
                <a:path w="1036" h="1036" extrusionOk="0">
                  <a:moveTo>
                    <a:pt x="518" y="1"/>
                  </a:moveTo>
                  <a:cubicBezTo>
                    <a:pt x="259" y="1"/>
                    <a:pt x="1" y="222"/>
                    <a:pt x="1" y="518"/>
                  </a:cubicBezTo>
                  <a:cubicBezTo>
                    <a:pt x="1" y="777"/>
                    <a:pt x="259"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33"/>
            <p:cNvSpPr/>
            <p:nvPr/>
          </p:nvSpPr>
          <p:spPr>
            <a:xfrm>
              <a:off x="8367098" y="4077824"/>
              <a:ext cx="25900" cy="25900"/>
            </a:xfrm>
            <a:custGeom>
              <a:avLst/>
              <a:gdLst/>
              <a:ahLst/>
              <a:cxnLst/>
              <a:rect l="l" t="t" r="r" b="b"/>
              <a:pathLst>
                <a:path w="1036" h="1036" extrusionOk="0">
                  <a:moveTo>
                    <a:pt x="518" y="1"/>
                  </a:moveTo>
                  <a:cubicBezTo>
                    <a:pt x="222" y="1"/>
                    <a:pt x="0" y="222"/>
                    <a:pt x="0" y="518"/>
                  </a:cubicBezTo>
                  <a:cubicBezTo>
                    <a:pt x="0" y="777"/>
                    <a:pt x="222" y="1036"/>
                    <a:pt x="518" y="1036"/>
                  </a:cubicBezTo>
                  <a:cubicBezTo>
                    <a:pt x="813" y="1036"/>
                    <a:pt x="1035" y="777"/>
                    <a:pt x="1035" y="518"/>
                  </a:cubicBezTo>
                  <a:cubicBezTo>
                    <a:pt x="1035" y="222"/>
                    <a:pt x="813"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33"/>
            <p:cNvSpPr/>
            <p:nvPr/>
          </p:nvSpPr>
          <p:spPr>
            <a:xfrm>
              <a:off x="86036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33"/>
            <p:cNvSpPr/>
            <p:nvPr/>
          </p:nvSpPr>
          <p:spPr>
            <a:xfrm>
              <a:off x="64769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33"/>
            <p:cNvSpPr/>
            <p:nvPr/>
          </p:nvSpPr>
          <p:spPr>
            <a:xfrm>
              <a:off x="6712648" y="4313524"/>
              <a:ext cx="25900" cy="25900"/>
            </a:xfrm>
            <a:custGeom>
              <a:avLst/>
              <a:gdLst/>
              <a:ahLst/>
              <a:cxnLst/>
              <a:rect l="l" t="t" r="r" b="b"/>
              <a:pathLst>
                <a:path w="1036" h="1036" extrusionOk="0">
                  <a:moveTo>
                    <a:pt x="518" y="0"/>
                  </a:moveTo>
                  <a:cubicBezTo>
                    <a:pt x="259" y="0"/>
                    <a:pt x="0" y="259"/>
                    <a:pt x="0" y="518"/>
                  </a:cubicBezTo>
                  <a:cubicBezTo>
                    <a:pt x="0"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33"/>
            <p:cNvSpPr/>
            <p:nvPr/>
          </p:nvSpPr>
          <p:spPr>
            <a:xfrm>
              <a:off x="6949248"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33"/>
            <p:cNvSpPr/>
            <p:nvPr/>
          </p:nvSpPr>
          <p:spPr>
            <a:xfrm>
              <a:off x="71858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777" y="1035"/>
                    <a:pt x="1036" y="814"/>
                    <a:pt x="1036" y="518"/>
                  </a:cubicBezTo>
                  <a:cubicBezTo>
                    <a:pt x="1036" y="259"/>
                    <a:pt x="777"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33"/>
            <p:cNvSpPr/>
            <p:nvPr/>
          </p:nvSpPr>
          <p:spPr>
            <a:xfrm>
              <a:off x="7421548" y="4313524"/>
              <a:ext cx="25925" cy="25900"/>
            </a:xfrm>
            <a:custGeom>
              <a:avLst/>
              <a:gdLst/>
              <a:ahLst/>
              <a:cxnLst/>
              <a:rect l="l" t="t" r="r" b="b"/>
              <a:pathLst>
                <a:path w="1037" h="1036" extrusionOk="0">
                  <a:moveTo>
                    <a:pt x="519" y="0"/>
                  </a:moveTo>
                  <a:cubicBezTo>
                    <a:pt x="260" y="0"/>
                    <a:pt x="1" y="259"/>
                    <a:pt x="1" y="518"/>
                  </a:cubicBezTo>
                  <a:cubicBezTo>
                    <a:pt x="1" y="814"/>
                    <a:pt x="260" y="1035"/>
                    <a:pt x="519" y="1035"/>
                  </a:cubicBezTo>
                  <a:cubicBezTo>
                    <a:pt x="814" y="1035"/>
                    <a:pt x="1036" y="814"/>
                    <a:pt x="1036" y="518"/>
                  </a:cubicBezTo>
                  <a:cubicBezTo>
                    <a:pt x="1036" y="259"/>
                    <a:pt x="814"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33"/>
            <p:cNvSpPr/>
            <p:nvPr/>
          </p:nvSpPr>
          <p:spPr>
            <a:xfrm>
              <a:off x="7658173"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33"/>
            <p:cNvSpPr/>
            <p:nvPr/>
          </p:nvSpPr>
          <p:spPr>
            <a:xfrm>
              <a:off x="7894773" y="4313524"/>
              <a:ext cx="25925" cy="25900"/>
            </a:xfrm>
            <a:custGeom>
              <a:avLst/>
              <a:gdLst/>
              <a:ahLst/>
              <a:cxnLst/>
              <a:rect l="l" t="t" r="r" b="b"/>
              <a:pathLst>
                <a:path w="1037" h="1036" extrusionOk="0">
                  <a:moveTo>
                    <a:pt x="519" y="0"/>
                  </a:moveTo>
                  <a:cubicBezTo>
                    <a:pt x="223" y="0"/>
                    <a:pt x="1" y="259"/>
                    <a:pt x="1" y="518"/>
                  </a:cubicBezTo>
                  <a:cubicBezTo>
                    <a:pt x="1" y="814"/>
                    <a:pt x="223" y="1035"/>
                    <a:pt x="519" y="1035"/>
                  </a:cubicBezTo>
                  <a:cubicBezTo>
                    <a:pt x="777" y="1035"/>
                    <a:pt x="1036" y="814"/>
                    <a:pt x="1036" y="518"/>
                  </a:cubicBezTo>
                  <a:cubicBezTo>
                    <a:pt x="1036" y="259"/>
                    <a:pt x="777" y="0"/>
                    <a:pt x="5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33"/>
            <p:cNvSpPr/>
            <p:nvPr/>
          </p:nvSpPr>
          <p:spPr>
            <a:xfrm>
              <a:off x="8130473" y="4313524"/>
              <a:ext cx="25900" cy="25900"/>
            </a:xfrm>
            <a:custGeom>
              <a:avLst/>
              <a:gdLst/>
              <a:ahLst/>
              <a:cxnLst/>
              <a:rect l="l" t="t" r="r" b="b"/>
              <a:pathLst>
                <a:path w="1036" h="1036" extrusionOk="0">
                  <a:moveTo>
                    <a:pt x="518" y="0"/>
                  </a:moveTo>
                  <a:cubicBezTo>
                    <a:pt x="259" y="0"/>
                    <a:pt x="1" y="259"/>
                    <a:pt x="1" y="518"/>
                  </a:cubicBezTo>
                  <a:cubicBezTo>
                    <a:pt x="1" y="814"/>
                    <a:pt x="259"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33"/>
            <p:cNvSpPr/>
            <p:nvPr/>
          </p:nvSpPr>
          <p:spPr>
            <a:xfrm>
              <a:off x="8367098" y="4313524"/>
              <a:ext cx="25900" cy="25900"/>
            </a:xfrm>
            <a:custGeom>
              <a:avLst/>
              <a:gdLst/>
              <a:ahLst/>
              <a:cxnLst/>
              <a:rect l="l" t="t" r="r" b="b"/>
              <a:pathLst>
                <a:path w="1036" h="1036" extrusionOk="0">
                  <a:moveTo>
                    <a:pt x="518" y="0"/>
                  </a:moveTo>
                  <a:cubicBezTo>
                    <a:pt x="222" y="0"/>
                    <a:pt x="0" y="259"/>
                    <a:pt x="0" y="518"/>
                  </a:cubicBezTo>
                  <a:cubicBezTo>
                    <a:pt x="0" y="814"/>
                    <a:pt x="222" y="1035"/>
                    <a:pt x="518" y="1035"/>
                  </a:cubicBezTo>
                  <a:cubicBezTo>
                    <a:pt x="813" y="1035"/>
                    <a:pt x="1035" y="814"/>
                    <a:pt x="1035" y="518"/>
                  </a:cubicBezTo>
                  <a:cubicBezTo>
                    <a:pt x="1035" y="259"/>
                    <a:pt x="81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33"/>
            <p:cNvSpPr/>
            <p:nvPr/>
          </p:nvSpPr>
          <p:spPr>
            <a:xfrm>
              <a:off x="86036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33"/>
            <p:cNvSpPr/>
            <p:nvPr/>
          </p:nvSpPr>
          <p:spPr>
            <a:xfrm>
              <a:off x="8839398" y="1950174"/>
              <a:ext cx="26825" cy="26825"/>
            </a:xfrm>
            <a:custGeom>
              <a:avLst/>
              <a:gdLst/>
              <a:ahLst/>
              <a:cxnLst/>
              <a:rect l="l" t="t" r="r" b="b"/>
              <a:pathLst>
                <a:path w="1073" h="1073" extrusionOk="0">
                  <a:moveTo>
                    <a:pt x="555" y="0"/>
                  </a:moveTo>
                  <a:cubicBezTo>
                    <a:pt x="259" y="0"/>
                    <a:pt x="0" y="259"/>
                    <a:pt x="0" y="555"/>
                  </a:cubicBezTo>
                  <a:cubicBezTo>
                    <a:pt x="0" y="813"/>
                    <a:pt x="259" y="1072"/>
                    <a:pt x="555" y="1072"/>
                  </a:cubicBezTo>
                  <a:cubicBezTo>
                    <a:pt x="813" y="1072"/>
                    <a:pt x="1072" y="813"/>
                    <a:pt x="1072" y="555"/>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33"/>
            <p:cNvSpPr/>
            <p:nvPr/>
          </p:nvSpPr>
          <p:spPr>
            <a:xfrm>
              <a:off x="9075998" y="1950174"/>
              <a:ext cx="25900" cy="26825"/>
            </a:xfrm>
            <a:custGeom>
              <a:avLst/>
              <a:gdLst/>
              <a:ahLst/>
              <a:cxnLst/>
              <a:rect l="l" t="t" r="r" b="b"/>
              <a:pathLst>
                <a:path w="1036" h="1073" extrusionOk="0">
                  <a:moveTo>
                    <a:pt x="518" y="0"/>
                  </a:moveTo>
                  <a:cubicBezTo>
                    <a:pt x="222" y="0"/>
                    <a:pt x="1" y="259"/>
                    <a:pt x="1" y="555"/>
                  </a:cubicBezTo>
                  <a:cubicBezTo>
                    <a:pt x="1" y="813"/>
                    <a:pt x="222" y="1072"/>
                    <a:pt x="518" y="1072"/>
                  </a:cubicBezTo>
                  <a:cubicBezTo>
                    <a:pt x="814" y="1072"/>
                    <a:pt x="1036" y="813"/>
                    <a:pt x="1036" y="555"/>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33"/>
            <p:cNvSpPr/>
            <p:nvPr/>
          </p:nvSpPr>
          <p:spPr>
            <a:xfrm>
              <a:off x="8839398" y="2186774"/>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33"/>
            <p:cNvSpPr/>
            <p:nvPr/>
          </p:nvSpPr>
          <p:spPr>
            <a:xfrm>
              <a:off x="9075998" y="2186774"/>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33"/>
            <p:cNvSpPr/>
            <p:nvPr/>
          </p:nvSpPr>
          <p:spPr>
            <a:xfrm>
              <a:off x="8839398" y="24233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33"/>
            <p:cNvSpPr/>
            <p:nvPr/>
          </p:nvSpPr>
          <p:spPr>
            <a:xfrm>
              <a:off x="9075998" y="2423399"/>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33"/>
            <p:cNvSpPr/>
            <p:nvPr/>
          </p:nvSpPr>
          <p:spPr>
            <a:xfrm>
              <a:off x="8839398" y="2659074"/>
              <a:ext cx="26825" cy="26825"/>
            </a:xfrm>
            <a:custGeom>
              <a:avLst/>
              <a:gdLst/>
              <a:ahLst/>
              <a:cxnLst/>
              <a:rect l="l" t="t" r="r" b="b"/>
              <a:pathLst>
                <a:path w="1073" h="1073" extrusionOk="0">
                  <a:moveTo>
                    <a:pt x="555" y="1"/>
                  </a:moveTo>
                  <a:cubicBezTo>
                    <a:pt x="259" y="1"/>
                    <a:pt x="0" y="259"/>
                    <a:pt x="0" y="518"/>
                  </a:cubicBezTo>
                  <a:cubicBezTo>
                    <a:pt x="0" y="814"/>
                    <a:pt x="259" y="1073"/>
                    <a:pt x="555" y="1073"/>
                  </a:cubicBezTo>
                  <a:cubicBezTo>
                    <a:pt x="813" y="1073"/>
                    <a:pt x="1072" y="814"/>
                    <a:pt x="1072" y="518"/>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33"/>
            <p:cNvSpPr/>
            <p:nvPr/>
          </p:nvSpPr>
          <p:spPr>
            <a:xfrm>
              <a:off x="9075998" y="2659074"/>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3"/>
            <p:cNvSpPr/>
            <p:nvPr/>
          </p:nvSpPr>
          <p:spPr>
            <a:xfrm>
              <a:off x="8839398" y="2895699"/>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3"/>
            <p:cNvSpPr/>
            <p:nvPr/>
          </p:nvSpPr>
          <p:spPr>
            <a:xfrm>
              <a:off x="9075998" y="2895699"/>
              <a:ext cx="25900" cy="25900"/>
            </a:xfrm>
            <a:custGeom>
              <a:avLst/>
              <a:gdLst/>
              <a:ahLst/>
              <a:cxnLst/>
              <a:rect l="l" t="t" r="r" b="b"/>
              <a:pathLst>
                <a:path w="1036" h="1036" extrusionOk="0">
                  <a:moveTo>
                    <a:pt x="518" y="0"/>
                  </a:moveTo>
                  <a:cubicBezTo>
                    <a:pt x="222" y="0"/>
                    <a:pt x="1" y="259"/>
                    <a:pt x="1" y="518"/>
                  </a:cubicBezTo>
                  <a:cubicBezTo>
                    <a:pt x="1" y="813"/>
                    <a:pt x="222" y="1035"/>
                    <a:pt x="518" y="1035"/>
                  </a:cubicBezTo>
                  <a:cubicBezTo>
                    <a:pt x="814" y="1035"/>
                    <a:pt x="1036" y="813"/>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3"/>
            <p:cNvSpPr/>
            <p:nvPr/>
          </p:nvSpPr>
          <p:spPr>
            <a:xfrm>
              <a:off x="8839398" y="31322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3"/>
            <p:cNvSpPr/>
            <p:nvPr/>
          </p:nvSpPr>
          <p:spPr>
            <a:xfrm>
              <a:off x="9075998" y="3132299"/>
              <a:ext cx="25900" cy="25900"/>
            </a:xfrm>
            <a:custGeom>
              <a:avLst/>
              <a:gdLst/>
              <a:ahLst/>
              <a:cxnLst/>
              <a:rect l="l" t="t" r="r" b="b"/>
              <a:pathLst>
                <a:path w="1036" h="1036" extrusionOk="0">
                  <a:moveTo>
                    <a:pt x="518" y="1"/>
                  </a:moveTo>
                  <a:cubicBezTo>
                    <a:pt x="222" y="1"/>
                    <a:pt x="1" y="222"/>
                    <a:pt x="1" y="518"/>
                  </a:cubicBezTo>
                  <a:cubicBezTo>
                    <a:pt x="1" y="814"/>
                    <a:pt x="222" y="1036"/>
                    <a:pt x="518" y="1036"/>
                  </a:cubicBezTo>
                  <a:cubicBezTo>
                    <a:pt x="814" y="1036"/>
                    <a:pt x="1036" y="814"/>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3"/>
            <p:cNvSpPr/>
            <p:nvPr/>
          </p:nvSpPr>
          <p:spPr>
            <a:xfrm>
              <a:off x="8839398" y="3368924"/>
              <a:ext cx="26825" cy="25900"/>
            </a:xfrm>
            <a:custGeom>
              <a:avLst/>
              <a:gdLst/>
              <a:ahLst/>
              <a:cxnLst/>
              <a:rect l="l" t="t" r="r" b="b"/>
              <a:pathLst>
                <a:path w="1073" h="1036" extrusionOk="0">
                  <a:moveTo>
                    <a:pt x="555" y="0"/>
                  </a:moveTo>
                  <a:cubicBezTo>
                    <a:pt x="259" y="0"/>
                    <a:pt x="0" y="222"/>
                    <a:pt x="0" y="518"/>
                  </a:cubicBezTo>
                  <a:cubicBezTo>
                    <a:pt x="0" y="776"/>
                    <a:pt x="259" y="1035"/>
                    <a:pt x="555" y="1035"/>
                  </a:cubicBezTo>
                  <a:cubicBezTo>
                    <a:pt x="813" y="1035"/>
                    <a:pt x="1072" y="776"/>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3"/>
            <p:cNvSpPr/>
            <p:nvPr/>
          </p:nvSpPr>
          <p:spPr>
            <a:xfrm>
              <a:off x="9075998" y="3368924"/>
              <a:ext cx="25900" cy="25900"/>
            </a:xfrm>
            <a:custGeom>
              <a:avLst/>
              <a:gdLst/>
              <a:ahLst/>
              <a:cxnLst/>
              <a:rect l="l" t="t" r="r" b="b"/>
              <a:pathLst>
                <a:path w="1036" h="1036" extrusionOk="0">
                  <a:moveTo>
                    <a:pt x="518" y="0"/>
                  </a:moveTo>
                  <a:cubicBezTo>
                    <a:pt x="222" y="0"/>
                    <a:pt x="1" y="222"/>
                    <a:pt x="1" y="518"/>
                  </a:cubicBezTo>
                  <a:cubicBezTo>
                    <a:pt x="1" y="776"/>
                    <a:pt x="222" y="1035"/>
                    <a:pt x="518" y="1035"/>
                  </a:cubicBezTo>
                  <a:cubicBezTo>
                    <a:pt x="814" y="1035"/>
                    <a:pt x="1036" y="776"/>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3"/>
            <p:cNvSpPr/>
            <p:nvPr/>
          </p:nvSpPr>
          <p:spPr>
            <a:xfrm>
              <a:off x="8839398" y="3604599"/>
              <a:ext cx="26825" cy="25900"/>
            </a:xfrm>
            <a:custGeom>
              <a:avLst/>
              <a:gdLst/>
              <a:ahLst/>
              <a:cxnLst/>
              <a:rect l="l" t="t" r="r" b="b"/>
              <a:pathLst>
                <a:path w="1073" h="1036" extrusionOk="0">
                  <a:moveTo>
                    <a:pt x="555" y="1"/>
                  </a:moveTo>
                  <a:cubicBezTo>
                    <a:pt x="259" y="1"/>
                    <a:pt x="0" y="222"/>
                    <a:pt x="0" y="518"/>
                  </a:cubicBezTo>
                  <a:cubicBezTo>
                    <a:pt x="0" y="814"/>
                    <a:pt x="259" y="1036"/>
                    <a:pt x="555" y="1036"/>
                  </a:cubicBezTo>
                  <a:cubicBezTo>
                    <a:pt x="813" y="1036"/>
                    <a:pt x="1072" y="814"/>
                    <a:pt x="1072" y="518"/>
                  </a:cubicBezTo>
                  <a:cubicBezTo>
                    <a:pt x="1072" y="222"/>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3"/>
            <p:cNvSpPr/>
            <p:nvPr/>
          </p:nvSpPr>
          <p:spPr>
            <a:xfrm>
              <a:off x="9075998" y="3604599"/>
              <a:ext cx="25900" cy="25900"/>
            </a:xfrm>
            <a:custGeom>
              <a:avLst/>
              <a:gdLst/>
              <a:ahLst/>
              <a:cxnLst/>
              <a:rect l="l" t="t" r="r" b="b"/>
              <a:pathLst>
                <a:path w="1036" h="1036" extrusionOk="0">
                  <a:moveTo>
                    <a:pt x="518" y="1"/>
                  </a:moveTo>
                  <a:cubicBezTo>
                    <a:pt x="222" y="1"/>
                    <a:pt x="1" y="259"/>
                    <a:pt x="1" y="518"/>
                  </a:cubicBezTo>
                  <a:cubicBezTo>
                    <a:pt x="1" y="814"/>
                    <a:pt x="222" y="1036"/>
                    <a:pt x="518" y="1036"/>
                  </a:cubicBezTo>
                  <a:cubicBezTo>
                    <a:pt x="814" y="1036"/>
                    <a:pt x="1036" y="814"/>
                    <a:pt x="1036" y="518"/>
                  </a:cubicBezTo>
                  <a:cubicBezTo>
                    <a:pt x="1036" y="259"/>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3"/>
            <p:cNvSpPr/>
            <p:nvPr/>
          </p:nvSpPr>
          <p:spPr>
            <a:xfrm>
              <a:off x="8839398" y="3841224"/>
              <a:ext cx="26825" cy="25900"/>
            </a:xfrm>
            <a:custGeom>
              <a:avLst/>
              <a:gdLst/>
              <a:ahLst/>
              <a:cxnLst/>
              <a:rect l="l" t="t" r="r" b="b"/>
              <a:pathLst>
                <a:path w="1073" h="1036" extrusionOk="0">
                  <a:moveTo>
                    <a:pt x="555" y="0"/>
                  </a:moveTo>
                  <a:cubicBezTo>
                    <a:pt x="259" y="0"/>
                    <a:pt x="0" y="222"/>
                    <a:pt x="0" y="518"/>
                  </a:cubicBezTo>
                  <a:cubicBezTo>
                    <a:pt x="0" y="813"/>
                    <a:pt x="259" y="1035"/>
                    <a:pt x="555" y="1035"/>
                  </a:cubicBezTo>
                  <a:cubicBezTo>
                    <a:pt x="813" y="1035"/>
                    <a:pt x="1072" y="813"/>
                    <a:pt x="1072" y="518"/>
                  </a:cubicBezTo>
                  <a:cubicBezTo>
                    <a:pt x="1072" y="222"/>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3"/>
            <p:cNvSpPr/>
            <p:nvPr/>
          </p:nvSpPr>
          <p:spPr>
            <a:xfrm>
              <a:off x="9075998" y="3841224"/>
              <a:ext cx="25900" cy="25900"/>
            </a:xfrm>
            <a:custGeom>
              <a:avLst/>
              <a:gdLst/>
              <a:ahLst/>
              <a:cxnLst/>
              <a:rect l="l" t="t" r="r" b="b"/>
              <a:pathLst>
                <a:path w="1036" h="1036" extrusionOk="0">
                  <a:moveTo>
                    <a:pt x="518" y="0"/>
                  </a:moveTo>
                  <a:cubicBezTo>
                    <a:pt x="222" y="0"/>
                    <a:pt x="1" y="222"/>
                    <a:pt x="1" y="518"/>
                  </a:cubicBezTo>
                  <a:cubicBezTo>
                    <a:pt x="1" y="813"/>
                    <a:pt x="222" y="1035"/>
                    <a:pt x="518" y="1035"/>
                  </a:cubicBezTo>
                  <a:cubicBezTo>
                    <a:pt x="814" y="1035"/>
                    <a:pt x="1036" y="813"/>
                    <a:pt x="1036" y="518"/>
                  </a:cubicBezTo>
                  <a:cubicBezTo>
                    <a:pt x="1036" y="222"/>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3"/>
            <p:cNvSpPr/>
            <p:nvPr/>
          </p:nvSpPr>
          <p:spPr>
            <a:xfrm>
              <a:off x="8839398" y="4076899"/>
              <a:ext cx="26825" cy="26825"/>
            </a:xfrm>
            <a:custGeom>
              <a:avLst/>
              <a:gdLst/>
              <a:ahLst/>
              <a:cxnLst/>
              <a:rect l="l" t="t" r="r" b="b"/>
              <a:pathLst>
                <a:path w="1073" h="1073" extrusionOk="0">
                  <a:moveTo>
                    <a:pt x="555" y="1"/>
                  </a:moveTo>
                  <a:cubicBezTo>
                    <a:pt x="259" y="1"/>
                    <a:pt x="0" y="259"/>
                    <a:pt x="0" y="555"/>
                  </a:cubicBezTo>
                  <a:cubicBezTo>
                    <a:pt x="0" y="814"/>
                    <a:pt x="259" y="1073"/>
                    <a:pt x="555" y="1073"/>
                  </a:cubicBezTo>
                  <a:cubicBezTo>
                    <a:pt x="813" y="1073"/>
                    <a:pt x="1072" y="814"/>
                    <a:pt x="1072" y="555"/>
                  </a:cubicBezTo>
                  <a:cubicBezTo>
                    <a:pt x="1072" y="259"/>
                    <a:pt x="813"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33"/>
            <p:cNvSpPr/>
            <p:nvPr/>
          </p:nvSpPr>
          <p:spPr>
            <a:xfrm>
              <a:off x="9075998" y="4077824"/>
              <a:ext cx="25900" cy="25900"/>
            </a:xfrm>
            <a:custGeom>
              <a:avLst/>
              <a:gdLst/>
              <a:ahLst/>
              <a:cxnLst/>
              <a:rect l="l" t="t" r="r" b="b"/>
              <a:pathLst>
                <a:path w="1036" h="1036" extrusionOk="0">
                  <a:moveTo>
                    <a:pt x="518" y="1"/>
                  </a:moveTo>
                  <a:cubicBezTo>
                    <a:pt x="222" y="1"/>
                    <a:pt x="1" y="222"/>
                    <a:pt x="1" y="518"/>
                  </a:cubicBezTo>
                  <a:cubicBezTo>
                    <a:pt x="1" y="777"/>
                    <a:pt x="222" y="1036"/>
                    <a:pt x="518" y="1036"/>
                  </a:cubicBezTo>
                  <a:cubicBezTo>
                    <a:pt x="814" y="1036"/>
                    <a:pt x="1036" y="777"/>
                    <a:pt x="1036" y="518"/>
                  </a:cubicBezTo>
                  <a:cubicBezTo>
                    <a:pt x="1036" y="222"/>
                    <a:pt x="814"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33"/>
            <p:cNvSpPr/>
            <p:nvPr/>
          </p:nvSpPr>
          <p:spPr>
            <a:xfrm>
              <a:off x="8839398" y="4313524"/>
              <a:ext cx="26825" cy="25900"/>
            </a:xfrm>
            <a:custGeom>
              <a:avLst/>
              <a:gdLst/>
              <a:ahLst/>
              <a:cxnLst/>
              <a:rect l="l" t="t" r="r" b="b"/>
              <a:pathLst>
                <a:path w="1073" h="1036" extrusionOk="0">
                  <a:moveTo>
                    <a:pt x="555" y="0"/>
                  </a:moveTo>
                  <a:cubicBezTo>
                    <a:pt x="259" y="0"/>
                    <a:pt x="0" y="259"/>
                    <a:pt x="0" y="518"/>
                  </a:cubicBezTo>
                  <a:cubicBezTo>
                    <a:pt x="0" y="814"/>
                    <a:pt x="259" y="1035"/>
                    <a:pt x="555" y="1035"/>
                  </a:cubicBezTo>
                  <a:cubicBezTo>
                    <a:pt x="813" y="1035"/>
                    <a:pt x="1072" y="814"/>
                    <a:pt x="1072" y="518"/>
                  </a:cubicBezTo>
                  <a:cubicBezTo>
                    <a:pt x="1072" y="259"/>
                    <a:pt x="813" y="0"/>
                    <a:pt x="5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3"/>
            <p:cNvSpPr/>
            <p:nvPr/>
          </p:nvSpPr>
          <p:spPr>
            <a:xfrm>
              <a:off x="9075998" y="4313524"/>
              <a:ext cx="25900" cy="25900"/>
            </a:xfrm>
            <a:custGeom>
              <a:avLst/>
              <a:gdLst/>
              <a:ahLst/>
              <a:cxnLst/>
              <a:rect l="l" t="t" r="r" b="b"/>
              <a:pathLst>
                <a:path w="1036" h="1036" extrusionOk="0">
                  <a:moveTo>
                    <a:pt x="518" y="0"/>
                  </a:moveTo>
                  <a:cubicBezTo>
                    <a:pt x="222" y="0"/>
                    <a:pt x="1" y="259"/>
                    <a:pt x="1" y="518"/>
                  </a:cubicBezTo>
                  <a:cubicBezTo>
                    <a:pt x="1" y="814"/>
                    <a:pt x="222" y="1035"/>
                    <a:pt x="518" y="1035"/>
                  </a:cubicBezTo>
                  <a:cubicBezTo>
                    <a:pt x="814" y="1035"/>
                    <a:pt x="1036" y="814"/>
                    <a:pt x="1036" y="518"/>
                  </a:cubicBezTo>
                  <a:cubicBezTo>
                    <a:pt x="1036" y="259"/>
                    <a:pt x="814"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4" name="Google Shape;1804;p233"/>
          <p:cNvSpPr/>
          <p:nvPr/>
        </p:nvSpPr>
        <p:spPr>
          <a:xfrm>
            <a:off x="1162325" y="1424300"/>
            <a:ext cx="5738526" cy="3873754"/>
          </a:xfrm>
          <a:custGeom>
            <a:avLst/>
            <a:gdLst/>
            <a:ahLst/>
            <a:cxnLst/>
            <a:rect l="l" t="t" r="r" b="b"/>
            <a:pathLst>
              <a:path w="127353" h="107904" extrusionOk="0">
                <a:moveTo>
                  <a:pt x="0" y="0"/>
                </a:moveTo>
                <a:lnTo>
                  <a:pt x="24" y="107904"/>
                </a:lnTo>
                <a:lnTo>
                  <a:pt x="127353" y="107904"/>
                </a:lnTo>
              </a:path>
            </a:pathLst>
          </a:custGeom>
          <a:noFill/>
          <a:ln w="19050" cap="rnd" cmpd="sng">
            <a:solidFill>
              <a:schemeClr val="accent1"/>
            </a:solidFill>
            <a:prstDash val="solid"/>
            <a:round/>
            <a:headEnd type="none" w="med" len="med"/>
            <a:tailEnd type="none" w="med" len="med"/>
          </a:ln>
        </p:spPr>
      </p:sp>
      <p:grpSp>
        <p:nvGrpSpPr>
          <p:cNvPr id="1805" name="Google Shape;1805;p233"/>
          <p:cNvGrpSpPr/>
          <p:nvPr/>
        </p:nvGrpSpPr>
        <p:grpSpPr>
          <a:xfrm>
            <a:off x="3620750" y="2340274"/>
            <a:ext cx="1686600" cy="1770456"/>
            <a:chOff x="3620750" y="1755250"/>
            <a:chExt cx="1686600" cy="1327875"/>
          </a:xfrm>
        </p:grpSpPr>
        <p:pic>
          <p:nvPicPr>
            <p:cNvPr id="1806" name="Google Shape;1806;p233"/>
            <p:cNvPicPr preferRelativeResize="0"/>
            <p:nvPr/>
          </p:nvPicPr>
          <p:blipFill rotWithShape="1">
            <a:blip r:embed="rId3">
              <a:alphaModFix/>
            </a:blip>
            <a:srcRect l="49" r="49"/>
            <a:stretch/>
          </p:blipFill>
          <p:spPr>
            <a:xfrm>
              <a:off x="4163963" y="1755250"/>
              <a:ext cx="687875" cy="928299"/>
            </a:xfrm>
            <a:prstGeom prst="rect">
              <a:avLst/>
            </a:prstGeom>
            <a:noFill/>
            <a:ln>
              <a:noFill/>
            </a:ln>
          </p:spPr>
        </p:pic>
        <p:sp>
          <p:nvSpPr>
            <p:cNvPr id="1807" name="Google Shape;1807;p233"/>
            <p:cNvSpPr txBox="1"/>
            <p:nvPr/>
          </p:nvSpPr>
          <p:spPr>
            <a:xfrm>
              <a:off x="3620750" y="2682625"/>
              <a:ext cx="1686600" cy="40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434343"/>
                  </a:solidFill>
                  <a:latin typeface="Google Sans"/>
                  <a:ea typeface="Google Sans"/>
                  <a:cs typeface="Google Sans"/>
                  <a:sym typeface="Google Sans"/>
                </a:rPr>
                <a:t>Phishing</a:t>
              </a:r>
              <a:endParaRPr>
                <a:latin typeface="Google Sans"/>
                <a:ea typeface="Google Sans"/>
                <a:cs typeface="Google Sans"/>
                <a:sym typeface="Google Sans"/>
              </a:endParaRPr>
            </a:p>
          </p:txBody>
        </p:sp>
      </p:grpSp>
      <p:grpSp>
        <p:nvGrpSpPr>
          <p:cNvPr id="1808" name="Google Shape;1808;p233"/>
          <p:cNvGrpSpPr/>
          <p:nvPr/>
        </p:nvGrpSpPr>
        <p:grpSpPr>
          <a:xfrm>
            <a:off x="5207050" y="3682508"/>
            <a:ext cx="1686600" cy="1555895"/>
            <a:chOff x="5207050" y="2761950"/>
            <a:chExt cx="1686600" cy="1166950"/>
          </a:xfrm>
        </p:grpSpPr>
        <p:pic>
          <p:nvPicPr>
            <p:cNvPr id="1809" name="Google Shape;1809;p233"/>
            <p:cNvPicPr preferRelativeResize="0"/>
            <p:nvPr/>
          </p:nvPicPr>
          <p:blipFill rotWithShape="1">
            <a:blip r:embed="rId4">
              <a:alphaModFix/>
            </a:blip>
            <a:srcRect l="19" r="19"/>
            <a:stretch/>
          </p:blipFill>
          <p:spPr>
            <a:xfrm>
              <a:off x="5610475" y="2761950"/>
              <a:ext cx="879749" cy="687124"/>
            </a:xfrm>
            <a:prstGeom prst="rect">
              <a:avLst/>
            </a:prstGeom>
            <a:noFill/>
            <a:ln>
              <a:noFill/>
            </a:ln>
          </p:spPr>
        </p:pic>
        <p:sp>
          <p:nvSpPr>
            <p:cNvPr id="1810" name="Google Shape;1810;p233"/>
            <p:cNvSpPr txBox="1"/>
            <p:nvPr/>
          </p:nvSpPr>
          <p:spPr>
            <a:xfrm>
              <a:off x="5207050" y="3528400"/>
              <a:ext cx="1686600" cy="40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434343"/>
                  </a:solidFill>
                  <a:latin typeface="Google Sans"/>
                  <a:ea typeface="Google Sans"/>
                  <a:cs typeface="Google Sans"/>
                  <a:sym typeface="Google Sans"/>
                </a:rPr>
                <a:t>Targeted attack</a:t>
              </a:r>
              <a:endParaRPr>
                <a:latin typeface="Google Sans"/>
                <a:ea typeface="Google Sans"/>
                <a:cs typeface="Google Sans"/>
                <a:sym typeface="Google Sans"/>
              </a:endParaRPr>
            </a:p>
          </p:txBody>
        </p:sp>
      </p:grpSp>
      <p:grpSp>
        <p:nvGrpSpPr>
          <p:cNvPr id="1811" name="Google Shape;1811;p233"/>
          <p:cNvGrpSpPr/>
          <p:nvPr/>
        </p:nvGrpSpPr>
        <p:grpSpPr>
          <a:xfrm>
            <a:off x="2120250" y="3576745"/>
            <a:ext cx="1686600" cy="1620658"/>
            <a:chOff x="2120250" y="2682626"/>
            <a:chExt cx="1686600" cy="1215524"/>
          </a:xfrm>
        </p:grpSpPr>
        <p:pic>
          <p:nvPicPr>
            <p:cNvPr id="1812" name="Google Shape;1812;p233"/>
            <p:cNvPicPr preferRelativeResize="0"/>
            <p:nvPr/>
          </p:nvPicPr>
          <p:blipFill rotWithShape="1">
            <a:blip r:embed="rId5">
              <a:alphaModFix/>
            </a:blip>
            <a:srcRect/>
            <a:stretch/>
          </p:blipFill>
          <p:spPr>
            <a:xfrm>
              <a:off x="2619975" y="2682626"/>
              <a:ext cx="797176" cy="845776"/>
            </a:xfrm>
            <a:prstGeom prst="rect">
              <a:avLst/>
            </a:prstGeom>
            <a:noFill/>
            <a:ln>
              <a:noFill/>
            </a:ln>
          </p:spPr>
        </p:pic>
        <p:sp>
          <p:nvSpPr>
            <p:cNvPr id="1813" name="Google Shape;1813;p233"/>
            <p:cNvSpPr txBox="1"/>
            <p:nvPr/>
          </p:nvSpPr>
          <p:spPr>
            <a:xfrm>
              <a:off x="2120250" y="3497650"/>
              <a:ext cx="1686600" cy="40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434343"/>
                  </a:solidFill>
                  <a:latin typeface="Google Sans"/>
                  <a:ea typeface="Google Sans"/>
                  <a:cs typeface="Google Sans"/>
                  <a:sym typeface="Google Sans"/>
                </a:rPr>
                <a:t>Keyloggers</a:t>
              </a:r>
              <a:endParaRPr>
                <a:latin typeface="Google Sans"/>
                <a:ea typeface="Google Sans"/>
                <a:cs typeface="Google Sans"/>
                <a:sym typeface="Google Sans"/>
              </a:endParaRPr>
            </a:p>
          </p:txBody>
        </p:sp>
      </p:grpSp>
      <p:grpSp>
        <p:nvGrpSpPr>
          <p:cNvPr id="1814" name="Google Shape;1814;p233"/>
          <p:cNvGrpSpPr/>
          <p:nvPr/>
        </p:nvGrpSpPr>
        <p:grpSpPr>
          <a:xfrm>
            <a:off x="1250225" y="1688658"/>
            <a:ext cx="1686600" cy="1689108"/>
            <a:chOff x="1250225" y="1266525"/>
            <a:chExt cx="1686600" cy="1266862"/>
          </a:xfrm>
        </p:grpSpPr>
        <p:pic>
          <p:nvPicPr>
            <p:cNvPr id="1815" name="Google Shape;1815;p233"/>
            <p:cNvPicPr preferRelativeResize="0"/>
            <p:nvPr/>
          </p:nvPicPr>
          <p:blipFill>
            <a:blip r:embed="rId6">
              <a:alphaModFix/>
            </a:blip>
            <a:stretch>
              <a:fillRect/>
            </a:stretch>
          </p:blipFill>
          <p:spPr>
            <a:xfrm>
              <a:off x="1648150" y="1266525"/>
              <a:ext cx="890751" cy="889774"/>
            </a:xfrm>
            <a:prstGeom prst="rect">
              <a:avLst/>
            </a:prstGeom>
            <a:noFill/>
            <a:ln>
              <a:noFill/>
            </a:ln>
          </p:spPr>
        </p:pic>
        <p:sp>
          <p:nvSpPr>
            <p:cNvPr id="1816" name="Google Shape;1816;p233"/>
            <p:cNvSpPr txBox="1"/>
            <p:nvPr/>
          </p:nvSpPr>
          <p:spPr>
            <a:xfrm>
              <a:off x="1250225" y="2132888"/>
              <a:ext cx="1686600" cy="400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a:solidFill>
                    <a:srgbClr val="434343"/>
                  </a:solidFill>
                  <a:latin typeface="Google Sans"/>
                  <a:ea typeface="Google Sans"/>
                  <a:cs typeface="Google Sans"/>
                  <a:sym typeface="Google Sans"/>
                </a:rPr>
                <a:t>Data breach</a:t>
              </a:r>
              <a:endParaRPr>
                <a:latin typeface="Google Sans"/>
                <a:ea typeface="Google Sans"/>
                <a:cs typeface="Google Sans"/>
                <a:sym typeface="Google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1"/>
                                        </p:tgtEl>
                                        <p:attrNameLst>
                                          <p:attrName>style.visibility</p:attrName>
                                        </p:attrNameLst>
                                      </p:cBhvr>
                                      <p:to>
                                        <p:strVal val="visible"/>
                                      </p:to>
                                    </p:set>
                                    <p:animEffect transition="in" filter="fade">
                                      <p:cBhvr>
                                        <p:cTn id="7" dur="1000"/>
                                        <p:tgtEl>
                                          <p:spTgt spid="1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5"/>
                                        </p:tgtEl>
                                        <p:attrNameLst>
                                          <p:attrName>style.visibility</p:attrName>
                                        </p:attrNameLst>
                                      </p:cBhvr>
                                      <p:to>
                                        <p:strVal val="visible"/>
                                      </p:to>
                                    </p:set>
                                    <p:animEffect transition="in" filter="fade">
                                      <p:cBhvr>
                                        <p:cTn id="12" dur="1000"/>
                                        <p:tgtEl>
                                          <p:spTgt spid="18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8"/>
                                        </p:tgtEl>
                                        <p:attrNameLst>
                                          <p:attrName>style.visibility</p:attrName>
                                        </p:attrNameLst>
                                      </p:cBhvr>
                                      <p:to>
                                        <p:strVal val="visible"/>
                                      </p:to>
                                    </p:set>
                                    <p:animEffect transition="in" filter="fade">
                                      <p:cBhvr>
                                        <p:cTn id="17" dur="1000"/>
                                        <p:tgtEl>
                                          <p:spTgt spid="1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111111"/>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lp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12419</Words>
  <Application>Microsoft Macintosh PowerPoint</Application>
  <PresentationFormat>On-screen Show (4:3)</PresentationFormat>
  <Paragraphs>788</Paragraphs>
  <Slides>89</Slides>
  <Notes>89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89</vt:i4>
      </vt:variant>
    </vt:vector>
  </HeadingPairs>
  <TitlesOfParts>
    <vt:vector size="103" baseType="lpstr">
      <vt:lpstr>Open Sans</vt:lpstr>
      <vt:lpstr>Calibri</vt:lpstr>
      <vt:lpstr>Georgia</vt:lpstr>
      <vt:lpstr>Times New Roman</vt:lpstr>
      <vt:lpstr>Arial</vt:lpstr>
      <vt:lpstr>Google Sans Medium</vt:lpstr>
      <vt:lpstr>Google Sans</vt:lpstr>
      <vt:lpstr>Nunito</vt:lpstr>
      <vt:lpstr>Roboto</vt:lpstr>
      <vt:lpstr>Noto Sans Symbols</vt:lpstr>
      <vt:lpstr>Merriweather</vt:lpstr>
      <vt:lpstr>Office Theme</vt:lpstr>
      <vt:lpstr>Office Theme</vt:lpstr>
      <vt:lpstr>plp2</vt:lpstr>
      <vt:lpstr>Cybersecurity: Week 2 Securing Our “Things”</vt:lpstr>
      <vt:lpstr>PowerPoint Presentation</vt:lpstr>
      <vt:lpstr>Today’s Schedule</vt:lpstr>
      <vt:lpstr>Series Housekeeping - Outline</vt:lpstr>
      <vt:lpstr>PowerPoint Presentation</vt:lpstr>
      <vt:lpstr>PowerPoint Presentation</vt:lpstr>
      <vt:lpstr>PowerPoint Presentation</vt:lpstr>
      <vt:lpstr>PowerPoint Presentation</vt:lpstr>
      <vt:lpstr>PowerPoint Presentation</vt:lpstr>
      <vt:lpstr>Stolen credential origin takeaways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Next steps for passwordless in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additional information</vt:lpstr>
      <vt:lpstr>Not all 2FA technologies are equal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Week 1 Introduction</dc:title>
  <cp:lastModifiedBy>Blake Carver</cp:lastModifiedBy>
  <cp:revision>3</cp:revision>
  <dcterms:modified xsi:type="dcterms:W3CDTF">2021-03-29T13:16:34Z</dcterms:modified>
</cp:coreProperties>
</file>