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8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658104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theDanRather/posts/101579860748757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washingtonpost.com/news/the-fix/wp/2016/11/14/googles-top-news-link-for-final-election-results-goes-to-a-fake-news-site-with-false-numbers/?tid=a_inl&amp;utm_term=.9581b12ecb2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bc.com/news/health-3929238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p:txBody>
      </p:sp>
    </p:spTree>
    <p:extLst>
      <p:ext uri="{BB962C8B-B14F-4D97-AF65-F5344CB8AC3E}">
        <p14:creationId xmlns:p14="http://schemas.microsoft.com/office/powerpoint/2010/main" val="1548848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a:p>
            <a:pPr marL="0" lvl="0" indent="0">
              <a:spcBef>
                <a:spcPts val="0"/>
              </a:spcBef>
              <a:spcAft>
                <a:spcPts val="0"/>
              </a:spcAft>
              <a:buNone/>
            </a:pPr>
            <a:r>
              <a:rPr lang="en"/>
              <a:t>-Daily tabloids touch on mainstream media topics while weekly tabloids focus on celebrities, gossip, diets, etc. more </a:t>
            </a:r>
            <a:endParaRPr/>
          </a:p>
          <a:p>
            <a:pPr marL="0" lvl="0" indent="0">
              <a:spcBef>
                <a:spcPts val="0"/>
              </a:spcBef>
              <a:spcAft>
                <a:spcPts val="0"/>
              </a:spcAft>
              <a:buNone/>
            </a:pPr>
            <a:r>
              <a:rPr lang="en"/>
              <a:t>-Wikipedia editors organization decided Daily Mail was not a credible source and planned to delete all uses of it as a source</a:t>
            </a:r>
            <a:endParaRPr/>
          </a:p>
        </p:txBody>
      </p:sp>
    </p:spTree>
    <p:extLst>
      <p:ext uri="{BB962C8B-B14F-4D97-AF65-F5344CB8AC3E}">
        <p14:creationId xmlns:p14="http://schemas.microsoft.com/office/powerpoint/2010/main" val="168479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391683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24092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263029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306174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a:p>
            <a:pPr marL="0" lvl="0" indent="0">
              <a:spcBef>
                <a:spcPts val="0"/>
              </a:spcBef>
              <a:spcAft>
                <a:spcPts val="0"/>
              </a:spcAft>
              <a:buNone/>
            </a:pPr>
            <a:endParaRPr/>
          </a:p>
          <a:p>
            <a:pPr marL="457200" lvl="0" indent="-317500" rtl="0">
              <a:lnSpc>
                <a:spcPct val="115000"/>
              </a:lnSpc>
              <a:spcBef>
                <a:spcPts val="0"/>
              </a:spcBef>
              <a:spcAft>
                <a:spcPts val="0"/>
              </a:spcAft>
              <a:buClr>
                <a:schemeClr val="dk1"/>
              </a:buClr>
              <a:buSzPts val="1400"/>
              <a:buChar char="●"/>
            </a:pPr>
            <a:r>
              <a:rPr lang="en">
                <a:solidFill>
                  <a:schemeClr val="dk1"/>
                </a:solidFill>
              </a:rPr>
              <a:t>We all have biases. It’s a nature of being raised in any society. It’s important to recognition our own biases and others in consuming information, and how our natural behaviors influence this. </a:t>
            </a: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Media bias exists on all ranges, and will always exist. </a:t>
            </a:r>
            <a:endParaRPr>
              <a:solidFill>
                <a:schemeClr val="dk1"/>
              </a:solidFill>
            </a:endParaRPr>
          </a:p>
          <a:p>
            <a:pPr marL="457200" lvl="0" indent="0" rtl="0">
              <a:lnSpc>
                <a:spcPct val="115000"/>
              </a:lnSpc>
              <a:spcBef>
                <a:spcPts val="0"/>
              </a:spcBef>
              <a:spcAft>
                <a:spcPts val="0"/>
              </a:spcAft>
              <a:buNone/>
            </a:pPr>
            <a:r>
              <a:rPr lang="en">
                <a:solidFill>
                  <a:schemeClr val="dk1"/>
                </a:solidFill>
              </a:rPr>
              <a:t>However it’s then important to consider how much these institutions bring in fact vs opinion, and what they’re leaving out, in terms of how much bias leaks into their presentation of information.</a:t>
            </a:r>
            <a:endParaRPr>
              <a:solidFill>
                <a:schemeClr val="dk1"/>
              </a:solidFill>
            </a:endParaRPr>
          </a:p>
          <a:p>
            <a:pPr marL="1371600" lvl="2" indent="-298450" rtl="0">
              <a:lnSpc>
                <a:spcPct val="115000"/>
              </a:lnSpc>
              <a:spcBef>
                <a:spcPts val="0"/>
              </a:spcBef>
              <a:spcAft>
                <a:spcPts val="0"/>
              </a:spcAft>
              <a:buClr>
                <a:schemeClr val="dk1"/>
              </a:buClr>
              <a:buSzPts val="1100"/>
              <a:buChar char="■"/>
            </a:pPr>
            <a:r>
              <a:rPr lang="en">
                <a:solidFill>
                  <a:schemeClr val="dk1"/>
                </a:solidFill>
              </a:rPr>
              <a:t>If need - Controversy with WSJ editor for statement on lack of willingness to call false statements lies (so even a neutral stance or attempted neutrality presents a problem in how people consume media, meanwhile we see that they have that tool presented earlier): </a:t>
            </a:r>
            <a:r>
              <a:rPr lang="en" u="sng">
                <a:solidFill>
                  <a:srgbClr val="1155CC"/>
                </a:solidFill>
                <a:hlinkClick r:id="rId3"/>
              </a:rPr>
              <a:t>https://www.facebook.com/theDanRather/posts/10157986074875716</a:t>
            </a:r>
            <a:r>
              <a:rPr lang="en">
                <a:solidFill>
                  <a:schemeClr val="dk1"/>
                </a:solidFill>
              </a:rPr>
              <a:t> </a:t>
            </a:r>
            <a:endParaRPr>
              <a:solidFill>
                <a:schemeClr val="dk1"/>
              </a:solidFill>
            </a:endParaRPr>
          </a:p>
          <a:p>
            <a:pPr marL="457200" lvl="0" indent="-317500" rtl="0">
              <a:spcBef>
                <a:spcPts val="0"/>
              </a:spcBef>
              <a:spcAft>
                <a:spcPts val="0"/>
              </a:spcAft>
              <a:buSzPts val="1400"/>
              <a:buChar char="●"/>
            </a:pPr>
            <a:r>
              <a:rPr lang="en"/>
              <a:t>Confirmation bias has to do with how our information intake reinforces our biases</a:t>
            </a:r>
            <a:endParaRPr/>
          </a:p>
          <a:p>
            <a:pPr marL="914400" lvl="1" indent="-317500" rtl="0">
              <a:spcBef>
                <a:spcPts val="0"/>
              </a:spcBef>
              <a:spcAft>
                <a:spcPts val="0"/>
              </a:spcAft>
              <a:buSzPts val="1400"/>
              <a:buChar char="○"/>
            </a:pPr>
            <a:r>
              <a:rPr lang="en"/>
              <a:t>Many of us are aware of the idea of an echo chamber. We surround ourselves with people of like views and so our opinions mirror those of around us and it just reinforces the idea we have the right beliefs. </a:t>
            </a:r>
            <a:endParaRPr/>
          </a:p>
          <a:p>
            <a:pPr marL="1371600" lvl="2" indent="-317500" rtl="0">
              <a:spcBef>
                <a:spcPts val="0"/>
              </a:spcBef>
              <a:spcAft>
                <a:spcPts val="0"/>
              </a:spcAft>
              <a:buSzPts val="1400"/>
              <a:buChar char="■"/>
            </a:pPr>
            <a:r>
              <a:rPr lang="en"/>
              <a:t>Filter bubbles are a part of this, and that bubble is made more solid when we consider social media. </a:t>
            </a:r>
            <a:endParaRPr/>
          </a:p>
          <a:p>
            <a:pPr marL="1828800" lvl="3" indent="-317500" rtl="0">
              <a:spcBef>
                <a:spcPts val="0"/>
              </a:spcBef>
              <a:spcAft>
                <a:spcPts val="0"/>
              </a:spcAft>
              <a:buSzPts val="1400"/>
              <a:buChar char="●"/>
            </a:pPr>
            <a:r>
              <a:rPr lang="en"/>
              <a:t>This has been a criticism especially with facebook, which would take what we Like and share into consideration with algorithms in showing us either sponsored content or content from friends. It literally shuts out information from those you appear uninterested in. The graphic shows this well. </a:t>
            </a:r>
            <a:endParaRPr/>
          </a:p>
          <a:p>
            <a:pPr marL="1371600" lvl="2" indent="-317500" rtl="0">
              <a:spcBef>
                <a:spcPts val="0"/>
              </a:spcBef>
              <a:spcAft>
                <a:spcPts val="0"/>
              </a:spcAft>
              <a:buSzPts val="1400"/>
              <a:buChar char="■"/>
            </a:pPr>
            <a:r>
              <a:rPr lang="en"/>
              <a:t>Satisficing meanwhile means we see what we agree with and are satisfied with that information. We’re less likely to care about finding more information. This keeps us in our bubbles, and keeps the echo chamber idea alive. </a:t>
            </a:r>
            <a:endParaRPr/>
          </a:p>
          <a:p>
            <a:pPr marL="914400" lvl="1" indent="-317500" rtl="0">
              <a:spcBef>
                <a:spcPts val="0"/>
              </a:spcBef>
              <a:spcAft>
                <a:spcPts val="0"/>
              </a:spcAft>
              <a:buSzPts val="1400"/>
              <a:buChar char="○"/>
            </a:pPr>
            <a:r>
              <a:rPr lang="en"/>
              <a:t>Information overload is at a high with all the ways we can consume media now. In terms of information behavior this means we’re also more likely to ignore information that doesn’t agree with our beliefs</a:t>
            </a:r>
            <a:endParaRPr/>
          </a:p>
          <a:p>
            <a:pPr marL="914400" lvl="1" indent="-317500" rtl="0">
              <a:spcBef>
                <a:spcPts val="0"/>
              </a:spcBef>
              <a:spcAft>
                <a:spcPts val="0"/>
              </a:spcAft>
              <a:buSzPts val="1400"/>
              <a:buChar char="○"/>
            </a:pPr>
            <a:r>
              <a:rPr lang="en"/>
              <a:t>Information avoidance has to do with avoiding information we feel doesn’t align with our beliefs, or isn’t what we care about. So it’s easy to say something isn’t a real issue if we’re avoiding consuming information about it altogether. </a:t>
            </a:r>
            <a:endParaRPr/>
          </a:p>
          <a:p>
            <a:pPr marL="914400" lvl="1" indent="-317500" rtl="0">
              <a:spcBef>
                <a:spcPts val="0"/>
              </a:spcBef>
              <a:spcAft>
                <a:spcPts val="0"/>
              </a:spcAft>
              <a:buSzPts val="1400"/>
              <a:buChar char="○"/>
            </a:pPr>
            <a:r>
              <a:rPr lang="en"/>
              <a:t>Repetition theory means the more you hear something, the more you believe it. And again it reinforces beliefs. </a:t>
            </a:r>
            <a:endParaRPr/>
          </a:p>
          <a:p>
            <a:pPr marL="0" lvl="0" indent="0" rtl="0">
              <a:spcBef>
                <a:spcPts val="0"/>
              </a:spcBef>
              <a:spcAft>
                <a:spcPts val="0"/>
              </a:spcAft>
              <a:buNone/>
            </a:pPr>
            <a:endParaRPr/>
          </a:p>
          <a:p>
            <a:pPr marL="0" lvl="0" indent="0">
              <a:spcBef>
                <a:spcPts val="0"/>
              </a:spcBef>
              <a:spcAft>
                <a:spcPts val="0"/>
              </a:spcAft>
              <a:buNone/>
            </a:pPr>
            <a:r>
              <a:rPr lang="en"/>
              <a:t>This all goes into how we take information in on a daily basis, and we need to keep this in mind when becoming more critical of information</a:t>
            </a:r>
            <a:endParaRPr/>
          </a:p>
        </p:txBody>
      </p:sp>
    </p:spTree>
    <p:extLst>
      <p:ext uri="{BB962C8B-B14F-4D97-AF65-F5344CB8AC3E}">
        <p14:creationId xmlns:p14="http://schemas.microsoft.com/office/powerpoint/2010/main" val="1493356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a:p>
            <a:pPr marL="0" lvl="0" indent="0">
              <a:spcBef>
                <a:spcPts val="0"/>
              </a:spcBef>
              <a:spcAft>
                <a:spcPts val="0"/>
              </a:spcAft>
              <a:buNone/>
            </a:pPr>
            <a:r>
              <a:rPr lang="en"/>
              <a:t>Add something about screen size on which we engage with information? A lot gets hidden; responsive web design.</a:t>
            </a:r>
            <a:endParaRPr/>
          </a:p>
          <a:p>
            <a:pPr marL="0" lvl="0" indent="0">
              <a:spcBef>
                <a:spcPts val="0"/>
              </a:spcBef>
              <a:spcAft>
                <a:spcPts val="0"/>
              </a:spcAft>
              <a:buNone/>
            </a:pPr>
            <a:endParaRPr/>
          </a:p>
          <a:p>
            <a:pPr marL="0" lvl="0" indent="0">
              <a:spcBef>
                <a:spcPts val="0"/>
              </a:spcBef>
              <a:spcAft>
                <a:spcPts val="0"/>
              </a:spcAft>
              <a:buNone/>
            </a:pPr>
            <a:r>
              <a:rPr lang="en"/>
              <a:t>--Rather than just getting information from say the radio, television, and a newspaper or two, all these mediums are fed through these other means, and for many is how people get info. </a:t>
            </a:r>
            <a:endParaRPr/>
          </a:p>
          <a:p>
            <a:pPr marL="0" lvl="0" indent="0">
              <a:spcBef>
                <a:spcPts val="0"/>
              </a:spcBef>
              <a:spcAft>
                <a:spcPts val="0"/>
              </a:spcAft>
              <a:buNone/>
            </a:pPr>
            <a:r>
              <a:rPr lang="en"/>
              <a:t>-This is concerning in that social media helps spread information rapidly whether or not it’s correct. </a:t>
            </a:r>
            <a:endParaRPr/>
          </a:p>
          <a:p>
            <a:pPr marL="0" lvl="0" indent="0">
              <a:spcBef>
                <a:spcPts val="0"/>
              </a:spcBef>
              <a:spcAft>
                <a:spcPts val="0"/>
              </a:spcAft>
              <a:buNone/>
            </a:pPr>
            <a:r>
              <a:rPr lang="en"/>
              <a:t>--the way we view things either on our cell phones or on the computer screen means we usually see a snippet of an article. </a:t>
            </a:r>
            <a:endParaRPr/>
          </a:p>
          <a:p>
            <a:pPr marL="0" lvl="0" indent="457200" rtl="0">
              <a:spcBef>
                <a:spcPts val="0"/>
              </a:spcBef>
              <a:spcAft>
                <a:spcPts val="0"/>
              </a:spcAft>
              <a:buNone/>
            </a:pPr>
            <a:r>
              <a:rPr lang="en"/>
              <a:t>-It’s a quick headline, on twitter it’s 140 characters, it could be a misleading image. </a:t>
            </a:r>
            <a:endParaRPr/>
          </a:p>
          <a:p>
            <a:pPr marL="0" lvl="0" indent="457200">
              <a:spcBef>
                <a:spcPts val="0"/>
              </a:spcBef>
              <a:spcAft>
                <a:spcPts val="0"/>
              </a:spcAft>
              <a:buNone/>
            </a:pPr>
            <a:r>
              <a:rPr lang="en"/>
              <a:t>-And there are so many news sources we’re not necessarily checking what that source is. </a:t>
            </a:r>
            <a:endParaRPr/>
          </a:p>
          <a:p>
            <a:pPr marL="0" lvl="0" indent="0">
              <a:spcBef>
                <a:spcPts val="0"/>
              </a:spcBef>
              <a:spcAft>
                <a:spcPts val="0"/>
              </a:spcAft>
              <a:buNone/>
            </a:pPr>
            <a:endParaRPr/>
          </a:p>
          <a:p>
            <a:pPr marL="0" lvl="0" indent="0">
              <a:spcBef>
                <a:spcPts val="0"/>
              </a:spcBef>
              <a:spcAft>
                <a:spcPts val="0"/>
              </a:spcAft>
              <a:buNone/>
            </a:pPr>
            <a:r>
              <a:rPr lang="en"/>
              <a:t>As a note the rapid use of social media has its positives in this. </a:t>
            </a:r>
            <a:endParaRPr/>
          </a:p>
          <a:p>
            <a:pPr marL="0" lvl="0" indent="457200" rtl="0">
              <a:spcBef>
                <a:spcPts val="0"/>
              </a:spcBef>
              <a:spcAft>
                <a:spcPts val="0"/>
              </a:spcAft>
              <a:buNone/>
            </a:pPr>
            <a:r>
              <a:rPr lang="en"/>
              <a:t>-In natural disasters and political activity throughout the world we’re seeing information come immediately about things that are happening</a:t>
            </a:r>
            <a:endParaRPr/>
          </a:p>
          <a:p>
            <a:pPr marL="0" lvl="0" indent="457200">
              <a:spcBef>
                <a:spcPts val="0"/>
              </a:spcBef>
              <a:spcAft>
                <a:spcPts val="0"/>
              </a:spcAft>
              <a:buNone/>
            </a:pPr>
            <a:r>
              <a:rPr lang="en"/>
              <a:t>-before there would have been a delay or we might not even have known, e.g. we’re seeing this with the situation in the Philippines right now. </a:t>
            </a:r>
            <a:endParaRPr/>
          </a:p>
        </p:txBody>
      </p:sp>
    </p:spTree>
    <p:extLst>
      <p:ext uri="{BB962C8B-B14F-4D97-AF65-F5344CB8AC3E}">
        <p14:creationId xmlns:p14="http://schemas.microsoft.com/office/powerpoint/2010/main" val="124616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3869238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 </a:t>
            </a:r>
            <a:endParaRPr/>
          </a:p>
          <a:p>
            <a:pPr marL="0" lvl="0" indent="0">
              <a:spcBef>
                <a:spcPts val="0"/>
              </a:spcBef>
              <a:spcAft>
                <a:spcPts val="0"/>
              </a:spcAft>
              <a:buNone/>
            </a:pPr>
            <a:r>
              <a:rPr lang="en"/>
              <a:t>Key findings:</a:t>
            </a:r>
            <a:endParaRPr/>
          </a:p>
          <a:p>
            <a:pPr marL="0" lvl="0" indent="0">
              <a:spcBef>
                <a:spcPts val="0"/>
              </a:spcBef>
              <a:spcAft>
                <a:spcPts val="0"/>
              </a:spcAft>
              <a:buNone/>
            </a:pPr>
            <a:r>
              <a:rPr lang="en"/>
              <a:t>N = 7,804</a:t>
            </a:r>
            <a:endParaRPr/>
          </a:p>
          <a:p>
            <a:pPr marL="0" lvl="0" indent="0">
              <a:spcBef>
                <a:spcPts val="0"/>
              </a:spcBef>
              <a:spcAft>
                <a:spcPts val="0"/>
              </a:spcAft>
              <a:buNone/>
            </a:pPr>
            <a:r>
              <a:rPr lang="en"/>
              <a:t>Wanted to identify approaches to teaching necessary skills to distinguish between credible sources and unreliable sources</a:t>
            </a:r>
            <a:endParaRPr/>
          </a:p>
          <a:p>
            <a:pPr marL="0" lvl="0" indent="0">
              <a:spcBef>
                <a:spcPts val="0"/>
              </a:spcBef>
              <a:spcAft>
                <a:spcPts val="0"/>
              </a:spcAft>
              <a:buNone/>
            </a:pPr>
            <a:r>
              <a:rPr lang="en"/>
              <a:t>Study looked news literacy and the ability to judge facebook, twitter, and comments on all these sites</a:t>
            </a:r>
            <a:endParaRPr/>
          </a:p>
          <a:p>
            <a:pPr marL="0" lvl="0" indent="0">
              <a:spcBef>
                <a:spcPts val="0"/>
              </a:spcBef>
              <a:spcAft>
                <a:spcPts val="0"/>
              </a:spcAft>
              <a:buNone/>
            </a:pPr>
            <a:r>
              <a:rPr lang="en"/>
              <a:t>Who wrote the story and is it credible?</a:t>
            </a:r>
            <a:endParaRPr/>
          </a:p>
          <a:p>
            <a:pPr marL="0" lvl="0" indent="0">
              <a:spcBef>
                <a:spcPts val="0"/>
              </a:spcBef>
              <a:spcAft>
                <a:spcPts val="0"/>
              </a:spcAft>
              <a:buNone/>
            </a:pPr>
            <a:r>
              <a:rPr lang="en"/>
              <a:t>Advertisements, paid content, and  native advertisements</a:t>
            </a:r>
            <a:endParaRPr/>
          </a:p>
          <a:p>
            <a:pPr marL="0" lvl="0" indent="0">
              <a:spcBef>
                <a:spcPts val="0"/>
              </a:spcBef>
              <a:spcAft>
                <a:spcPts val="0"/>
              </a:spcAft>
              <a:buNone/>
            </a:pPr>
            <a:r>
              <a:rPr lang="en"/>
              <a:t>Recognizing legitimate and dubious sources</a:t>
            </a:r>
            <a:endParaRPr/>
          </a:p>
          <a:p>
            <a:pPr marL="0" lvl="0" indent="0">
              <a:spcBef>
                <a:spcPts val="0"/>
              </a:spcBef>
              <a:spcAft>
                <a:spcPts val="0"/>
              </a:spcAft>
              <a:buNone/>
            </a:pPr>
            <a:r>
              <a:rPr lang="en"/>
              <a:t>Findings:</a:t>
            </a:r>
            <a:endParaRPr/>
          </a:p>
          <a:p>
            <a:pPr marL="0" lvl="0" indent="0">
              <a:spcBef>
                <a:spcPts val="0"/>
              </a:spcBef>
              <a:spcAft>
                <a:spcPts val="0"/>
              </a:spcAft>
              <a:buNone/>
            </a:pPr>
            <a:r>
              <a:rPr lang="en"/>
              <a:t>Students have a hard time distinguishing advertisements from news articles</a:t>
            </a:r>
            <a:endParaRPr/>
          </a:p>
          <a:p>
            <a:pPr marL="0" lvl="0" indent="0">
              <a:spcBef>
                <a:spcPts val="0"/>
              </a:spcBef>
              <a:spcAft>
                <a:spcPts val="0"/>
              </a:spcAft>
              <a:buNone/>
            </a:pPr>
            <a:r>
              <a:rPr lang="en"/>
              <a:t>Students have a hard time identifying where information came from</a:t>
            </a:r>
            <a:endParaRPr/>
          </a:p>
          <a:p>
            <a:pPr marL="0" lvl="0" indent="0">
              <a:spcBef>
                <a:spcPts val="0"/>
              </a:spcBef>
              <a:spcAft>
                <a:spcPts val="0"/>
              </a:spcAft>
              <a:buNone/>
            </a:pPr>
            <a:endParaRPr/>
          </a:p>
        </p:txBody>
      </p:sp>
    </p:spTree>
    <p:extLst>
      <p:ext uri="{BB962C8B-B14F-4D97-AF65-F5344CB8AC3E}">
        <p14:creationId xmlns:p14="http://schemas.microsoft.com/office/powerpoint/2010/main" val="323206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329627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p:txBody>
      </p:sp>
    </p:spTree>
    <p:extLst>
      <p:ext uri="{BB962C8B-B14F-4D97-AF65-F5344CB8AC3E}">
        <p14:creationId xmlns:p14="http://schemas.microsoft.com/office/powerpoint/2010/main" val="134939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8291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Site on the right is a (now) well documented site run by Neo-nazi group Stormfront. See https://en.wikipedia.org/wiki/Stormfront_(website)#cite_note-55</a:t>
            </a:r>
            <a:endParaRPr/>
          </a:p>
        </p:txBody>
      </p:sp>
    </p:spTree>
    <p:extLst>
      <p:ext uri="{BB962C8B-B14F-4D97-AF65-F5344CB8AC3E}">
        <p14:creationId xmlns:p14="http://schemas.microsoft.com/office/powerpoint/2010/main" val="2873161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Elaine</a:t>
            </a:r>
            <a:endParaRPr/>
          </a:p>
        </p:txBody>
      </p:sp>
    </p:spTree>
    <p:extLst>
      <p:ext uri="{BB962C8B-B14F-4D97-AF65-F5344CB8AC3E}">
        <p14:creationId xmlns:p14="http://schemas.microsoft.com/office/powerpoint/2010/main" val="299738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p:txBody>
      </p:sp>
    </p:spTree>
    <p:extLst>
      <p:ext uri="{BB962C8B-B14F-4D97-AF65-F5344CB8AC3E}">
        <p14:creationId xmlns:p14="http://schemas.microsoft.com/office/powerpoint/2010/main" val="2009474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000" u="sng">
                <a:solidFill>
                  <a:schemeClr val="hlink"/>
                </a:solidFill>
                <a:hlinkClick r:id="rId3"/>
              </a:rPr>
              <a:t>https://www.washingtonpost.com/news/the-fix/wp/2016/11/14/googles-top-news-link-for-final-election-results-goes-to-a-fake-news-site-with-false-numbers/?tid=a_inl&amp;utm_term=.9581b12ecb24</a:t>
            </a:r>
            <a:endParaRPr sz="1000"/>
          </a:p>
          <a:p>
            <a:pPr marL="0" lvl="0" indent="0">
              <a:spcBef>
                <a:spcPts val="0"/>
              </a:spcBef>
              <a:spcAft>
                <a:spcPts val="0"/>
              </a:spcAft>
              <a:buNone/>
            </a:pPr>
            <a:r>
              <a:rPr lang="en" sz="1000"/>
              <a:t>https://www.washingtonpost.com/news/the-intersect/wp/2016/11/17/facebook-fake-news-writer-i-think-donald-trump-is-in-the-white-house-because-of-me/?utm_term=.dc7b8d0003e3</a:t>
            </a:r>
            <a:endParaRPr sz="1000"/>
          </a:p>
        </p:txBody>
      </p:sp>
    </p:spTree>
    <p:extLst>
      <p:ext uri="{BB962C8B-B14F-4D97-AF65-F5344CB8AC3E}">
        <p14:creationId xmlns:p14="http://schemas.microsoft.com/office/powerpoint/2010/main" val="2895320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 sz="1000"/>
              <a:t>Urban Legends and dead celebrities  that keep coming back. Especially on Facebook, Twitter, etc. it’s easy skim a headline and re-post. Before re-posting, go to the site and check for a date.  If there’s no date, search about the topic for more info!</a:t>
            </a:r>
            <a:endParaRPr sz="1000"/>
          </a:p>
        </p:txBody>
      </p:sp>
    </p:spTree>
    <p:extLst>
      <p:ext uri="{BB962C8B-B14F-4D97-AF65-F5344CB8AC3E}">
        <p14:creationId xmlns:p14="http://schemas.microsoft.com/office/powerpoint/2010/main" val="4195893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a:p>
            <a:pPr marL="0" lvl="0" indent="0">
              <a:spcBef>
                <a:spcPts val="0"/>
              </a:spcBef>
              <a:spcAft>
                <a:spcPts val="0"/>
              </a:spcAft>
              <a:buNone/>
            </a:pPr>
            <a:r>
              <a:rPr lang="en"/>
              <a:t>Take into consideration the information behavior we discussed earlier. This comic makes a joke of satisficing. We are likely all guilty of being in our own filter bubbles and preferring echo chambers rather than seeking out differing opinions. </a:t>
            </a:r>
            <a:endParaRPr/>
          </a:p>
        </p:txBody>
      </p:sp>
    </p:spTree>
    <p:extLst>
      <p:ext uri="{BB962C8B-B14F-4D97-AF65-F5344CB8AC3E}">
        <p14:creationId xmlns:p14="http://schemas.microsoft.com/office/powerpoint/2010/main" val="2738408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a:p>
            <a:pPr marL="0" lvl="0" indent="0">
              <a:spcBef>
                <a:spcPts val="0"/>
              </a:spcBef>
              <a:spcAft>
                <a:spcPts val="0"/>
              </a:spcAft>
              <a:buNone/>
            </a:pPr>
            <a:r>
              <a:rPr lang="en"/>
              <a:t>Some articles have sensational headlines, where the content does not quite match the headline, while others have entirely different content. This came out after the election, before inauguration. </a:t>
            </a:r>
            <a:endParaRPr/>
          </a:p>
        </p:txBody>
      </p:sp>
    </p:spTree>
    <p:extLst>
      <p:ext uri="{BB962C8B-B14F-4D97-AF65-F5344CB8AC3E}">
        <p14:creationId xmlns:p14="http://schemas.microsoft.com/office/powerpoint/2010/main" val="3571050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a:p>
            <a:pPr marL="0" lvl="0" indent="0">
              <a:spcBef>
                <a:spcPts val="0"/>
              </a:spcBef>
              <a:spcAft>
                <a:spcPts val="0"/>
              </a:spcAft>
              <a:buNone/>
            </a:pPr>
            <a:r>
              <a:rPr lang="en"/>
              <a:t>Clickbait headline - after Trump’s election, and playing on the series of articles that kept appearing even while Hillary had won the nomination</a:t>
            </a:r>
            <a:endParaRPr/>
          </a:p>
          <a:p>
            <a:pPr marL="0" lvl="0" indent="0">
              <a:spcBef>
                <a:spcPts val="0"/>
              </a:spcBef>
              <a:spcAft>
                <a:spcPts val="0"/>
              </a:spcAft>
              <a:buNone/>
            </a:pPr>
            <a:r>
              <a:rPr lang="en"/>
              <a:t>Social Media aids the fast - viral spreading of news, mis-disinformation. With social media you often are just getting a headline, snippet, possibly misused image, and people are quick to repost. </a:t>
            </a:r>
            <a:endParaRPr/>
          </a:p>
          <a:p>
            <a:pPr marL="0" lvl="0" indent="0">
              <a:spcBef>
                <a:spcPts val="0"/>
              </a:spcBef>
              <a:spcAft>
                <a:spcPts val="0"/>
              </a:spcAft>
              <a:buNone/>
            </a:pPr>
            <a:endParaRPr/>
          </a:p>
        </p:txBody>
      </p:sp>
    </p:spTree>
    <p:extLst>
      <p:ext uri="{BB962C8B-B14F-4D97-AF65-F5344CB8AC3E}">
        <p14:creationId xmlns:p14="http://schemas.microsoft.com/office/powerpoint/2010/main" val="529931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317796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520699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a:p>
            <a:pPr marL="0" lvl="0" indent="0">
              <a:spcBef>
                <a:spcPts val="0"/>
              </a:spcBef>
              <a:spcAft>
                <a:spcPts val="0"/>
              </a:spcAft>
              <a:buNone/>
            </a:pPr>
            <a:endParaRPr/>
          </a:p>
        </p:txBody>
      </p:sp>
    </p:spTree>
    <p:extLst>
      <p:ext uri="{BB962C8B-B14F-4D97-AF65-F5344CB8AC3E}">
        <p14:creationId xmlns:p14="http://schemas.microsoft.com/office/powerpoint/2010/main" val="864538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p:txBody>
      </p:sp>
    </p:spTree>
    <p:extLst>
      <p:ext uri="{BB962C8B-B14F-4D97-AF65-F5344CB8AC3E}">
        <p14:creationId xmlns:p14="http://schemas.microsoft.com/office/powerpoint/2010/main" val="605353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a:p>
            <a:pPr marL="0" lvl="0" indent="0">
              <a:spcBef>
                <a:spcPts val="0"/>
              </a:spcBef>
              <a:spcAft>
                <a:spcPts val="0"/>
              </a:spcAft>
              <a:buNone/>
            </a:pPr>
            <a:endParaRPr/>
          </a:p>
        </p:txBody>
      </p:sp>
    </p:spTree>
    <p:extLst>
      <p:ext uri="{BB962C8B-B14F-4D97-AF65-F5344CB8AC3E}">
        <p14:creationId xmlns:p14="http://schemas.microsoft.com/office/powerpoint/2010/main" val="236811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51503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083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88681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83335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27539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3544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a:p>
            <a:pPr marL="0" lvl="0" indent="0">
              <a:spcBef>
                <a:spcPts val="0"/>
              </a:spcBef>
              <a:spcAft>
                <a:spcPts val="0"/>
              </a:spcAft>
              <a:buNone/>
            </a:pPr>
            <a:endParaRPr/>
          </a:p>
        </p:txBody>
      </p:sp>
    </p:spTree>
    <p:extLst>
      <p:ext uri="{BB962C8B-B14F-4D97-AF65-F5344CB8AC3E}">
        <p14:creationId xmlns:p14="http://schemas.microsoft.com/office/powerpoint/2010/main" val="352412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 </a:t>
            </a:r>
            <a:endParaRPr/>
          </a:p>
        </p:txBody>
      </p:sp>
    </p:spTree>
    <p:extLst>
      <p:ext uri="{BB962C8B-B14F-4D97-AF65-F5344CB8AC3E}">
        <p14:creationId xmlns:p14="http://schemas.microsoft.com/office/powerpoint/2010/main" val="3123858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22275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Shape 4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66902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Difference Between FBI and BJS</a:t>
            </a:r>
            <a:endParaRPr/>
          </a:p>
          <a:p>
            <a:pPr marL="0" lvl="0" indent="0">
              <a:spcBef>
                <a:spcPts val="0"/>
              </a:spcBef>
              <a:spcAft>
                <a:spcPts val="0"/>
              </a:spcAft>
              <a:buNone/>
            </a:pPr>
            <a:r>
              <a:rPr lang="en"/>
              <a:t>FBI - crimes committed</a:t>
            </a:r>
            <a:endParaRPr/>
          </a:p>
          <a:p>
            <a:pPr marL="0" lvl="0" indent="0">
              <a:spcBef>
                <a:spcPts val="0"/>
              </a:spcBef>
              <a:spcAft>
                <a:spcPts val="0"/>
              </a:spcAft>
              <a:buNone/>
            </a:pPr>
            <a:r>
              <a:rPr lang="en"/>
              <a:t>BJS - victims of crimes, incarcerated populations</a:t>
            </a:r>
            <a:endParaRPr/>
          </a:p>
          <a:p>
            <a:pPr marL="0" lvl="0" indent="0">
              <a:spcBef>
                <a:spcPts val="0"/>
              </a:spcBef>
              <a:spcAft>
                <a:spcPts val="0"/>
              </a:spcAft>
              <a:buNone/>
            </a:pPr>
            <a:r>
              <a:rPr lang="en"/>
              <a:t>https://www.bjs.gov/index.cfm?ty=abu</a:t>
            </a:r>
            <a:endParaRPr/>
          </a:p>
        </p:txBody>
      </p:sp>
    </p:spTree>
    <p:extLst>
      <p:ext uri="{BB962C8B-B14F-4D97-AF65-F5344CB8AC3E}">
        <p14:creationId xmlns:p14="http://schemas.microsoft.com/office/powerpoint/2010/main" val="2588793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09453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1706324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Kris</a:t>
            </a:r>
            <a:endParaRPr/>
          </a:p>
        </p:txBody>
      </p:sp>
    </p:spTree>
    <p:extLst>
      <p:ext uri="{BB962C8B-B14F-4D97-AF65-F5344CB8AC3E}">
        <p14:creationId xmlns:p14="http://schemas.microsoft.com/office/powerpoint/2010/main" val="2463082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1" name="Shape 4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45429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Kris</a:t>
            </a:r>
            <a:endParaRPr/>
          </a:p>
        </p:txBody>
      </p:sp>
    </p:spTree>
    <p:extLst>
      <p:ext uri="{BB962C8B-B14F-4D97-AF65-F5344CB8AC3E}">
        <p14:creationId xmlns:p14="http://schemas.microsoft.com/office/powerpoint/2010/main" val="511704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Kris</a:t>
            </a:r>
            <a:endParaRPr/>
          </a:p>
        </p:txBody>
      </p:sp>
    </p:spTree>
    <p:extLst>
      <p:ext uri="{BB962C8B-B14F-4D97-AF65-F5344CB8AC3E}">
        <p14:creationId xmlns:p14="http://schemas.microsoft.com/office/powerpoint/2010/main" val="2131096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Kris</a:t>
            </a:r>
            <a:endParaRPr/>
          </a:p>
        </p:txBody>
      </p:sp>
    </p:spTree>
    <p:extLst>
      <p:ext uri="{BB962C8B-B14F-4D97-AF65-F5344CB8AC3E}">
        <p14:creationId xmlns:p14="http://schemas.microsoft.com/office/powerpoint/2010/main" val="354848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a:p>
            <a:pPr marL="0" lvl="0" indent="0">
              <a:spcBef>
                <a:spcPts val="0"/>
              </a:spcBef>
              <a:spcAft>
                <a:spcPts val="0"/>
              </a:spcAft>
              <a:buNone/>
            </a:pPr>
            <a:r>
              <a:rPr lang="en"/>
              <a:t>https://www.americanpressinstitute.org/journalism-essentials/what-is-journalism/elements-journalism/</a:t>
            </a:r>
            <a:endParaRPr/>
          </a:p>
        </p:txBody>
      </p:sp>
    </p:spTree>
    <p:extLst>
      <p:ext uri="{BB962C8B-B14F-4D97-AF65-F5344CB8AC3E}">
        <p14:creationId xmlns:p14="http://schemas.microsoft.com/office/powerpoint/2010/main" val="40657852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1353541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4460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206109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 Could also use </a:t>
            </a:r>
            <a:r>
              <a:rPr lang="en" u="sng">
                <a:solidFill>
                  <a:schemeClr val="hlink"/>
                </a:solidFill>
                <a:hlinkClick r:id="rId3"/>
              </a:rPr>
              <a:t>http://www.bbc.com/news/health-39292389</a:t>
            </a:r>
            <a:endParaRPr/>
          </a:p>
          <a:p>
            <a:pPr marL="0" lvl="0" indent="0">
              <a:spcBef>
                <a:spcPts val="0"/>
              </a:spcBef>
              <a:spcAft>
                <a:spcPts val="0"/>
              </a:spcAft>
              <a:buNone/>
            </a:pPr>
            <a:endParaRPr/>
          </a:p>
        </p:txBody>
      </p:sp>
    </p:spTree>
    <p:extLst>
      <p:ext uri="{BB962C8B-B14F-4D97-AF65-F5344CB8AC3E}">
        <p14:creationId xmlns:p14="http://schemas.microsoft.com/office/powerpoint/2010/main" val="28184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Kris</a:t>
            </a:r>
            <a:endParaRPr/>
          </a:p>
        </p:txBody>
      </p:sp>
    </p:spTree>
    <p:extLst>
      <p:ext uri="{BB962C8B-B14F-4D97-AF65-F5344CB8AC3E}">
        <p14:creationId xmlns:p14="http://schemas.microsoft.com/office/powerpoint/2010/main" val="387169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Elaine</a:t>
            </a:r>
            <a:endParaRPr/>
          </a:p>
          <a:p>
            <a:pPr marL="0" lvl="0" indent="0">
              <a:spcBef>
                <a:spcPts val="0"/>
              </a:spcBef>
              <a:spcAft>
                <a:spcPts val="0"/>
              </a:spcAft>
              <a:buNone/>
            </a:pPr>
            <a:endParaRPr/>
          </a:p>
          <a:p>
            <a:pPr marL="1371600" lvl="2" indent="-298450" rtl="0">
              <a:lnSpc>
                <a:spcPct val="115000"/>
              </a:lnSpc>
              <a:spcBef>
                <a:spcPts val="0"/>
              </a:spcBef>
              <a:spcAft>
                <a:spcPts val="0"/>
              </a:spcAft>
              <a:buClr>
                <a:schemeClr val="dk1"/>
              </a:buClr>
              <a:buSzPts val="1100"/>
              <a:buChar char="■"/>
            </a:pPr>
            <a:r>
              <a:rPr lang="en">
                <a:solidFill>
                  <a:schemeClr val="dk1"/>
                </a:solidFill>
              </a:rPr>
              <a:t>Hearst’s treatment - focused on enemy and offered huge reward to readers</a:t>
            </a:r>
            <a:endParaRPr/>
          </a:p>
        </p:txBody>
      </p:sp>
    </p:spTree>
    <p:extLst>
      <p:ext uri="{BB962C8B-B14F-4D97-AF65-F5344CB8AC3E}">
        <p14:creationId xmlns:p14="http://schemas.microsoft.com/office/powerpoint/2010/main" val="2745823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700185" y="1020263"/>
            <a:ext cx="5807400" cy="1159800"/>
          </a:xfrm>
          <a:prstGeom prst="rect">
            <a:avLst/>
          </a:prstGeom>
        </p:spPr>
        <p:txBody>
          <a:bodyPr spcFirstLastPara="1" wrap="square" lIns="91425" tIns="91425" rIns="91425" bIns="91425" anchor="t" anchorCtr="0"/>
          <a:lstStyle>
            <a:lvl1pPr lvl="0">
              <a:spcBef>
                <a:spcPts val="0"/>
              </a:spcBef>
              <a:spcAft>
                <a:spcPts val="0"/>
              </a:spcAft>
              <a:buClr>
                <a:srgbClr val="0091EA"/>
              </a:buClr>
              <a:buSzPts val="6000"/>
              <a:buNone/>
              <a:defRPr sz="6000" b="1">
                <a:solidFill>
                  <a:srgbClr val="0091EA"/>
                </a:solidFill>
              </a:defRPr>
            </a:lvl1pPr>
            <a:lvl2pPr lvl="1">
              <a:spcBef>
                <a:spcPts val="0"/>
              </a:spcBef>
              <a:spcAft>
                <a:spcPts val="0"/>
              </a:spcAft>
              <a:buClr>
                <a:srgbClr val="0091EA"/>
              </a:buClr>
              <a:buSzPts val="6000"/>
              <a:buNone/>
              <a:defRPr sz="6000" b="1">
                <a:solidFill>
                  <a:srgbClr val="0091EA"/>
                </a:solidFill>
              </a:defRPr>
            </a:lvl2pPr>
            <a:lvl3pPr lvl="2">
              <a:spcBef>
                <a:spcPts val="0"/>
              </a:spcBef>
              <a:spcAft>
                <a:spcPts val="0"/>
              </a:spcAft>
              <a:buClr>
                <a:srgbClr val="0091EA"/>
              </a:buClr>
              <a:buSzPts val="6000"/>
              <a:buNone/>
              <a:defRPr sz="6000" b="1">
                <a:solidFill>
                  <a:srgbClr val="0091EA"/>
                </a:solidFill>
              </a:defRPr>
            </a:lvl3pPr>
            <a:lvl4pPr lvl="3">
              <a:spcBef>
                <a:spcPts val="0"/>
              </a:spcBef>
              <a:spcAft>
                <a:spcPts val="0"/>
              </a:spcAft>
              <a:buClr>
                <a:srgbClr val="0091EA"/>
              </a:buClr>
              <a:buSzPts val="6000"/>
              <a:buNone/>
              <a:defRPr sz="6000" b="1">
                <a:solidFill>
                  <a:srgbClr val="0091EA"/>
                </a:solidFill>
              </a:defRPr>
            </a:lvl4pPr>
            <a:lvl5pPr lvl="4">
              <a:spcBef>
                <a:spcPts val="0"/>
              </a:spcBef>
              <a:spcAft>
                <a:spcPts val="0"/>
              </a:spcAft>
              <a:buClr>
                <a:srgbClr val="0091EA"/>
              </a:buClr>
              <a:buSzPts val="6000"/>
              <a:buNone/>
              <a:defRPr sz="6000" b="1">
                <a:solidFill>
                  <a:srgbClr val="0091EA"/>
                </a:solidFill>
              </a:defRPr>
            </a:lvl5pPr>
            <a:lvl6pPr lvl="5">
              <a:spcBef>
                <a:spcPts val="0"/>
              </a:spcBef>
              <a:spcAft>
                <a:spcPts val="0"/>
              </a:spcAft>
              <a:buClr>
                <a:srgbClr val="0091EA"/>
              </a:buClr>
              <a:buSzPts val="6000"/>
              <a:buNone/>
              <a:defRPr sz="6000" b="1">
                <a:solidFill>
                  <a:srgbClr val="0091EA"/>
                </a:solidFill>
              </a:defRPr>
            </a:lvl6pPr>
            <a:lvl7pPr lvl="6">
              <a:spcBef>
                <a:spcPts val="0"/>
              </a:spcBef>
              <a:spcAft>
                <a:spcPts val="0"/>
              </a:spcAft>
              <a:buClr>
                <a:srgbClr val="0091EA"/>
              </a:buClr>
              <a:buSzPts val="6000"/>
              <a:buNone/>
              <a:defRPr sz="6000" b="1">
                <a:solidFill>
                  <a:srgbClr val="0091EA"/>
                </a:solidFill>
              </a:defRPr>
            </a:lvl7pPr>
            <a:lvl8pPr lvl="7">
              <a:spcBef>
                <a:spcPts val="0"/>
              </a:spcBef>
              <a:spcAft>
                <a:spcPts val="0"/>
              </a:spcAft>
              <a:buClr>
                <a:srgbClr val="0091EA"/>
              </a:buClr>
              <a:buSzPts val="6000"/>
              <a:buNone/>
              <a:defRPr sz="6000" b="1">
                <a:solidFill>
                  <a:srgbClr val="0091EA"/>
                </a:solidFill>
              </a:defRPr>
            </a:lvl8pPr>
            <a:lvl9pPr lvl="8">
              <a:spcBef>
                <a:spcPts val="0"/>
              </a:spcBef>
              <a:spcAft>
                <a:spcPts val="0"/>
              </a:spcAft>
              <a:buClr>
                <a:srgbClr val="0091EA"/>
              </a:buClr>
              <a:buSzPts val="6000"/>
              <a:buNone/>
              <a:defRPr sz="6000" b="1">
                <a:solidFill>
                  <a:srgbClr val="0091EA"/>
                </a:solidFill>
              </a:defRPr>
            </a:lvl9pPr>
          </a:lstStyle>
          <a:p>
            <a:endParaRPr/>
          </a:p>
        </p:txBody>
      </p:sp>
      <p:sp>
        <p:nvSpPr>
          <p:cNvPr id="10" name="Shape 10"/>
          <p:cNvSpPr/>
          <p:nvPr/>
        </p:nvSpPr>
        <p:spPr>
          <a:xfrm>
            <a:off x="6897625" y="4649963"/>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7454375" y="4229100"/>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8827727" y="3448165"/>
            <a:ext cx="75900" cy="570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8677050" y="4933406"/>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2972225" y="475050"/>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579635" y="2530109"/>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311843" y="593639"/>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626322" y="1004904"/>
            <a:ext cx="2538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8104500" y="3722325"/>
            <a:ext cx="190200" cy="142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8803950" y="4240992"/>
            <a:ext cx="190200" cy="142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96310" y="1493168"/>
            <a:ext cx="75900" cy="570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1738050" y="203491"/>
            <a:ext cx="2538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771659" y="1878364"/>
            <a:ext cx="75900" cy="570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4271584" y="356119"/>
            <a:ext cx="75900" cy="570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729213" y="4595578"/>
            <a:ext cx="2538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Shape 56"/>
          <p:cNvSpPr/>
          <p:nvPr/>
        </p:nvSpPr>
        <p:spPr>
          <a:xfrm>
            <a:off x="-26550" y="-14850"/>
            <a:ext cx="9197100" cy="51732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9" name="Shape 5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0" name="Shape 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Shape 6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4" name="Shape 6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 name="Shape 6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Shape 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Shape 6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Shape 6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42900" algn="ctr" rtl="0">
              <a:spcBef>
                <a:spcPts val="0"/>
              </a:spcBef>
              <a:spcAft>
                <a:spcPts val="0"/>
              </a:spcAft>
              <a:buSzPts val="1800"/>
              <a:buChar char="●"/>
              <a:defRPr/>
            </a:lvl4pPr>
            <a:lvl5pPr marL="2286000" lvl="4" indent="-342900" algn="ctr" rtl="0">
              <a:spcBef>
                <a:spcPts val="0"/>
              </a:spcBef>
              <a:spcAft>
                <a:spcPts val="0"/>
              </a:spcAft>
              <a:buSzPts val="1800"/>
              <a:buChar char="○"/>
              <a:defRPr/>
            </a:lvl5pPr>
            <a:lvl6pPr marL="2743200" lvl="5" indent="-342900" algn="ctr" rtl="0">
              <a:spcBef>
                <a:spcPts val="0"/>
              </a:spcBef>
              <a:spcAft>
                <a:spcPts val="0"/>
              </a:spcAft>
              <a:buSzPts val="1800"/>
              <a:buChar char="■"/>
              <a:defRPr/>
            </a:lvl6pPr>
            <a:lvl7pPr marL="3200400" lvl="6" indent="-342900" algn="ctr" rtl="0">
              <a:spcBef>
                <a:spcPts val="0"/>
              </a:spcBef>
              <a:spcAft>
                <a:spcPts val="0"/>
              </a:spcAft>
              <a:buSzPts val="1800"/>
              <a:buChar char="●"/>
              <a:defRPr/>
            </a:lvl7pPr>
            <a:lvl8pPr marL="3657600" lvl="7" indent="-342900" algn="ctr" rtl="0">
              <a:spcBef>
                <a:spcPts val="0"/>
              </a:spcBef>
              <a:spcAft>
                <a:spcPts val="0"/>
              </a:spcAft>
              <a:buSzPts val="1800"/>
              <a:buChar char="○"/>
              <a:defRPr/>
            </a:lvl8pPr>
            <a:lvl9pPr marL="4114800" lvl="8" indent="-342900" algn="ctr" rtl="0">
              <a:spcBef>
                <a:spcPts val="0"/>
              </a:spcBef>
              <a:spcAft>
                <a:spcPts val="0"/>
              </a:spcAft>
              <a:buSzPts val="1800"/>
              <a:buChar char="■"/>
              <a:defRPr/>
            </a:lvl9pPr>
          </a:lstStyle>
          <a:p>
            <a:endParaRPr/>
          </a:p>
        </p:txBody>
      </p:sp>
      <p:sp>
        <p:nvSpPr>
          <p:cNvPr id="70" name="Shape 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7" name="Shape 7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8" name="Shape 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1" name="Shape 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 name="Shape 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5" name="Shape 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8" name="Shape 8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9" name="Shape 8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3" name="Shape 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1546025" y="1526194"/>
            <a:ext cx="58326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b="1"/>
            </a:lvl1pPr>
            <a:lvl2pPr lvl="1" rtl="0">
              <a:spcBef>
                <a:spcPts val="0"/>
              </a:spcBef>
              <a:spcAft>
                <a:spcPts val="0"/>
              </a:spcAft>
              <a:buSzPts val="4800"/>
              <a:buNone/>
              <a:defRPr sz="4800" b="1"/>
            </a:lvl2pPr>
            <a:lvl3pPr lvl="2" rtl="0">
              <a:spcBef>
                <a:spcPts val="0"/>
              </a:spcBef>
              <a:spcAft>
                <a:spcPts val="0"/>
              </a:spcAft>
              <a:buSzPts val="4800"/>
              <a:buNone/>
              <a:defRPr sz="4800" b="1"/>
            </a:lvl3pPr>
            <a:lvl4pPr lvl="3" rtl="0">
              <a:spcBef>
                <a:spcPts val="0"/>
              </a:spcBef>
              <a:spcAft>
                <a:spcPts val="0"/>
              </a:spcAft>
              <a:buSzPts val="4800"/>
              <a:buNone/>
              <a:defRPr sz="4800" b="1"/>
            </a:lvl4pPr>
            <a:lvl5pPr lvl="4" rtl="0">
              <a:spcBef>
                <a:spcPts val="0"/>
              </a:spcBef>
              <a:spcAft>
                <a:spcPts val="0"/>
              </a:spcAft>
              <a:buSzPts val="4800"/>
              <a:buNone/>
              <a:defRPr sz="4800" b="1"/>
            </a:lvl5pPr>
            <a:lvl6pPr lvl="5" rtl="0">
              <a:spcBef>
                <a:spcPts val="0"/>
              </a:spcBef>
              <a:spcAft>
                <a:spcPts val="0"/>
              </a:spcAft>
              <a:buSzPts val="4800"/>
              <a:buNone/>
              <a:defRPr sz="4800" b="1"/>
            </a:lvl6pPr>
            <a:lvl7pPr lvl="6" rtl="0">
              <a:spcBef>
                <a:spcPts val="0"/>
              </a:spcBef>
              <a:spcAft>
                <a:spcPts val="0"/>
              </a:spcAft>
              <a:buSzPts val="4800"/>
              <a:buNone/>
              <a:defRPr sz="4800" b="1"/>
            </a:lvl7pPr>
            <a:lvl8pPr lvl="7" rtl="0">
              <a:spcBef>
                <a:spcPts val="0"/>
              </a:spcBef>
              <a:spcAft>
                <a:spcPts val="0"/>
              </a:spcAft>
              <a:buSzPts val="4800"/>
              <a:buNone/>
              <a:defRPr sz="4800" b="1"/>
            </a:lvl8pPr>
            <a:lvl9pPr lvl="8" rtl="0">
              <a:spcBef>
                <a:spcPts val="0"/>
              </a:spcBef>
              <a:spcAft>
                <a:spcPts val="0"/>
              </a:spcAft>
              <a:buSzPts val="4800"/>
              <a:buNone/>
              <a:defRPr sz="4800" b="1"/>
            </a:lvl9pPr>
          </a:lstStyle>
          <a:p>
            <a:endParaRPr/>
          </a:p>
        </p:txBody>
      </p:sp>
      <p:sp>
        <p:nvSpPr>
          <p:cNvPr id="27" name="Shape 27"/>
          <p:cNvSpPr txBox="1">
            <a:spLocks noGrp="1"/>
          </p:cNvSpPr>
          <p:nvPr>
            <p:ph type="subTitle" idx="1"/>
          </p:nvPr>
        </p:nvSpPr>
        <p:spPr>
          <a:xfrm>
            <a:off x="1546025" y="2782911"/>
            <a:ext cx="5832600" cy="784800"/>
          </a:xfrm>
          <a:prstGeom prst="rect">
            <a:avLst/>
          </a:prstGeom>
        </p:spPr>
        <p:txBody>
          <a:bodyPr spcFirstLastPara="1" wrap="square" lIns="91425" tIns="91425" rIns="91425" bIns="91425" anchor="t" anchorCtr="0"/>
          <a:lstStyle>
            <a:lvl1pPr lvl="0" rtl="0">
              <a:spcBef>
                <a:spcPts val="0"/>
              </a:spcBef>
              <a:spcAft>
                <a:spcPts val="0"/>
              </a:spcAft>
              <a:buClr>
                <a:srgbClr val="607D8B"/>
              </a:buClr>
              <a:buSzPts val="3000"/>
              <a:buNone/>
              <a:defRPr>
                <a:solidFill>
                  <a:srgbClr val="607D8B"/>
                </a:solidFill>
              </a:defRPr>
            </a:lvl1pPr>
            <a:lvl2pPr lvl="1" rtl="0">
              <a:spcBef>
                <a:spcPts val="0"/>
              </a:spcBef>
              <a:spcAft>
                <a:spcPts val="0"/>
              </a:spcAft>
              <a:buClr>
                <a:srgbClr val="607D8B"/>
              </a:buClr>
              <a:buSzPts val="3000"/>
              <a:buNone/>
              <a:defRPr sz="3000">
                <a:solidFill>
                  <a:srgbClr val="607D8B"/>
                </a:solidFill>
              </a:defRPr>
            </a:lvl2pPr>
            <a:lvl3pPr lvl="2" rtl="0">
              <a:spcBef>
                <a:spcPts val="0"/>
              </a:spcBef>
              <a:spcAft>
                <a:spcPts val="0"/>
              </a:spcAft>
              <a:buClr>
                <a:srgbClr val="607D8B"/>
              </a:buClr>
              <a:buSzPts val="3000"/>
              <a:buNone/>
              <a:defRPr sz="3000">
                <a:solidFill>
                  <a:srgbClr val="607D8B"/>
                </a:solidFill>
              </a:defRPr>
            </a:lvl3pPr>
            <a:lvl4pPr lvl="3" rtl="0">
              <a:spcBef>
                <a:spcPts val="0"/>
              </a:spcBef>
              <a:spcAft>
                <a:spcPts val="0"/>
              </a:spcAft>
              <a:buClr>
                <a:srgbClr val="607D8B"/>
              </a:buClr>
              <a:buSzPts val="3000"/>
              <a:buNone/>
              <a:defRPr sz="3000">
                <a:solidFill>
                  <a:srgbClr val="607D8B"/>
                </a:solidFill>
              </a:defRPr>
            </a:lvl4pPr>
            <a:lvl5pPr lvl="4" rtl="0">
              <a:spcBef>
                <a:spcPts val="0"/>
              </a:spcBef>
              <a:spcAft>
                <a:spcPts val="0"/>
              </a:spcAft>
              <a:buClr>
                <a:srgbClr val="607D8B"/>
              </a:buClr>
              <a:buSzPts val="3000"/>
              <a:buNone/>
              <a:defRPr sz="3000">
                <a:solidFill>
                  <a:srgbClr val="607D8B"/>
                </a:solidFill>
              </a:defRPr>
            </a:lvl5pPr>
            <a:lvl6pPr lvl="5" rtl="0">
              <a:spcBef>
                <a:spcPts val="0"/>
              </a:spcBef>
              <a:spcAft>
                <a:spcPts val="0"/>
              </a:spcAft>
              <a:buClr>
                <a:srgbClr val="607D8B"/>
              </a:buClr>
              <a:buSzPts val="3000"/>
              <a:buNone/>
              <a:defRPr sz="3000">
                <a:solidFill>
                  <a:srgbClr val="607D8B"/>
                </a:solidFill>
              </a:defRPr>
            </a:lvl6pPr>
            <a:lvl7pPr lvl="6" rtl="0">
              <a:spcBef>
                <a:spcPts val="0"/>
              </a:spcBef>
              <a:spcAft>
                <a:spcPts val="0"/>
              </a:spcAft>
              <a:buClr>
                <a:srgbClr val="607D8B"/>
              </a:buClr>
              <a:buSzPts val="3000"/>
              <a:buNone/>
              <a:defRPr sz="3000">
                <a:solidFill>
                  <a:srgbClr val="607D8B"/>
                </a:solidFill>
              </a:defRPr>
            </a:lvl7pPr>
            <a:lvl8pPr lvl="7" rtl="0">
              <a:spcBef>
                <a:spcPts val="0"/>
              </a:spcBef>
              <a:spcAft>
                <a:spcPts val="0"/>
              </a:spcAft>
              <a:buClr>
                <a:srgbClr val="607D8B"/>
              </a:buClr>
              <a:buSzPts val="3000"/>
              <a:buNone/>
              <a:defRPr sz="3000">
                <a:solidFill>
                  <a:srgbClr val="607D8B"/>
                </a:solidFill>
              </a:defRPr>
            </a:lvl8pPr>
            <a:lvl9pPr lvl="8" rtl="0">
              <a:spcBef>
                <a:spcPts val="0"/>
              </a:spcBef>
              <a:spcAft>
                <a:spcPts val="0"/>
              </a:spcAft>
              <a:buClr>
                <a:srgbClr val="607D8B"/>
              </a:buClr>
              <a:buSzPts val="3000"/>
              <a:buNone/>
              <a:defRPr sz="3000">
                <a:solidFill>
                  <a:srgbClr val="607D8B"/>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0" name="Shape 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Shape 10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4" name="Shape 10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5" name="Shape 10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06" name="Shape 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109" name="Shape 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0"/>
        <p:cNvGrpSpPr/>
        <p:nvPr/>
      </p:nvGrpSpPr>
      <p:grpSpPr>
        <a:xfrm>
          <a:off x="0" y="0"/>
          <a:ext cx="0" cy="0"/>
          <a:chOff x="0" y="0"/>
          <a:chExt cx="0" cy="0"/>
        </a:xfrm>
      </p:grpSpPr>
      <p:sp>
        <p:nvSpPr>
          <p:cNvPr id="111" name="Shape 1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2" name="Shape 1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13" name="Shape 1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8" name="Shape 1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9" name="Shape 1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8"/>
        <p:cNvGrpSpPr/>
        <p:nvPr/>
      </p:nvGrpSpPr>
      <p:grpSpPr>
        <a:xfrm>
          <a:off x="0" y="0"/>
          <a:ext cx="0" cy="0"/>
          <a:chOff x="0" y="0"/>
          <a:chExt cx="0" cy="0"/>
        </a:xfrm>
      </p:grpSpPr>
      <p:pic>
        <p:nvPicPr>
          <p:cNvPr id="29" name="Shape 29" descr="connections-05.png"/>
          <p:cNvPicPr preferRelativeResize="0"/>
          <p:nvPr/>
        </p:nvPicPr>
        <p:blipFill>
          <a:blip r:embed="rId2">
            <a:alphaModFix/>
          </a:blip>
          <a:stretch>
            <a:fillRect/>
          </a:stretch>
        </p:blipFill>
        <p:spPr>
          <a:xfrm rot="10800000" flipH="1">
            <a:off x="5945" y="1"/>
            <a:ext cx="6849080" cy="5143499"/>
          </a:xfrm>
          <a:prstGeom prst="rect">
            <a:avLst/>
          </a:prstGeom>
          <a:noFill/>
          <a:ln>
            <a:noFill/>
          </a:ln>
        </p:spPr>
      </p:pic>
      <p:sp>
        <p:nvSpPr>
          <p:cNvPr id="30" name="Shape 30"/>
          <p:cNvSpPr txBox="1">
            <a:spLocks noGrp="1"/>
          </p:cNvSpPr>
          <p:nvPr>
            <p:ph type="body" idx="1"/>
          </p:nvPr>
        </p:nvSpPr>
        <p:spPr>
          <a:xfrm>
            <a:off x="1215300" y="1876050"/>
            <a:ext cx="6713400" cy="819900"/>
          </a:xfrm>
          <a:prstGeom prst="rect">
            <a:avLst/>
          </a:prstGeom>
        </p:spPr>
        <p:txBody>
          <a:bodyPr spcFirstLastPara="1" wrap="square" lIns="91425" tIns="91425" rIns="91425" bIns="91425" anchor="t" anchorCtr="0"/>
          <a:lstStyle>
            <a:lvl1pPr marL="457200" lvl="0" indent="-457200" algn="ctr" rtl="0">
              <a:spcBef>
                <a:spcPts val="600"/>
              </a:spcBef>
              <a:spcAft>
                <a:spcPts val="0"/>
              </a:spcAft>
              <a:buClr>
                <a:srgbClr val="263238"/>
              </a:buClr>
              <a:buSzPts val="3600"/>
              <a:buChar char="◎"/>
              <a:defRPr sz="3600" i="1"/>
            </a:lvl1pPr>
            <a:lvl2pPr marL="914400" lvl="1" indent="-457200" algn="ctr" rtl="0">
              <a:spcBef>
                <a:spcPts val="0"/>
              </a:spcBef>
              <a:spcAft>
                <a:spcPts val="0"/>
              </a:spcAft>
              <a:buClr>
                <a:srgbClr val="263238"/>
              </a:buClr>
              <a:buSzPts val="3600"/>
              <a:buChar char="○"/>
              <a:defRPr sz="3600" i="1"/>
            </a:lvl2pPr>
            <a:lvl3pPr marL="1371600" lvl="2" indent="-457200" algn="ctr" rtl="0">
              <a:spcBef>
                <a:spcPts val="0"/>
              </a:spcBef>
              <a:spcAft>
                <a:spcPts val="0"/>
              </a:spcAft>
              <a:buClr>
                <a:srgbClr val="263238"/>
              </a:buClr>
              <a:buSzPts val="3600"/>
              <a:buChar char="◉"/>
              <a:defRPr sz="3600" i="1"/>
            </a:lvl3pPr>
            <a:lvl4pPr marL="1828800" lvl="3" indent="-457200" algn="ctr" rtl="0">
              <a:spcBef>
                <a:spcPts val="0"/>
              </a:spcBef>
              <a:spcAft>
                <a:spcPts val="0"/>
              </a:spcAft>
              <a:buClr>
                <a:srgbClr val="263238"/>
              </a:buClr>
              <a:buSzPts val="3600"/>
              <a:buChar char="●"/>
              <a:defRPr sz="3600" i="1"/>
            </a:lvl4pPr>
            <a:lvl5pPr marL="2286000" lvl="4" indent="-457200" algn="ctr" rtl="0">
              <a:spcBef>
                <a:spcPts val="0"/>
              </a:spcBef>
              <a:spcAft>
                <a:spcPts val="0"/>
              </a:spcAft>
              <a:buClr>
                <a:srgbClr val="263238"/>
              </a:buClr>
              <a:buSzPts val="3600"/>
              <a:buChar char="○"/>
              <a:defRPr sz="3600" i="1"/>
            </a:lvl5pPr>
            <a:lvl6pPr marL="2743200" lvl="5" indent="-457200" algn="ctr" rtl="0">
              <a:spcBef>
                <a:spcPts val="0"/>
              </a:spcBef>
              <a:spcAft>
                <a:spcPts val="0"/>
              </a:spcAft>
              <a:buClr>
                <a:srgbClr val="263238"/>
              </a:buClr>
              <a:buSzPts val="3600"/>
              <a:buChar char="■"/>
              <a:defRPr sz="3600" i="1"/>
            </a:lvl6pPr>
            <a:lvl7pPr marL="3200400" lvl="6" indent="-457200" algn="ctr" rtl="0">
              <a:spcBef>
                <a:spcPts val="0"/>
              </a:spcBef>
              <a:spcAft>
                <a:spcPts val="0"/>
              </a:spcAft>
              <a:buClr>
                <a:srgbClr val="263238"/>
              </a:buClr>
              <a:buSzPts val="3600"/>
              <a:buChar char="●"/>
              <a:defRPr sz="3600" i="1"/>
            </a:lvl7pPr>
            <a:lvl8pPr marL="3657600" lvl="7" indent="-457200" algn="ctr" rtl="0">
              <a:spcBef>
                <a:spcPts val="0"/>
              </a:spcBef>
              <a:spcAft>
                <a:spcPts val="0"/>
              </a:spcAft>
              <a:buClr>
                <a:srgbClr val="263238"/>
              </a:buClr>
              <a:buSzPts val="3600"/>
              <a:buChar char="○"/>
              <a:defRPr sz="3600" i="1"/>
            </a:lvl8pPr>
            <a:lvl9pPr marL="4114800" lvl="8" indent="-457200" algn="ctr">
              <a:spcBef>
                <a:spcPts val="0"/>
              </a:spcBef>
              <a:spcAft>
                <a:spcPts val="0"/>
              </a:spcAft>
              <a:buClr>
                <a:srgbClr val="263238"/>
              </a:buClr>
              <a:buSzPts val="3600"/>
              <a:buChar char="■"/>
              <a:defRPr sz="3600" i="1"/>
            </a:lvl9pPr>
          </a:lstStyle>
          <a:p>
            <a:endParaRPr/>
          </a:p>
        </p:txBody>
      </p:sp>
      <p:grpSp>
        <p:nvGrpSpPr>
          <p:cNvPr id="31" name="Shape 31"/>
          <p:cNvGrpSpPr/>
          <p:nvPr/>
        </p:nvGrpSpPr>
        <p:grpSpPr>
          <a:xfrm>
            <a:off x="3593400" y="805714"/>
            <a:ext cx="1957200" cy="819900"/>
            <a:chOff x="3593400" y="1760085"/>
            <a:chExt cx="1957200" cy="1093200"/>
          </a:xfrm>
        </p:grpSpPr>
        <p:sp>
          <p:nvSpPr>
            <p:cNvPr id="32" name="Shape 32"/>
            <p:cNvSpPr txBox="1"/>
            <p:nvPr/>
          </p:nvSpPr>
          <p:spPr>
            <a:xfrm>
              <a:off x="3593400" y="1872097"/>
              <a:ext cx="1957200" cy="871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6000" b="1">
                  <a:solidFill>
                    <a:srgbClr val="0091EA"/>
                  </a:solidFill>
                  <a:latin typeface="Source Sans Pro"/>
                  <a:ea typeface="Source Sans Pro"/>
                  <a:cs typeface="Source Sans Pro"/>
                  <a:sym typeface="Source Sans Pro"/>
                </a:rPr>
                <a:t>“</a:t>
              </a:r>
              <a:endParaRPr sz="6000" b="1">
                <a:solidFill>
                  <a:srgbClr val="0091EA"/>
                </a:solidFill>
                <a:latin typeface="Source Sans Pro"/>
                <a:ea typeface="Source Sans Pro"/>
                <a:cs typeface="Source Sans Pro"/>
                <a:sym typeface="Source Sans Pro"/>
              </a:endParaRPr>
            </a:p>
          </p:txBody>
        </p:sp>
        <p:sp>
          <p:nvSpPr>
            <p:cNvPr id="33" name="Shape 33"/>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35" name="Shape 35"/>
          <p:cNvCxnSpPr>
            <a:endCxn id="33" idx="1"/>
          </p:cNvCxnSpPr>
          <p:nvPr/>
        </p:nvCxnSpPr>
        <p:spPr>
          <a:xfrm>
            <a:off x="3742095" y="653985"/>
            <a:ext cx="443400" cy="271800"/>
          </a:xfrm>
          <a:prstGeom prst="straightConnector1">
            <a:avLst/>
          </a:prstGeom>
          <a:noFill/>
          <a:ln w="9525" cap="flat" cmpd="sng">
            <a:solidFill>
              <a:srgbClr val="CFD8DC"/>
            </a:solidFill>
            <a:prstDash val="solid"/>
            <a:round/>
            <a:headEnd type="none" w="med" len="med"/>
            <a:tailEnd type="none" w="med" len="med"/>
          </a:ln>
        </p:spPr>
      </p:cxnSp>
      <p:cxnSp>
        <p:nvCxnSpPr>
          <p:cNvPr id="36" name="Shape 36"/>
          <p:cNvCxnSpPr/>
          <p:nvPr/>
        </p:nvCxnSpPr>
        <p:spPr>
          <a:xfrm rot="10800000">
            <a:off x="4114800" y="202114"/>
            <a:ext cx="457200" cy="603600"/>
          </a:xfrm>
          <a:prstGeom prst="straightConnector1">
            <a:avLst/>
          </a:prstGeom>
          <a:noFill/>
          <a:ln w="9525" cap="flat" cmpd="sng">
            <a:solidFill>
              <a:srgbClr val="CFD8DC"/>
            </a:solidFill>
            <a:prstDash val="solid"/>
            <a:round/>
            <a:headEnd type="none" w="med" len="med"/>
            <a:tailEnd type="none" w="med" len="med"/>
          </a:ln>
        </p:spPr>
      </p:cxnSp>
      <p:cxnSp>
        <p:nvCxnSpPr>
          <p:cNvPr id="37" name="Shape 37"/>
          <p:cNvCxnSpPr/>
          <p:nvPr/>
        </p:nvCxnSpPr>
        <p:spPr>
          <a:xfrm rot="10800000" flipH="1">
            <a:off x="4749075" y="564919"/>
            <a:ext cx="95100" cy="261600"/>
          </a:xfrm>
          <a:prstGeom prst="straightConnector1">
            <a:avLst/>
          </a:prstGeom>
          <a:noFill/>
          <a:ln w="9525" cap="flat" cmpd="sng">
            <a:solidFill>
              <a:srgbClr val="CFD8DC"/>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0" name="Shape 40"/>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3" name="Shape 43"/>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4" name="Shape 44"/>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7" name="Shape 4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8" name="Shape 48"/>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9" name="Shape 49"/>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457200" y="4055343"/>
            <a:ext cx="8229600" cy="3687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1pPr>
            <a:lvl2pPr lvl="1">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2pPr>
            <a:lvl3pPr lvl="2">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3pPr>
            <a:lvl4pPr lvl="3">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4pPr>
            <a:lvl5pPr lvl="4">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5pPr>
            <a:lvl6pPr lvl="5">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6pPr>
            <a:lvl7pPr lvl="6">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7pPr>
            <a:lvl8pPr lvl="7">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8pPr>
            <a:lvl9pPr lvl="8">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CFD8DC"/>
              </a:buClr>
              <a:buSzPts val="3000"/>
              <a:buFont typeface="Source Sans Pro"/>
              <a:buChar char="◎"/>
              <a:defRPr sz="3000">
                <a:solidFill>
                  <a:srgbClr val="263238"/>
                </a:solidFill>
                <a:latin typeface="Source Sans Pro"/>
                <a:ea typeface="Source Sans Pro"/>
                <a:cs typeface="Source Sans Pro"/>
                <a:sym typeface="Source Sans Pro"/>
              </a:defRPr>
            </a:lvl1pPr>
            <a:lvl2pPr marL="914400" lvl="1" indent="-3810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2pPr>
            <a:lvl3pPr marL="1371600" lvl="2" indent="-3810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3pPr>
            <a:lvl4pPr marL="1828800" lvl="3"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4pPr>
            <a:lvl5pPr marL="2286000" lvl="4"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5pPr>
            <a:lvl6pPr marL="2743200" lvl="5"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6pPr>
            <a:lvl7pPr marL="3200400" lvl="6"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7pPr>
            <a:lvl8pPr marL="3657600" lvl="7"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8pPr>
            <a:lvl9pPr marL="4114800" lvl="8"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3" name="Shape 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74" name="Shape 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oxfordbibliographies.com/view/document/obo-9780199756841/obo-9780199756841-0157.xml" TargetMode="External"/><Relationship Id="rId4" Type="http://schemas.openxmlformats.org/officeDocument/2006/relationships/hyperlink" Target="https://www.slideshare.net/DezsaRubio/the-different-types-of-newspape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erriam-webster.com/dictionary/spuriou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merriam-webster.com/words-at-play/the-real-story-of-fake-new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hatis.techtarget.com/definition/disinformatio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washingtonpost.com/business/economy/why-facebook-and-google-are-struggling-to-purge-fake-news/2016/11/15/85022897-f765-422e-9f53-c720d1f20071_story.html?utm_term=.3fa743a3982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google.com/search?q=define+fake+news&amp;oq=define+fake+news" TargetMode="External"/><Relationship Id="rId4" Type="http://schemas.openxmlformats.org/officeDocument/2006/relationships/hyperlink" Target="https://www.washingtonpost.com/news/the-fix/wp/2017/02/09/fake-news-has-now-lost-all-mean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medium.com/@tobiasrose/empathy-to-democracy-b7f04ab57ee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medium.com/@tobiasrose/empathy-to-democracy-b7f04ab57ee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buzzfeed.com/kassycho/make-them-billionaires-buy-their-album?utm_term=.jnkG8WZPy#.nfXJDxNRP" TargetMode="External"/><Relationship Id="rId4" Type="http://schemas.openxmlformats.org/officeDocument/2006/relationships/hyperlink" Target="https://twitter.com/merrymeiqi/status/85777881021699686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heg.stanford.edu/upload/V3LessonPlans/Executive%20Summary%2011.21.16.pdf" TargetMode="External"/><Relationship Id="rId7" Type="http://schemas.openxmlformats.org/officeDocument/2006/relationships/hyperlink" Target="https://ed.stanford.edu/news/stanford-researchers-find-students-have-trouble-judging-credibility-information-onlin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www.wsj.com/articles/most-students-dont-know-when-news-is-fake-stanford-study-finds-1479752576"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www.ifla.org/publications/node/11174"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www.thenewsliteracyproject.org/sites/default/files/GO-TenQuestionsForFakeNewsFINAL.pdf" TargetMode="External"/><Relationship Id="rId4" Type="http://schemas.openxmlformats.org/officeDocument/2006/relationships/hyperlink" Target="http://www.wnyc.org/story/breaking-news-consumers-handbook-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Spoofed_URL"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https://en.wikipedia.org/wiki/Website_spoof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tweetfak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hyperlink" Target="http://chainsawsuit.com/comic/archive/2014/09/16/on-research/" TargetMode="Externa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hyperlink" Target="https://www.merriam-webster.com/dictionary/clickbait" TargetMode="Externa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www.huffingtonpost.com/entry/bernie-sanders-could-replace-president-trump-with-little_us_5829f25fe4b02b1f5257a6b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ytimes.com/2017/05/22/us/politics/trump-budget-cuts.html"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www.clickhole.com/article/security-ftw-state-department-has-released-new-map-5972"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hyperlink" Target="http://www.snopes.com/info/aboutus.asp" TargetMode="External"/><Relationship Id="rId7"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s://www.allsides.com/" TargetMode="External"/><Relationship Id="rId5" Type="http://schemas.openxmlformats.org/officeDocument/2006/relationships/hyperlink" Target="http://factcheck.org/" TargetMode="External"/><Relationship Id="rId4" Type="http://schemas.openxmlformats.org/officeDocument/2006/relationships/hyperlink" Target="http://www.politifact.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upport.google.com/websearch/answer/2466433?hl=en" TargetMode="External"/><Relationship Id="rId7"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whois.icann.org/en" TargetMode="External"/><Relationship Id="rId5" Type="http://schemas.openxmlformats.org/officeDocument/2006/relationships/hyperlink" Target="https://en.wikipedia.org/wiki/List_of_common_misconceptions" TargetMode="External"/><Relationship Id="rId4" Type="http://schemas.openxmlformats.org/officeDocument/2006/relationships/hyperlink" Target="https://support.google.com/websearch/answer/1325808?hl=e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hyperlink" Target="https://images.google.com/" TargetMode="Externa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hyperlink" Target="http://www.breitbart.com/big-government/2017/02/23/obamacare-blue-state-blues-way-lose-house-fail-repeal/" TargetMode="External"/><Relationship Id="rId7" Type="http://schemas.openxmlformats.org/officeDocument/2006/relationships/hyperlink" Target="https://www.vice.com/en_us/article/obamacare-repeal-is-turning-into-a-big-hot-mess"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www.nytimes.com/2017/02/23/us/politics/obamacare-affordable-care-act-house-republicans.html" TargetMode="External"/><Relationship Id="rId5" Type="http://schemas.openxmlformats.org/officeDocument/2006/relationships/hyperlink" Target="http://www.nationalreview.com/article/445166/repeal-obamacare-replace-obamacare-republicans-disagree" TargetMode="External"/><Relationship Id="rId4" Type="http://schemas.openxmlformats.org/officeDocument/2006/relationships/hyperlink" Target="http://www.foxnews.com/politics/2017/02/23/cpac-pence-says-americas-obamacare-nightmare-is-about-to-end.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burlingame.org/index.aspx?page=1578#Articles"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hyperlink" Target="http://burlingame.org/index.aspx?page=1578#Busines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doi.org/10.7312/grav17506" TargetMode="External"/><Relationship Id="rId7" Type="http://schemas.openxmlformats.org/officeDocument/2006/relationships/hyperlink" Target="https://burlingame.bibliocommons.com/item/show/1796009091"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burlingame.bibliocommons.com/item/show/1958256076_blur" TargetMode="External"/><Relationship Id="rId5" Type="http://schemas.openxmlformats.org/officeDocument/2006/relationships/hyperlink" Target="https://burlingame.bibliocommons.com/item/show/1749342076_unspun" TargetMode="External"/><Relationship Id="rId4" Type="http://schemas.openxmlformats.org/officeDocument/2006/relationships/hyperlink" Target="https://burlingame.bibliocommons.com/item/show/2533903076_deciding_whats_tru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burlingame.bibliocommons.com/list/share/319266177_etai221/838916377_getting_your_info_lit"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hyperlink" Target="https://burlingame.bibliocommons.com/list/share/150468461_mpllibbc/877904717_reading_the_quotfactsquot_fact-checking_organizations" TargetMode="External"/><Relationship Id="rId4" Type="http://schemas.openxmlformats.org/officeDocument/2006/relationships/hyperlink" Target="https://burlingame.bibliocommons.com/list/share/417879887_pimalib_stephaniem/897069337_real,_fake_or_somewhere_in_between_evaluating_the_new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census.gov/economic-indicators/" TargetMode="External"/><Relationship Id="rId3" Type="http://schemas.openxmlformats.org/officeDocument/2006/relationships/hyperlink" Target="https://www.census.gov/library/publications/time-series/statistical_abstracts.html" TargetMode="External"/><Relationship Id="rId7" Type="http://schemas.openxmlformats.org/officeDocument/2006/relationships/hyperlink" Target="https://www.bjs.gov/"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ucr.fbi.gov/" TargetMode="External"/><Relationship Id="rId5" Type="http://schemas.openxmlformats.org/officeDocument/2006/relationships/hyperlink" Target="https://data.ca.gov/" TargetMode="External"/><Relationship Id="rId10" Type="http://schemas.openxmlformats.org/officeDocument/2006/relationships/image" Target="../media/image35.png"/><Relationship Id="rId4" Type="http://schemas.openxmlformats.org/officeDocument/2006/relationships/hyperlink" Target="https://www.data.gov/" TargetMode="External"/><Relationship Id="rId9" Type="http://schemas.openxmlformats.org/officeDocument/2006/relationships/hyperlink" Target="https://www.cdc.gov/nchs/fasta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dhs.gov/immigration-statistics/yearbook" TargetMode="External"/><Relationship Id="rId7" Type="http://schemas.openxmlformats.org/officeDocument/2006/relationships/hyperlink" Target="https://www.census.gov/data.html"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s://www.gpo.gov/fdsys/browse/collectionUScode.action?collectionCode=USCODE" TargetMode="External"/><Relationship Id="rId5" Type="http://schemas.openxmlformats.org/officeDocument/2006/relationships/hyperlink" Target="https://www.gpo.gov/fdsys/browse/collectionCfr.action?collectionCode=CFR" TargetMode="External"/><Relationship Id="rId4" Type="http://schemas.openxmlformats.org/officeDocument/2006/relationships/hyperlink" Target="https://www.regulations.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eotarchive.cdlib.org/" TargetMode="Externa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8" Type="http://schemas.openxmlformats.org/officeDocument/2006/relationships/hyperlink" Target="https://web.archive.org/web/20160504145909/https:/www.epa.gov/climate-research" TargetMode="External"/><Relationship Id="rId3" Type="http://schemas.openxmlformats.org/officeDocument/2006/relationships/image" Target="../media/image35.png"/><Relationship Id="rId7" Type="http://schemas.openxmlformats.org/officeDocument/2006/relationships/hyperlink" Target="https://www.epa.gov/climate-research"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hyperlink" Target="https://web.archive.org/web/20160601000000*/https:/www.epa.gov/climate-research"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blog.archive.org/2017/01/25/see-something-save-something/"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hyperlink" Target="https://www.datarefuge.org/" TargetMode="Externa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hyperlink" Target="https://sunlightfoundation.com/2017/05/23/trump-threats-to-data-and-us-cities/"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www.nextgov.com/cybersecurity/2017/05/how-fake-cyber-statistic-raced-through-washington/137542/?oref=nextgov_today_nl" TargetMode="Externa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hyperlink" Target="https://www.merriam-webster.com/dictionary/fac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studentreportinglabs.org/resource/lesson-23-facts-and-opinions/" TargetMode="External"/><Relationship Id="rId4" Type="http://schemas.openxmlformats.org/officeDocument/2006/relationships/hyperlink" Target="https://d12grbbaljejv6.cloudfront.net/wp-content/uploads/2016/05/Worksheet-2.3_A.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www.burlingame.org/index.aspx?page=1113"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d12grbbaljejv6.cloudfront.net/wp-content/uploads/2016/05/Worksheet-2.3_A.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studentreportinglabs.org/resource/lesson-23-facts-and-opinio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ownloads.bbc.co.uk/skillswise/english/en06opin/factsheet/en06opin-l1-f-fact-opinion-and-news.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news.bbc.co.uk/2/hi/south_asia/4626857.stm" TargetMode="External"/><Relationship Id="rId4" Type="http://schemas.openxmlformats.org/officeDocument/2006/relationships/hyperlink" Target="http://www.bbc.co.uk/skillswise/topic/fact-or-opinion/resources/l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history.state.gov/milestones/1866-1898/yellow-journalism" TargetMode="External"/><Relationship Id="rId4" Type="http://schemas.openxmlformats.org/officeDocument/2006/relationships/hyperlink" Target="https://www.britannica.com/topic/yellow-journali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311708" y="8969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Half-Truths, Whole Truths, Fake or Real News</a:t>
            </a:r>
            <a:endParaRPr b="1">
              <a:solidFill>
                <a:srgbClr val="134F5C"/>
              </a:solidFill>
              <a:latin typeface="Source Sans Pro"/>
              <a:ea typeface="Source Sans Pro"/>
              <a:cs typeface="Source Sans Pro"/>
              <a:sym typeface="Source Sans Pro"/>
            </a:endParaRPr>
          </a:p>
        </p:txBody>
      </p:sp>
      <p:sp>
        <p:nvSpPr>
          <p:cNvPr id="125" name="Shape 1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3000">
                <a:solidFill>
                  <a:schemeClr val="dk1"/>
                </a:solidFill>
              </a:rPr>
              <a:t>How to be a critical consumer of information</a:t>
            </a:r>
            <a:endParaRPr sz="3000"/>
          </a:p>
        </p:txBody>
      </p:sp>
      <p:sp>
        <p:nvSpPr>
          <p:cNvPr id="126" name="Shape 126"/>
          <p:cNvSpPr txBox="1"/>
          <p:nvPr/>
        </p:nvSpPr>
        <p:spPr>
          <a:xfrm>
            <a:off x="4120975" y="4771725"/>
            <a:ext cx="4991700" cy="32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chemeClr val="dk1"/>
                </a:solidFill>
              </a:rPr>
              <a:t>This work is licensed under a</a:t>
            </a:r>
            <a:r>
              <a:rPr lang="en" sz="800">
                <a:solidFill>
                  <a:schemeClr val="dk1"/>
                </a:solidFill>
                <a:uFill>
                  <a:noFill/>
                </a:uFill>
                <a:hlinkClick r:id="rId3"/>
              </a:rPr>
              <a:t> </a:t>
            </a:r>
            <a:r>
              <a:rPr lang="en" sz="800" u="sng">
                <a:solidFill>
                  <a:schemeClr val="hlink"/>
                </a:solidFill>
                <a:hlinkClick r:id="rId3"/>
              </a:rPr>
              <a:t>Creative Commons Attribution-NonCommercial 4.0 International License</a:t>
            </a:r>
            <a:r>
              <a:rPr lang="en" sz="800">
                <a:solidFill>
                  <a:schemeClr val="dk1"/>
                </a:solidFill>
              </a:rPr>
              <a:t>.</a:t>
            </a:r>
            <a:endParaRPr sz="800"/>
          </a:p>
        </p:txBody>
      </p:sp>
      <p:pic>
        <p:nvPicPr>
          <p:cNvPr id="127" name="Shape 127"/>
          <p:cNvPicPr preferRelativeResize="0"/>
          <p:nvPr/>
        </p:nvPicPr>
        <p:blipFill>
          <a:blip r:embed="rId4">
            <a:alphaModFix/>
          </a:blip>
          <a:stretch>
            <a:fillRect/>
          </a:stretch>
        </p:blipFill>
        <p:spPr>
          <a:xfrm>
            <a:off x="3348150" y="4771725"/>
            <a:ext cx="838200" cy="295275"/>
          </a:xfrm>
          <a:prstGeom prst="rect">
            <a:avLst/>
          </a:prstGeom>
          <a:noFill/>
          <a:ln>
            <a:noFill/>
          </a:ln>
        </p:spPr>
      </p:pic>
      <p:sp>
        <p:nvSpPr>
          <p:cNvPr id="128" name="Shape 128"/>
          <p:cNvSpPr txBox="1"/>
          <p:nvPr/>
        </p:nvSpPr>
        <p:spPr>
          <a:xfrm>
            <a:off x="3034325" y="3405500"/>
            <a:ext cx="3529800" cy="564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t>Burlingame Public Library Workshop</a:t>
            </a:r>
            <a:endParaRPr/>
          </a:p>
          <a:p>
            <a:pPr marL="0" lvl="0" indent="0" algn="ctr">
              <a:spcBef>
                <a:spcPts val="0"/>
              </a:spcBef>
              <a:spcAft>
                <a:spcPts val="0"/>
              </a:spcAft>
              <a:buNone/>
            </a:pPr>
            <a:r>
              <a:rPr lang="en"/>
              <a:t>May 24, 2017</a:t>
            </a:r>
            <a:endParaRPr/>
          </a:p>
        </p:txBody>
      </p:sp>
      <p:pic>
        <p:nvPicPr>
          <p:cNvPr id="129" name="Shape 129"/>
          <p:cNvPicPr preferRelativeResize="0"/>
          <p:nvPr/>
        </p:nvPicPr>
        <p:blipFill>
          <a:blip r:embed="rId5">
            <a:alphaModFix/>
          </a:blip>
          <a:stretch>
            <a:fillRect/>
          </a:stretch>
        </p:blipFill>
        <p:spPr>
          <a:xfrm>
            <a:off x="3416849" y="152875"/>
            <a:ext cx="2078951"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‘Fake News’ is Not New: Tabloids</a:t>
            </a:r>
            <a:endParaRPr b="1">
              <a:solidFill>
                <a:srgbClr val="134F5C"/>
              </a:solidFill>
              <a:latin typeface="Source Sans Pro"/>
              <a:ea typeface="Source Sans Pro"/>
              <a:cs typeface="Source Sans Pro"/>
              <a:sym typeface="Source Sans Pro"/>
            </a:endParaRPr>
          </a:p>
        </p:txBody>
      </p:sp>
      <p:pic>
        <p:nvPicPr>
          <p:cNvPr id="191" name="Shape 191"/>
          <p:cNvPicPr preferRelativeResize="0"/>
          <p:nvPr/>
        </p:nvPicPr>
        <p:blipFill rotWithShape="1">
          <a:blip r:embed="rId3">
            <a:alphaModFix/>
          </a:blip>
          <a:srcRect r="8675"/>
          <a:stretch/>
        </p:blipFill>
        <p:spPr>
          <a:xfrm>
            <a:off x="4812225" y="1170125"/>
            <a:ext cx="4089325" cy="3361875"/>
          </a:xfrm>
          <a:prstGeom prst="rect">
            <a:avLst/>
          </a:prstGeom>
          <a:noFill/>
          <a:ln w="9525" cap="flat" cmpd="sng">
            <a:solidFill>
              <a:srgbClr val="000000"/>
            </a:solidFill>
            <a:prstDash val="solid"/>
            <a:round/>
            <a:headEnd type="none" w="sm" len="sm"/>
            <a:tailEnd type="none" w="sm" len="sm"/>
          </a:ln>
        </p:spPr>
      </p:pic>
      <p:sp>
        <p:nvSpPr>
          <p:cNvPr id="192" name="Shape 192"/>
          <p:cNvSpPr txBox="1"/>
          <p:nvPr/>
        </p:nvSpPr>
        <p:spPr>
          <a:xfrm>
            <a:off x="4717738" y="4532000"/>
            <a:ext cx="4278300" cy="425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latin typeface="Source Sans Pro"/>
                <a:ea typeface="Source Sans Pro"/>
                <a:cs typeface="Source Sans Pro"/>
                <a:sym typeface="Source Sans Pro"/>
              </a:rPr>
              <a:t>Image Source: </a:t>
            </a:r>
            <a:r>
              <a:rPr lang="en" sz="1000" u="sng">
                <a:solidFill>
                  <a:srgbClr val="1155CC"/>
                </a:solidFill>
                <a:latin typeface="Source Sans Pro"/>
                <a:ea typeface="Source Sans Pro"/>
                <a:cs typeface="Source Sans Pro"/>
                <a:sym typeface="Source Sans Pro"/>
                <a:hlinkClick r:id="rId4"/>
              </a:rPr>
              <a:t>https://www.slideshare.net/DezsaRubio/the-different-types-of-newspapers</a:t>
            </a:r>
            <a:endParaRPr sz="1000">
              <a:latin typeface="Source Sans Pro"/>
              <a:ea typeface="Source Sans Pro"/>
              <a:cs typeface="Source Sans Pro"/>
              <a:sym typeface="Source Sans Pro"/>
            </a:endParaRPr>
          </a:p>
        </p:txBody>
      </p:sp>
      <p:sp>
        <p:nvSpPr>
          <p:cNvPr id="193" name="Shape 193"/>
          <p:cNvSpPr txBox="1"/>
          <p:nvPr/>
        </p:nvSpPr>
        <p:spPr>
          <a:xfrm>
            <a:off x="134325" y="1260525"/>
            <a:ext cx="4680300" cy="278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333333"/>
                </a:solidFill>
                <a:highlight>
                  <a:srgbClr val="FFFFFF"/>
                </a:highlight>
                <a:latin typeface="Source Sans Pro"/>
                <a:ea typeface="Source Sans Pro"/>
                <a:cs typeface="Source Sans Pro"/>
                <a:sym typeface="Source Sans Pro"/>
              </a:rPr>
              <a:t>“The term </a:t>
            </a:r>
            <a:r>
              <a:rPr lang="en" i="1">
                <a:solidFill>
                  <a:srgbClr val="333333"/>
                </a:solidFill>
                <a:highlight>
                  <a:srgbClr val="FFFFFF"/>
                </a:highlight>
                <a:latin typeface="Source Sans Pro"/>
                <a:ea typeface="Source Sans Pro"/>
                <a:cs typeface="Source Sans Pro"/>
                <a:sym typeface="Source Sans Pro"/>
              </a:rPr>
              <a:t>tabloid</a:t>
            </a:r>
            <a:r>
              <a:rPr lang="en">
                <a:solidFill>
                  <a:srgbClr val="333333"/>
                </a:solidFill>
                <a:highlight>
                  <a:srgbClr val="FFFFFF"/>
                </a:highlight>
                <a:latin typeface="Source Sans Pro"/>
                <a:ea typeface="Source Sans Pro"/>
                <a:cs typeface="Source Sans Pro"/>
                <a:sym typeface="Source Sans Pro"/>
              </a:rPr>
              <a:t> is often traced back to Alfred Harmsworth, who used the term in 1896 to describe the size of his British newspaper the </a:t>
            </a:r>
            <a:r>
              <a:rPr lang="en" i="1">
                <a:solidFill>
                  <a:srgbClr val="333333"/>
                </a:solidFill>
                <a:highlight>
                  <a:srgbClr val="FFFFFF"/>
                </a:highlight>
                <a:latin typeface="Source Sans Pro"/>
                <a:ea typeface="Source Sans Pro"/>
                <a:cs typeface="Source Sans Pro"/>
                <a:sym typeface="Source Sans Pro"/>
              </a:rPr>
              <a:t>Daily Mail</a:t>
            </a:r>
            <a:r>
              <a:rPr lang="en">
                <a:solidFill>
                  <a:srgbClr val="333333"/>
                </a:solidFill>
                <a:highlight>
                  <a:srgbClr val="FFFFFF"/>
                </a:highlight>
                <a:latin typeface="Source Sans Pro"/>
                <a:ea typeface="Source Sans Pro"/>
                <a:cs typeface="Source Sans Pro"/>
                <a:sym typeface="Source Sans Pro"/>
              </a:rPr>
              <a:t>. Early tabloid newspapers were recognized by their compact size and oversimplified news content, which made them accessible to non-elite readers. </a:t>
            </a:r>
            <a:endParaRPr>
              <a:solidFill>
                <a:srgbClr val="333333"/>
              </a:solidFill>
              <a:highlight>
                <a:srgbClr val="FFFFFF"/>
              </a:highlight>
              <a:latin typeface="Source Sans Pro"/>
              <a:ea typeface="Source Sans Pro"/>
              <a:cs typeface="Source Sans Pro"/>
              <a:sym typeface="Source Sans Pro"/>
            </a:endParaRPr>
          </a:p>
          <a:p>
            <a:pPr marL="0" lvl="0" indent="0">
              <a:spcBef>
                <a:spcPts val="0"/>
              </a:spcBef>
              <a:spcAft>
                <a:spcPts val="0"/>
              </a:spcAft>
              <a:buNone/>
            </a:pPr>
            <a:endParaRPr>
              <a:solidFill>
                <a:srgbClr val="333333"/>
              </a:solidFill>
              <a:highlight>
                <a:srgbClr val="FFFFFF"/>
              </a:highlight>
              <a:latin typeface="Source Sans Pro"/>
              <a:ea typeface="Source Sans Pro"/>
              <a:cs typeface="Source Sans Pro"/>
              <a:sym typeface="Source Sans Pro"/>
            </a:endParaRPr>
          </a:p>
          <a:p>
            <a:pPr marL="0" lvl="0" indent="0">
              <a:spcBef>
                <a:spcPts val="0"/>
              </a:spcBef>
              <a:spcAft>
                <a:spcPts val="0"/>
              </a:spcAft>
              <a:buNone/>
            </a:pPr>
            <a:r>
              <a:rPr lang="en" b="1">
                <a:solidFill>
                  <a:srgbClr val="333333"/>
                </a:solidFill>
                <a:highlight>
                  <a:srgbClr val="FFFFFF"/>
                </a:highlight>
                <a:latin typeface="Source Sans Pro"/>
                <a:ea typeface="Source Sans Pro"/>
                <a:cs typeface="Source Sans Pro"/>
                <a:sym typeface="Source Sans Pro"/>
              </a:rPr>
              <a:t>Currently, the term </a:t>
            </a:r>
            <a:r>
              <a:rPr lang="en" b="1" i="1">
                <a:solidFill>
                  <a:srgbClr val="333333"/>
                </a:solidFill>
                <a:highlight>
                  <a:srgbClr val="FFFFFF"/>
                </a:highlight>
                <a:latin typeface="Source Sans Pro"/>
                <a:ea typeface="Source Sans Pro"/>
                <a:cs typeface="Source Sans Pro"/>
                <a:sym typeface="Source Sans Pro"/>
              </a:rPr>
              <a:t>tabloid</a:t>
            </a:r>
            <a:r>
              <a:rPr lang="en" b="1">
                <a:solidFill>
                  <a:srgbClr val="333333"/>
                </a:solidFill>
                <a:highlight>
                  <a:srgbClr val="FFFFFF"/>
                </a:highlight>
                <a:latin typeface="Source Sans Pro"/>
                <a:ea typeface="Source Sans Pro"/>
                <a:cs typeface="Source Sans Pro"/>
                <a:sym typeface="Source Sans Pro"/>
              </a:rPr>
              <a:t> applies to all news media—regardless of platform or trendiness—and refers to stylistic and content dimensions of news messages.”</a:t>
            </a:r>
            <a:endParaRPr b="1">
              <a:latin typeface="Source Sans Pro"/>
              <a:ea typeface="Source Sans Pro"/>
              <a:cs typeface="Source Sans Pro"/>
              <a:sym typeface="Source Sans Pro"/>
            </a:endParaRPr>
          </a:p>
          <a:p>
            <a:pPr marL="0" lvl="0" indent="0">
              <a:spcBef>
                <a:spcPts val="0"/>
              </a:spcBef>
              <a:spcAft>
                <a:spcPts val="0"/>
              </a:spcAft>
              <a:buNone/>
            </a:pPr>
            <a:endParaRPr>
              <a:latin typeface="Source Sans Pro"/>
              <a:ea typeface="Source Sans Pro"/>
              <a:cs typeface="Source Sans Pro"/>
              <a:sym typeface="Source Sans Pro"/>
            </a:endParaRPr>
          </a:p>
          <a:p>
            <a:pPr marL="0" lvl="0" indent="0">
              <a:spcBef>
                <a:spcPts val="0"/>
              </a:spcBef>
              <a:spcAft>
                <a:spcPts val="0"/>
              </a:spcAft>
              <a:buNone/>
            </a:pPr>
            <a:r>
              <a:rPr lang="en" sz="1200">
                <a:solidFill>
                  <a:srgbClr val="2A2A2A"/>
                </a:solidFill>
                <a:highlight>
                  <a:srgbClr val="FFFFFF"/>
                </a:highlight>
                <a:latin typeface="Source Sans Pro"/>
                <a:ea typeface="Source Sans Pro"/>
                <a:cs typeface="Source Sans Pro"/>
                <a:sym typeface="Source Sans Pro"/>
              </a:rPr>
              <a:t>Source: Maria Elizabeth Grabe, Namrata Sharma "Tabloid Journalism". In </a:t>
            </a:r>
            <a:r>
              <a:rPr lang="en" sz="1200" i="1">
                <a:solidFill>
                  <a:srgbClr val="2A2A2A"/>
                </a:solidFill>
                <a:highlight>
                  <a:srgbClr val="FFFFFF"/>
                </a:highlight>
                <a:latin typeface="Source Sans Pro"/>
                <a:ea typeface="Source Sans Pro"/>
                <a:cs typeface="Source Sans Pro"/>
                <a:sym typeface="Source Sans Pro"/>
              </a:rPr>
              <a:t>Oxford Bibliographies</a:t>
            </a:r>
            <a:r>
              <a:rPr lang="en" sz="1200">
                <a:solidFill>
                  <a:srgbClr val="2A2A2A"/>
                </a:solidFill>
                <a:highlight>
                  <a:srgbClr val="FFFFFF"/>
                </a:highlight>
                <a:latin typeface="Source Sans Pro"/>
                <a:ea typeface="Source Sans Pro"/>
                <a:cs typeface="Source Sans Pro"/>
                <a:sym typeface="Source Sans Pro"/>
              </a:rPr>
              <a:t> in Communication, </a:t>
            </a:r>
            <a:r>
              <a:rPr lang="en" sz="1200" u="sng">
                <a:solidFill>
                  <a:schemeClr val="hlink"/>
                </a:solidFill>
                <a:highlight>
                  <a:srgbClr val="FFFFFF"/>
                </a:highlight>
                <a:latin typeface="Source Sans Pro"/>
                <a:ea typeface="Source Sans Pro"/>
                <a:cs typeface="Source Sans Pro"/>
                <a:sym typeface="Source Sans Pro"/>
                <a:hlinkClick r:id="rId5"/>
              </a:rPr>
              <a:t>http://www.oxfordbibliographies.com/view/document/obo-9780199756841/obo-9780199756841-0157.xml </a:t>
            </a:r>
            <a:endParaRPr sz="1200">
              <a:solidFill>
                <a:srgbClr val="2A2A2A"/>
              </a:solidFill>
              <a:highlight>
                <a:srgbClr val="FFFFFF"/>
              </a:highlight>
              <a:latin typeface="Source Sans Pro"/>
              <a:ea typeface="Source Sans Pro"/>
              <a:cs typeface="Source Sans Pro"/>
              <a:sym typeface="Source Sans Pro"/>
            </a:endParaRPr>
          </a:p>
          <a:p>
            <a:pPr marL="0" lvl="0" indent="0">
              <a:spcBef>
                <a:spcPts val="0"/>
              </a:spcBef>
              <a:spcAft>
                <a:spcPts val="0"/>
              </a:spcAft>
              <a:buNone/>
            </a:pPr>
            <a:endParaRPr sz="1100">
              <a:solidFill>
                <a:srgbClr val="2A2A2A"/>
              </a:solidFill>
              <a:highlight>
                <a:srgbClr val="FFFFFF"/>
              </a:highlight>
            </a:endParaRPr>
          </a:p>
          <a:p>
            <a:pPr marL="0" lvl="0" indent="0">
              <a:spcBef>
                <a:spcPts val="0"/>
              </a:spcBef>
              <a:spcAft>
                <a:spcPts val="0"/>
              </a:spcAft>
              <a:buNone/>
            </a:pPr>
            <a:endParaRPr sz="1000">
              <a:solidFill>
                <a:srgbClr val="2A2A2A"/>
              </a:solidFill>
              <a:highlight>
                <a:srgbClr val="FFFFFF"/>
              </a:highlight>
            </a:endParaRPr>
          </a:p>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What is Fake News?</a:t>
            </a:r>
            <a:endParaRPr b="1">
              <a:solidFill>
                <a:srgbClr val="134F5C"/>
              </a:solidFill>
              <a:latin typeface="Source Sans Pro"/>
              <a:ea typeface="Source Sans Pro"/>
              <a:cs typeface="Source Sans Pro"/>
              <a:sym typeface="Source Sans Pro"/>
            </a:endParaRPr>
          </a:p>
        </p:txBody>
      </p:sp>
      <p:sp>
        <p:nvSpPr>
          <p:cNvPr id="199" name="Shape 199"/>
          <p:cNvSpPr txBox="1">
            <a:spLocks noGrp="1"/>
          </p:cNvSpPr>
          <p:nvPr>
            <p:ph type="body" idx="1"/>
          </p:nvPr>
        </p:nvSpPr>
        <p:spPr>
          <a:xfrm>
            <a:off x="311700" y="1218500"/>
            <a:ext cx="8520600" cy="1716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solidFill>
                  <a:srgbClr val="000000"/>
                </a:solidFill>
                <a:highlight>
                  <a:srgbClr val="FFFFFF"/>
                </a:highlight>
              </a:rPr>
              <a:t>“The printing and dissemination of </a:t>
            </a:r>
            <a:r>
              <a:rPr lang="en" sz="2400" u="sng">
                <a:solidFill>
                  <a:srgbClr val="000000"/>
                </a:solidFill>
                <a:highlight>
                  <a:srgbClr val="FFFFFF"/>
                </a:highlight>
                <a:hlinkClick r:id="rId3"/>
              </a:rPr>
              <a:t>spurious</a:t>
            </a:r>
            <a:r>
              <a:rPr lang="en" sz="2400">
                <a:solidFill>
                  <a:srgbClr val="000000"/>
                </a:solidFill>
                <a:highlight>
                  <a:srgbClr val="FFFFFF"/>
                </a:highlight>
              </a:rPr>
              <a:t> news is hardly new, </a:t>
            </a:r>
            <a:endParaRPr sz="2400">
              <a:solidFill>
                <a:srgbClr val="000000"/>
              </a:solidFill>
              <a:highlight>
                <a:srgbClr val="FFFFFF"/>
              </a:highlight>
            </a:endParaRPr>
          </a:p>
          <a:p>
            <a:pPr marL="0" lvl="0" indent="0" algn="ctr" rtl="0">
              <a:spcBef>
                <a:spcPts val="600"/>
              </a:spcBef>
              <a:spcAft>
                <a:spcPts val="0"/>
              </a:spcAft>
              <a:buNone/>
            </a:pPr>
            <a:r>
              <a:rPr lang="en" sz="2400">
                <a:solidFill>
                  <a:srgbClr val="000000"/>
                </a:solidFill>
                <a:highlight>
                  <a:srgbClr val="FFFFFF"/>
                </a:highlight>
              </a:rPr>
              <a:t>but the term </a:t>
            </a:r>
            <a:r>
              <a:rPr lang="en" sz="2400" i="1">
                <a:solidFill>
                  <a:srgbClr val="000000"/>
                </a:solidFill>
                <a:highlight>
                  <a:srgbClr val="FFFFFF"/>
                </a:highlight>
              </a:rPr>
              <a:t>fake news</a:t>
            </a:r>
            <a:r>
              <a:rPr lang="en" sz="2400">
                <a:solidFill>
                  <a:srgbClr val="000000"/>
                </a:solidFill>
                <a:highlight>
                  <a:srgbClr val="FFFFFF"/>
                </a:highlight>
              </a:rPr>
              <a:t> is. </a:t>
            </a:r>
            <a:endParaRPr sz="2400">
              <a:solidFill>
                <a:srgbClr val="000000"/>
              </a:solidFill>
              <a:highlight>
                <a:srgbClr val="FFFFFF"/>
              </a:highlight>
            </a:endParaRPr>
          </a:p>
          <a:p>
            <a:pPr marL="0" lvl="0" indent="0" algn="ctr" rtl="0">
              <a:spcBef>
                <a:spcPts val="600"/>
              </a:spcBef>
              <a:spcAft>
                <a:spcPts val="0"/>
              </a:spcAft>
              <a:buNone/>
            </a:pPr>
            <a:r>
              <a:rPr lang="en" sz="2400">
                <a:solidFill>
                  <a:srgbClr val="000000"/>
                </a:solidFill>
                <a:highlight>
                  <a:srgbClr val="FFFFFF"/>
                </a:highlight>
              </a:rPr>
              <a:t>However, when we say that an English word is “new,” we are using a broader meaning of that word than if we were to refer to, say, a musical genre. </a:t>
            </a:r>
            <a:r>
              <a:rPr lang="en" sz="2400" i="1">
                <a:solidFill>
                  <a:srgbClr val="000000"/>
                </a:solidFill>
                <a:highlight>
                  <a:srgbClr val="FFFFFF"/>
                </a:highlight>
              </a:rPr>
              <a:t>Fake news</a:t>
            </a:r>
            <a:r>
              <a:rPr lang="en" sz="2400">
                <a:solidFill>
                  <a:srgbClr val="000000"/>
                </a:solidFill>
                <a:highlight>
                  <a:srgbClr val="FFFFFF"/>
                </a:highlight>
              </a:rPr>
              <a:t> appears to have begun seeing general use at the end of the 19th century.”</a:t>
            </a:r>
            <a:r>
              <a:rPr lang="en">
                <a:solidFill>
                  <a:srgbClr val="000000"/>
                </a:solidFill>
              </a:rPr>
              <a:t/>
            </a:r>
            <a:br>
              <a:rPr lang="en">
                <a:solidFill>
                  <a:srgbClr val="000000"/>
                </a:solidFill>
              </a:rPr>
            </a:br>
            <a:endParaRPr>
              <a:solidFill>
                <a:srgbClr val="000000"/>
              </a:solidFill>
            </a:endParaRPr>
          </a:p>
          <a:p>
            <a:pPr marL="0" lvl="0" indent="0" algn="r" rtl="0">
              <a:spcBef>
                <a:spcPts val="600"/>
              </a:spcBef>
              <a:spcAft>
                <a:spcPts val="0"/>
              </a:spcAft>
              <a:buNone/>
            </a:pPr>
            <a:r>
              <a:rPr lang="en" sz="1200">
                <a:solidFill>
                  <a:srgbClr val="000000"/>
                </a:solidFill>
              </a:rPr>
              <a:t>-Source: </a:t>
            </a:r>
            <a:endParaRPr sz="1200">
              <a:solidFill>
                <a:srgbClr val="000000"/>
              </a:solidFill>
            </a:endParaRPr>
          </a:p>
          <a:p>
            <a:pPr marL="0" lvl="0" indent="0" algn="r" rtl="0">
              <a:spcBef>
                <a:spcPts val="600"/>
              </a:spcBef>
              <a:spcAft>
                <a:spcPts val="0"/>
              </a:spcAft>
              <a:buNone/>
            </a:pPr>
            <a:r>
              <a:rPr lang="en" sz="1200">
                <a:solidFill>
                  <a:srgbClr val="000000"/>
                </a:solidFill>
              </a:rPr>
              <a:t>Merriam-Webster.com. (n.d.) How is Fake News Defined? The Real Story of ‘Fake News’. </a:t>
            </a:r>
            <a:r>
              <a:rPr lang="en" sz="1200" u="sng">
                <a:solidFill>
                  <a:schemeClr val="hlink"/>
                </a:solidFill>
                <a:hlinkClick r:id="rId4"/>
              </a:rPr>
              <a:t>https://www.merriam-webster.com/words-at-play/the-real-story-of-fake-news</a:t>
            </a:r>
            <a:endParaRPr sz="1200"/>
          </a:p>
          <a:p>
            <a:pPr marL="0" lvl="0" indent="0">
              <a:spcBef>
                <a:spcPts val="600"/>
              </a:spcBef>
              <a:spcAft>
                <a:spcPts val="0"/>
              </a:spcAft>
              <a:buNone/>
            </a:pPr>
            <a:endParaRPr sz="1200"/>
          </a:p>
          <a:p>
            <a:pPr marL="0" lvl="0" indent="0" rtl="0">
              <a:spcBef>
                <a:spcPts val="600"/>
              </a:spcBef>
              <a:spcAft>
                <a:spcPts val="0"/>
              </a:spcAft>
              <a:buNone/>
            </a:pPr>
            <a:endParaRPr sz="1200"/>
          </a:p>
          <a:p>
            <a:pPr marL="0" lvl="0" indent="0" rtl="0">
              <a:spcBef>
                <a:spcPts val="600"/>
              </a:spcBef>
              <a:spcAft>
                <a:spcPts val="0"/>
              </a:spcAft>
              <a:buNone/>
            </a:pP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134F5C"/>
                </a:solidFill>
                <a:latin typeface="Source Sans Pro"/>
                <a:ea typeface="Source Sans Pro"/>
                <a:cs typeface="Source Sans Pro"/>
                <a:sym typeface="Source Sans Pro"/>
              </a:rPr>
              <a:t>What is Fake News?</a:t>
            </a:r>
            <a:endParaRPr b="1">
              <a:solidFill>
                <a:srgbClr val="134F5C"/>
              </a:solidFill>
              <a:latin typeface="Source Sans Pro"/>
              <a:ea typeface="Source Sans Pro"/>
              <a:cs typeface="Source Sans Pro"/>
              <a:sym typeface="Source Sans Pro"/>
            </a:endParaRPr>
          </a:p>
        </p:txBody>
      </p:sp>
      <p:sp>
        <p:nvSpPr>
          <p:cNvPr id="205" name="Shape 205"/>
          <p:cNvSpPr txBox="1"/>
          <p:nvPr/>
        </p:nvSpPr>
        <p:spPr>
          <a:xfrm>
            <a:off x="248700" y="1392475"/>
            <a:ext cx="8646600" cy="2939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sz="1800">
                <a:highlight>
                  <a:srgbClr val="FFFFFF"/>
                </a:highlight>
                <a:latin typeface="Source Sans Pro"/>
                <a:ea typeface="Source Sans Pro"/>
                <a:cs typeface="Source Sans Pro"/>
                <a:sym typeface="Source Sans Pro"/>
              </a:rPr>
              <a:t>“Fake news is an inaccurate, sometimes sensationalistic report that is created to gain attention, mislead, deceive or damage a reputation. Unlike misinformation, which is inaccurate because a reporter has confused facts, fake news is created with the intent to manipulate someone or something. </a:t>
            </a:r>
            <a:endParaRPr sz="1800">
              <a:highlight>
                <a:srgbClr val="FFFFFF"/>
              </a:highlight>
              <a:latin typeface="Source Sans Pro"/>
              <a:ea typeface="Source Sans Pro"/>
              <a:cs typeface="Source Sans Pro"/>
              <a:sym typeface="Source Sans Pro"/>
            </a:endParaRPr>
          </a:p>
          <a:p>
            <a:pPr marL="0" lvl="0" indent="0">
              <a:spcBef>
                <a:spcPts val="0"/>
              </a:spcBef>
              <a:spcAft>
                <a:spcPts val="0"/>
              </a:spcAft>
              <a:buNone/>
            </a:pPr>
            <a:endParaRPr sz="1800">
              <a:highlight>
                <a:srgbClr val="FFFFFF"/>
              </a:highlight>
              <a:latin typeface="Source Sans Pro"/>
              <a:ea typeface="Source Sans Pro"/>
              <a:cs typeface="Source Sans Pro"/>
              <a:sym typeface="Source Sans Pro"/>
            </a:endParaRPr>
          </a:p>
          <a:p>
            <a:pPr marL="0" lvl="0" indent="0" rtl="0">
              <a:spcBef>
                <a:spcPts val="0"/>
              </a:spcBef>
              <a:spcAft>
                <a:spcPts val="0"/>
              </a:spcAft>
              <a:buNone/>
            </a:pPr>
            <a:r>
              <a:rPr lang="en" sz="1800">
                <a:highlight>
                  <a:srgbClr val="FFFFFF"/>
                </a:highlight>
                <a:latin typeface="Source Sans Pro"/>
                <a:ea typeface="Source Sans Pro"/>
                <a:cs typeface="Source Sans Pro"/>
                <a:sym typeface="Source Sans Pro"/>
              </a:rPr>
              <a:t>Fake news can spread quickly when it provides </a:t>
            </a:r>
            <a:r>
              <a:rPr lang="en" sz="1800" u="sng">
                <a:highlight>
                  <a:srgbClr val="FFFFFF"/>
                </a:highlight>
                <a:latin typeface="Source Sans Pro"/>
                <a:ea typeface="Source Sans Pro"/>
                <a:cs typeface="Source Sans Pro"/>
                <a:sym typeface="Source Sans Pro"/>
                <a:hlinkClick r:id="rId3"/>
              </a:rPr>
              <a:t>disinformation</a:t>
            </a:r>
            <a:r>
              <a:rPr lang="en" sz="1800">
                <a:highlight>
                  <a:srgbClr val="FFFFFF"/>
                </a:highlight>
                <a:latin typeface="Source Sans Pro"/>
                <a:ea typeface="Source Sans Pro"/>
                <a:cs typeface="Source Sans Pro"/>
                <a:sym typeface="Source Sans Pro"/>
              </a:rPr>
              <a:t> that is aligned with the audience's point of view because such content is not likely to be questioned or discounted.”</a:t>
            </a:r>
            <a:endParaRPr sz="1800">
              <a:highlight>
                <a:srgbClr val="FFFFFF"/>
              </a:highlight>
              <a:latin typeface="Source Sans Pro"/>
              <a:ea typeface="Source Sans Pro"/>
              <a:cs typeface="Source Sans Pro"/>
              <a:sym typeface="Source Sans Pro"/>
            </a:endParaRPr>
          </a:p>
          <a:p>
            <a:pPr marL="0" lvl="0" indent="0" algn="r" rtl="0">
              <a:spcBef>
                <a:spcPts val="0"/>
              </a:spcBef>
              <a:spcAft>
                <a:spcPts val="0"/>
              </a:spcAft>
              <a:buNone/>
            </a:pPr>
            <a:endParaRPr sz="1200">
              <a:highlight>
                <a:srgbClr val="FFFFFF"/>
              </a:highlight>
              <a:latin typeface="Source Sans Pro"/>
              <a:ea typeface="Source Sans Pro"/>
              <a:cs typeface="Source Sans Pro"/>
              <a:sym typeface="Source Sans Pro"/>
            </a:endParaRPr>
          </a:p>
          <a:p>
            <a:pPr marL="0" lvl="0" indent="0" algn="r" rtl="0">
              <a:spcBef>
                <a:spcPts val="0"/>
              </a:spcBef>
              <a:spcAft>
                <a:spcPts val="0"/>
              </a:spcAft>
              <a:buNone/>
            </a:pPr>
            <a:endParaRPr sz="1200">
              <a:highlight>
                <a:srgbClr val="FFFFFF"/>
              </a:highlight>
              <a:latin typeface="Source Sans Pro"/>
              <a:ea typeface="Source Sans Pro"/>
              <a:cs typeface="Source Sans Pro"/>
              <a:sym typeface="Source Sans Pro"/>
            </a:endParaRPr>
          </a:p>
          <a:p>
            <a:pPr marL="0" lvl="0" indent="0" algn="r" rtl="0">
              <a:spcBef>
                <a:spcPts val="0"/>
              </a:spcBef>
              <a:spcAft>
                <a:spcPts val="0"/>
              </a:spcAft>
              <a:buNone/>
            </a:pPr>
            <a:r>
              <a:rPr lang="en" sz="1200">
                <a:highlight>
                  <a:srgbClr val="FFFFFF"/>
                </a:highlight>
                <a:latin typeface="Source Sans Pro"/>
                <a:ea typeface="Source Sans Pro"/>
                <a:cs typeface="Source Sans Pro"/>
                <a:sym typeface="Source Sans Pro"/>
              </a:rPr>
              <a:t>-Source:</a:t>
            </a:r>
            <a:endParaRPr sz="1200">
              <a:highlight>
                <a:srgbClr val="FFFFFF"/>
              </a:highlight>
              <a:latin typeface="Source Sans Pro"/>
              <a:ea typeface="Source Sans Pro"/>
              <a:cs typeface="Source Sans Pro"/>
              <a:sym typeface="Source Sans Pro"/>
            </a:endParaRPr>
          </a:p>
          <a:p>
            <a:pPr marL="0" lvl="0" indent="0" algn="r" rtl="0">
              <a:spcBef>
                <a:spcPts val="0"/>
              </a:spcBef>
              <a:spcAft>
                <a:spcPts val="0"/>
              </a:spcAft>
              <a:buNone/>
            </a:pPr>
            <a:r>
              <a:rPr lang="en" sz="1200">
                <a:highlight>
                  <a:srgbClr val="FFFFFF"/>
                </a:highlight>
                <a:latin typeface="Source Sans Pro"/>
                <a:ea typeface="Source Sans Pro"/>
                <a:cs typeface="Source Sans Pro"/>
                <a:sym typeface="Source Sans Pro"/>
              </a:rPr>
              <a:t>Rouse, Margaret. (last updated February 2017). TechTarget WhatIs.com.  “What Is Fake News?”</a:t>
            </a:r>
            <a:endParaRPr sz="1200">
              <a:highlight>
                <a:srgbClr val="FFFFFF"/>
              </a:highlight>
              <a:latin typeface="Source Sans Pro"/>
              <a:ea typeface="Source Sans Pro"/>
              <a:cs typeface="Source Sans Pro"/>
              <a:sym typeface="Source Sans Pro"/>
            </a:endParaRPr>
          </a:p>
          <a:p>
            <a:pPr marL="0" lvl="0" indent="0" algn="r" rtl="0">
              <a:spcBef>
                <a:spcPts val="0"/>
              </a:spcBef>
              <a:spcAft>
                <a:spcPts val="0"/>
              </a:spcAft>
              <a:buNone/>
            </a:pPr>
            <a:r>
              <a:rPr lang="en" sz="1200">
                <a:highlight>
                  <a:srgbClr val="FFFFFF"/>
                </a:highlight>
                <a:latin typeface="Source Sans Pro"/>
                <a:ea typeface="Source Sans Pro"/>
                <a:cs typeface="Source Sans Pro"/>
                <a:sym typeface="Source Sans Pro"/>
              </a:rPr>
              <a:t>http://whatis.techtarget.com/definition/fake-news</a:t>
            </a:r>
            <a:endParaRPr sz="1200">
              <a:highlight>
                <a:srgbClr val="FFFFFF"/>
              </a:highlight>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What is Fake News?</a:t>
            </a:r>
            <a:endParaRPr b="1">
              <a:solidFill>
                <a:srgbClr val="134F5C"/>
              </a:solidFill>
              <a:latin typeface="Source Sans Pro"/>
              <a:ea typeface="Source Sans Pro"/>
              <a:cs typeface="Source Sans Pro"/>
              <a:sym typeface="Source Sans Pro"/>
            </a:endParaRPr>
          </a:p>
        </p:txBody>
      </p:sp>
      <p:sp>
        <p:nvSpPr>
          <p:cNvPr id="211" name="Shape 211"/>
          <p:cNvSpPr txBox="1"/>
          <p:nvPr/>
        </p:nvSpPr>
        <p:spPr>
          <a:xfrm>
            <a:off x="194700" y="1078425"/>
            <a:ext cx="8637600" cy="39531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111111"/>
                </a:solidFill>
                <a:latin typeface="Source Sans Pro"/>
                <a:ea typeface="Source Sans Pro"/>
                <a:cs typeface="Source Sans Pro"/>
                <a:sym typeface="Source Sans Pro"/>
              </a:rPr>
              <a:t>“Once upon a time (like, three months ago), “fake news” had a precise meaning. It referred to total fabrications — made-up stories about Donald Trump suffering a heart attack or earning the pope's endorsement — and the phrase burst into the political lexicon as Facebook and Google </a:t>
            </a:r>
            <a:r>
              <a:rPr lang="en" sz="1800" u="sng">
                <a:solidFill>
                  <a:srgbClr val="1955A5"/>
                </a:solidFill>
                <a:latin typeface="Source Sans Pro"/>
                <a:ea typeface="Source Sans Pro"/>
                <a:cs typeface="Source Sans Pro"/>
                <a:sym typeface="Source Sans Pro"/>
                <a:hlinkClick r:id="rId3"/>
              </a:rPr>
              <a:t>vowed to clean up some of the garbage</a:t>
            </a:r>
            <a:r>
              <a:rPr lang="en" sz="1800">
                <a:solidFill>
                  <a:srgbClr val="111111"/>
                </a:solidFill>
                <a:latin typeface="Source Sans Pro"/>
                <a:ea typeface="Source Sans Pro"/>
                <a:cs typeface="Source Sans Pro"/>
                <a:sym typeface="Source Sans Pro"/>
              </a:rPr>
              <a:t> that had polluted the Internet during the presidential election.</a:t>
            </a:r>
            <a:endParaRPr sz="1800">
              <a:solidFill>
                <a:srgbClr val="111111"/>
              </a:solidFill>
              <a:latin typeface="Source Sans Pro"/>
              <a:ea typeface="Source Sans Pro"/>
              <a:cs typeface="Source Sans Pro"/>
              <a:sym typeface="Source Sans Pro"/>
            </a:endParaRPr>
          </a:p>
          <a:p>
            <a:pPr marL="0" lvl="0" indent="0" rtl="0">
              <a:lnSpc>
                <a:spcPct val="100000"/>
              </a:lnSpc>
              <a:spcBef>
                <a:spcPts val="0"/>
              </a:spcBef>
              <a:spcAft>
                <a:spcPts val="0"/>
              </a:spcAft>
              <a:buNone/>
            </a:pPr>
            <a:endParaRPr sz="1800">
              <a:solidFill>
                <a:srgbClr val="111111"/>
              </a:solidFill>
              <a:latin typeface="Source Sans Pro"/>
              <a:ea typeface="Source Sans Pro"/>
              <a:cs typeface="Source Sans Pro"/>
              <a:sym typeface="Source Sans Pro"/>
            </a:endParaRPr>
          </a:p>
          <a:p>
            <a:pPr marL="0" lvl="0" indent="0" rtl="0">
              <a:lnSpc>
                <a:spcPct val="100000"/>
              </a:lnSpc>
              <a:spcBef>
                <a:spcPts val="0"/>
              </a:spcBef>
              <a:spcAft>
                <a:spcPts val="0"/>
              </a:spcAft>
              <a:buNone/>
            </a:pPr>
            <a:r>
              <a:rPr lang="en" sz="1800">
                <a:solidFill>
                  <a:srgbClr val="111111"/>
                </a:solidFill>
                <a:latin typeface="Source Sans Pro"/>
                <a:ea typeface="Source Sans Pro"/>
                <a:cs typeface="Source Sans Pro"/>
                <a:sym typeface="Source Sans Pro"/>
              </a:rPr>
              <a:t>Since then, conservatives — led by President Trump — have hijacked the term and sought to redefine it as, basically, any reporting they don't like. At the extreme end of absurdity, Trump actually asserted on Monday that ‘any negative polls are fake news.’”</a:t>
            </a:r>
            <a:endParaRPr sz="1800">
              <a:solidFill>
                <a:srgbClr val="111111"/>
              </a:solidFill>
              <a:latin typeface="Source Sans Pro"/>
              <a:ea typeface="Source Sans Pro"/>
              <a:cs typeface="Source Sans Pro"/>
              <a:sym typeface="Source Sans Pro"/>
            </a:endParaRPr>
          </a:p>
          <a:p>
            <a:pPr marL="0" lvl="0" indent="0" algn="r" rtl="0">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-Source:</a:t>
            </a:r>
            <a:endParaRPr sz="1200">
              <a:solidFill>
                <a:schemeClr val="dk1"/>
              </a:solidFill>
              <a:latin typeface="Source Sans Pro"/>
              <a:ea typeface="Source Sans Pro"/>
              <a:cs typeface="Source Sans Pro"/>
              <a:sym typeface="Source Sans Pro"/>
            </a:endParaRPr>
          </a:p>
          <a:p>
            <a:pPr marL="0" lvl="0" indent="0" algn="r" rtl="0">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Callum, Borchers. Washington Post, The Fix. (February 9, 2017?). ‘Fake News’ has now lost all meaning.</a:t>
            </a:r>
            <a:endParaRPr sz="1200">
              <a:solidFill>
                <a:schemeClr val="dk1"/>
              </a:solidFill>
              <a:latin typeface="Source Sans Pro"/>
              <a:ea typeface="Source Sans Pro"/>
              <a:cs typeface="Source Sans Pro"/>
              <a:sym typeface="Source Sans Pro"/>
            </a:endParaRPr>
          </a:p>
          <a:p>
            <a:pPr marL="0" lvl="0" indent="0" algn="r" rtl="0">
              <a:lnSpc>
                <a:spcPct val="115000"/>
              </a:lnSpc>
              <a:spcBef>
                <a:spcPts val="0"/>
              </a:spcBef>
              <a:spcAft>
                <a:spcPts val="0"/>
              </a:spcAft>
              <a:buNone/>
            </a:pPr>
            <a:r>
              <a:rPr lang="en" sz="1200" u="sng">
                <a:solidFill>
                  <a:schemeClr val="hlink"/>
                </a:solidFill>
                <a:latin typeface="Source Sans Pro"/>
                <a:ea typeface="Source Sans Pro"/>
                <a:cs typeface="Source Sans Pro"/>
                <a:sym typeface="Source Sans Pro"/>
                <a:hlinkClick r:id="rId4"/>
              </a:rPr>
              <a:t>https://www.washingtonpost.com/news/the-fix/wp/2017/02/09/fake-news-has-now-lost-all-meaning/</a:t>
            </a:r>
            <a:endParaRPr sz="12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latin typeface="Source Sans Pro"/>
                <a:ea typeface="Source Sans Pro"/>
                <a:cs typeface="Source Sans Pro"/>
                <a:sym typeface="Source Sans Pro"/>
              </a:rPr>
              <a:t>Explore More:</a:t>
            </a:r>
            <a:r>
              <a:rPr lang="en" sz="1200">
                <a:solidFill>
                  <a:schemeClr val="dk2"/>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5"/>
              </a:rPr>
              <a:t>https://www.google.com/search?q=define+fake+news&amp;oq=define+fake+news</a:t>
            </a:r>
            <a:endParaRPr sz="1200">
              <a:solidFill>
                <a:schemeClr val="dk2"/>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“Mis- and Dis-information”</a:t>
            </a:r>
            <a:endParaRPr b="1">
              <a:solidFill>
                <a:srgbClr val="134F5C"/>
              </a:solidFill>
              <a:latin typeface="Source Sans Pro"/>
              <a:ea typeface="Source Sans Pro"/>
              <a:cs typeface="Source Sans Pro"/>
              <a:sym typeface="Source Sans Pro"/>
            </a:endParaRPr>
          </a:p>
        </p:txBody>
      </p:sp>
      <p:sp>
        <p:nvSpPr>
          <p:cNvPr id="217" name="Shape 217"/>
          <p:cNvSpPr txBox="1">
            <a:spLocks noGrp="1"/>
          </p:cNvSpPr>
          <p:nvPr>
            <p:ph type="body" idx="1"/>
          </p:nvPr>
        </p:nvSpPr>
        <p:spPr>
          <a:xfrm>
            <a:off x="311700" y="1120800"/>
            <a:ext cx="8520600" cy="3541800"/>
          </a:xfrm>
          <a:prstGeom prst="rect">
            <a:avLst/>
          </a:prstGeom>
        </p:spPr>
        <p:txBody>
          <a:bodyPr spcFirstLastPara="1" wrap="square" lIns="91425" tIns="91425" rIns="91425" bIns="91425" anchor="t" anchorCtr="0">
            <a:noAutofit/>
          </a:bodyPr>
          <a:lstStyle/>
          <a:p>
            <a:pPr marL="0" lvl="0" indent="0" rtl="0">
              <a:lnSpc>
                <a:spcPct val="100000"/>
              </a:lnSpc>
              <a:spcBef>
                <a:spcPts val="600"/>
              </a:spcBef>
              <a:spcAft>
                <a:spcPts val="0"/>
              </a:spcAft>
              <a:buNone/>
            </a:pPr>
            <a:r>
              <a:rPr lang="en" sz="2000">
                <a:solidFill>
                  <a:srgbClr val="333333"/>
                </a:solidFill>
                <a:highlight>
                  <a:srgbClr val="FFFFFF"/>
                </a:highlight>
              </a:rPr>
              <a:t>Misinformation:</a:t>
            </a:r>
            <a:r>
              <a:rPr lang="en" sz="2000">
                <a:solidFill>
                  <a:srgbClr val="000000"/>
                </a:solidFill>
                <a:highlight>
                  <a:srgbClr val="FFFFFF"/>
                </a:highlight>
              </a:rPr>
              <a:t>  information that is not completely true or accurate</a:t>
            </a:r>
            <a:endParaRPr sz="2000">
              <a:solidFill>
                <a:srgbClr val="000000"/>
              </a:solidFill>
              <a:highlight>
                <a:srgbClr val="FFFFFF"/>
              </a:highlight>
            </a:endParaRPr>
          </a:p>
          <a:p>
            <a:pPr marL="0" lvl="0" indent="0" rtl="0">
              <a:lnSpc>
                <a:spcPct val="100000"/>
              </a:lnSpc>
              <a:spcBef>
                <a:spcPts val="600"/>
              </a:spcBef>
              <a:spcAft>
                <a:spcPts val="0"/>
              </a:spcAft>
              <a:buNone/>
            </a:pPr>
            <a:endParaRPr sz="2000">
              <a:solidFill>
                <a:srgbClr val="000000"/>
              </a:solidFill>
              <a:highlight>
                <a:srgbClr val="FFFFFF"/>
              </a:highlight>
            </a:endParaRPr>
          </a:p>
          <a:p>
            <a:pPr marL="0" lvl="0" indent="0" rtl="0">
              <a:lnSpc>
                <a:spcPct val="100000"/>
              </a:lnSpc>
              <a:spcBef>
                <a:spcPts val="600"/>
              </a:spcBef>
              <a:spcAft>
                <a:spcPts val="0"/>
              </a:spcAft>
              <a:buNone/>
            </a:pPr>
            <a:r>
              <a:rPr lang="en" sz="2000">
                <a:solidFill>
                  <a:srgbClr val="000000"/>
                </a:solidFill>
                <a:highlight>
                  <a:srgbClr val="FFFFFF"/>
                </a:highlight>
              </a:rPr>
              <a:t>Disinformation:  false information that is given to people in order to make them believe something or to hide the truth; false information deliberately and often covertly spread (as by the planting of rumors) in order to influence public opinion or obscure the truth. </a:t>
            </a:r>
            <a:r>
              <a:rPr lang="en" sz="2000">
                <a:solidFill>
                  <a:srgbClr val="666666"/>
                </a:solidFill>
                <a:highlight>
                  <a:srgbClr val="FFFFFF"/>
                </a:highlight>
              </a:rPr>
              <a:t> </a:t>
            </a:r>
            <a:r>
              <a:rPr lang="en" sz="2000">
                <a:solidFill>
                  <a:srgbClr val="333333"/>
                </a:solidFill>
                <a:highlight>
                  <a:schemeClr val="lt1"/>
                </a:highlight>
              </a:rPr>
              <a:t>Key: </a:t>
            </a:r>
            <a:r>
              <a:rPr lang="en" sz="2000">
                <a:solidFill>
                  <a:schemeClr val="dk1"/>
                </a:solidFill>
                <a:highlight>
                  <a:srgbClr val="FFFFFF"/>
                </a:highlight>
              </a:rPr>
              <a:t>there is intent to deceive</a:t>
            </a:r>
            <a:endParaRPr sz="2000">
              <a:solidFill>
                <a:srgbClr val="333333"/>
              </a:solidFill>
              <a:highlight>
                <a:schemeClr val="lt1"/>
              </a:highlight>
            </a:endParaRPr>
          </a:p>
          <a:p>
            <a:pPr marL="0" lvl="0" indent="0" rtl="0">
              <a:lnSpc>
                <a:spcPct val="100000"/>
              </a:lnSpc>
              <a:spcBef>
                <a:spcPts val="600"/>
              </a:spcBef>
              <a:spcAft>
                <a:spcPts val="0"/>
              </a:spcAft>
              <a:buClr>
                <a:schemeClr val="dk1"/>
              </a:buClr>
              <a:buSzPts val="1100"/>
              <a:buFont typeface="Arial"/>
              <a:buNone/>
            </a:pPr>
            <a:endParaRPr sz="1000"/>
          </a:p>
          <a:p>
            <a:pPr marL="0" lvl="0" indent="0" rtl="0">
              <a:lnSpc>
                <a:spcPct val="100000"/>
              </a:lnSpc>
              <a:spcBef>
                <a:spcPts val="600"/>
              </a:spcBef>
              <a:spcAft>
                <a:spcPts val="0"/>
              </a:spcAft>
              <a:buClr>
                <a:schemeClr val="dk1"/>
              </a:buClr>
              <a:buSzPts val="1100"/>
              <a:buFont typeface="Arial"/>
              <a:buNone/>
            </a:pPr>
            <a:r>
              <a:rPr lang="en" sz="1200"/>
              <a:t>-Sources:</a:t>
            </a:r>
            <a:endParaRPr sz="1200"/>
          </a:p>
          <a:p>
            <a:pPr marL="0" lvl="0" indent="0" rtl="0">
              <a:lnSpc>
                <a:spcPct val="100000"/>
              </a:lnSpc>
              <a:spcBef>
                <a:spcPts val="600"/>
              </a:spcBef>
              <a:spcAft>
                <a:spcPts val="0"/>
              </a:spcAft>
              <a:buClr>
                <a:schemeClr val="dk1"/>
              </a:buClr>
              <a:buSzPts val="1100"/>
              <a:buFont typeface="Arial"/>
              <a:buNone/>
            </a:pPr>
            <a:r>
              <a:rPr lang="en" sz="1200"/>
              <a:t>Merriam Webster's Learner’s Dictionary.</a:t>
            </a:r>
            <a:endParaRPr sz="1200"/>
          </a:p>
          <a:p>
            <a:pPr marL="457200" lvl="0" indent="-304800" rtl="0">
              <a:lnSpc>
                <a:spcPct val="100000"/>
              </a:lnSpc>
              <a:spcBef>
                <a:spcPts val="600"/>
              </a:spcBef>
              <a:spcAft>
                <a:spcPts val="0"/>
              </a:spcAft>
              <a:buSzPts val="1200"/>
              <a:buChar char="◎"/>
            </a:pPr>
            <a:r>
              <a:rPr lang="en" sz="1200"/>
              <a:t>http://www.learnersdictionary.com/definition/misinformation</a:t>
            </a:r>
            <a:endParaRPr sz="1200"/>
          </a:p>
          <a:p>
            <a:pPr marL="457200" lvl="0" indent="-304800" rtl="0">
              <a:lnSpc>
                <a:spcPct val="100000"/>
              </a:lnSpc>
              <a:spcBef>
                <a:spcPts val="0"/>
              </a:spcBef>
              <a:spcAft>
                <a:spcPts val="0"/>
              </a:spcAft>
              <a:buSzPts val="1200"/>
              <a:buChar char="◎"/>
            </a:pPr>
            <a:r>
              <a:rPr lang="en" sz="1200"/>
              <a:t>http://www.learnersdictionary.com/definition/disinformation</a:t>
            </a:r>
            <a:endParaRPr sz="1200"/>
          </a:p>
          <a:p>
            <a:pPr marL="0" lvl="0" indent="0" rtl="0">
              <a:lnSpc>
                <a:spcPct val="100000"/>
              </a:lnSpc>
              <a:spcBef>
                <a:spcPts val="600"/>
              </a:spcBef>
              <a:spcAft>
                <a:spcPts val="0"/>
              </a:spcAft>
              <a:buClr>
                <a:schemeClr val="dk1"/>
              </a:buClr>
              <a:buSzPts val="1100"/>
              <a:buFont typeface="Arial"/>
              <a:buNone/>
            </a:pPr>
            <a:r>
              <a:rPr lang="en" sz="1200"/>
              <a:t>Merriam-Webster Online. https://www.merriam-webster.com/dictionary/disinformation</a:t>
            </a:r>
            <a:endParaRPr sz="1200"/>
          </a:p>
          <a:p>
            <a:pPr marL="0" lvl="0" indent="0">
              <a:lnSpc>
                <a:spcPct val="100000"/>
              </a:lnSpc>
              <a:spcBef>
                <a:spcPts val="600"/>
              </a:spcBef>
              <a:spcAft>
                <a:spcPts val="0"/>
              </a:spcAft>
              <a:buNone/>
            </a:pPr>
            <a:endParaRPr sz="1300">
              <a:solidFill>
                <a:srgbClr val="333333"/>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Bias and Information Behavior</a:t>
            </a:r>
            <a:endParaRPr b="1">
              <a:solidFill>
                <a:srgbClr val="134F5C"/>
              </a:solidFill>
              <a:latin typeface="Source Sans Pro"/>
              <a:ea typeface="Source Sans Pro"/>
              <a:cs typeface="Source Sans Pro"/>
              <a:sym typeface="Source Sans Pro"/>
            </a:endParaRPr>
          </a:p>
        </p:txBody>
      </p:sp>
      <p:sp>
        <p:nvSpPr>
          <p:cNvPr id="223" name="Shape 223"/>
          <p:cNvSpPr txBox="1">
            <a:spLocks noGrp="1"/>
          </p:cNvSpPr>
          <p:nvPr>
            <p:ph type="body" idx="1"/>
          </p:nvPr>
        </p:nvSpPr>
        <p:spPr>
          <a:xfrm>
            <a:off x="587250" y="1244875"/>
            <a:ext cx="8520600" cy="34164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2400"/>
              <a:t>Media Bias</a:t>
            </a:r>
            <a:endParaRPr sz="2400"/>
          </a:p>
          <a:p>
            <a:pPr marL="0" lvl="0" indent="0">
              <a:spcBef>
                <a:spcPts val="600"/>
              </a:spcBef>
              <a:spcAft>
                <a:spcPts val="0"/>
              </a:spcAft>
              <a:buNone/>
            </a:pPr>
            <a:r>
              <a:rPr lang="en" sz="2400"/>
              <a:t>Confirmation Bias</a:t>
            </a:r>
            <a:endParaRPr sz="2400"/>
          </a:p>
          <a:p>
            <a:pPr marL="457200" lvl="0" indent="-342900" rtl="0">
              <a:lnSpc>
                <a:spcPct val="100000"/>
              </a:lnSpc>
              <a:spcBef>
                <a:spcPts val="600"/>
              </a:spcBef>
              <a:spcAft>
                <a:spcPts val="0"/>
              </a:spcAft>
              <a:buClr>
                <a:srgbClr val="111111"/>
              </a:buClr>
              <a:buSzPts val="1800"/>
              <a:buChar char="◎"/>
            </a:pPr>
            <a:r>
              <a:rPr lang="en" sz="1800">
                <a:solidFill>
                  <a:schemeClr val="dk1"/>
                </a:solidFill>
              </a:rPr>
              <a:t>The Echo Chamber</a:t>
            </a:r>
            <a:endParaRPr sz="1400">
              <a:solidFill>
                <a:schemeClr val="dk1"/>
              </a:solidFill>
            </a:endParaRPr>
          </a:p>
          <a:p>
            <a:pPr marL="914400" lvl="1" indent="-317500" rtl="0">
              <a:lnSpc>
                <a:spcPct val="100000"/>
              </a:lnSpc>
              <a:spcBef>
                <a:spcPts val="0"/>
              </a:spcBef>
              <a:spcAft>
                <a:spcPts val="0"/>
              </a:spcAft>
              <a:buClr>
                <a:schemeClr val="dk1"/>
              </a:buClr>
              <a:buSzPts val="1400"/>
              <a:buChar char="○"/>
            </a:pPr>
            <a:r>
              <a:rPr lang="en" sz="1400">
                <a:solidFill>
                  <a:schemeClr val="dk1"/>
                </a:solidFill>
              </a:rPr>
              <a:t>Filter Bubbles</a:t>
            </a:r>
            <a:endParaRPr sz="1400">
              <a:solidFill>
                <a:schemeClr val="dk1"/>
              </a:solidFill>
            </a:endParaRPr>
          </a:p>
          <a:p>
            <a:pPr marL="914400" lvl="1" indent="-317500" rtl="0">
              <a:lnSpc>
                <a:spcPct val="100000"/>
              </a:lnSpc>
              <a:spcBef>
                <a:spcPts val="0"/>
              </a:spcBef>
              <a:spcAft>
                <a:spcPts val="0"/>
              </a:spcAft>
              <a:buClr>
                <a:schemeClr val="dk1"/>
              </a:buClr>
              <a:buSzPts val="1400"/>
              <a:buChar char="○"/>
            </a:pPr>
            <a:r>
              <a:rPr lang="en" sz="1400">
                <a:solidFill>
                  <a:schemeClr val="dk1"/>
                </a:solidFill>
              </a:rPr>
              <a:t>Satisficing</a:t>
            </a:r>
            <a:endParaRPr sz="1400">
              <a:solidFill>
                <a:schemeClr val="dk1"/>
              </a:solidFill>
            </a:endParaRPr>
          </a:p>
          <a:p>
            <a:pPr marL="457200" lvl="0" indent="-342900" rtl="0">
              <a:lnSpc>
                <a:spcPct val="100000"/>
              </a:lnSpc>
              <a:spcBef>
                <a:spcPts val="0"/>
              </a:spcBef>
              <a:spcAft>
                <a:spcPts val="0"/>
              </a:spcAft>
              <a:buClr>
                <a:schemeClr val="dk1"/>
              </a:buClr>
              <a:buSzPts val="1800"/>
              <a:buChar char="◎"/>
            </a:pPr>
            <a:r>
              <a:rPr lang="en" sz="1800">
                <a:solidFill>
                  <a:schemeClr val="dk1"/>
                </a:solidFill>
              </a:rPr>
              <a:t>Information Overload</a:t>
            </a:r>
            <a:endParaRPr sz="1800">
              <a:solidFill>
                <a:schemeClr val="dk1"/>
              </a:solidFill>
            </a:endParaRPr>
          </a:p>
          <a:p>
            <a:pPr marL="457200" lvl="0" indent="-342900" rtl="0">
              <a:lnSpc>
                <a:spcPct val="100000"/>
              </a:lnSpc>
              <a:spcBef>
                <a:spcPts val="0"/>
              </a:spcBef>
              <a:spcAft>
                <a:spcPts val="0"/>
              </a:spcAft>
              <a:buClr>
                <a:schemeClr val="dk1"/>
              </a:buClr>
              <a:buSzPts val="1800"/>
              <a:buChar char="◎"/>
            </a:pPr>
            <a:r>
              <a:rPr lang="en" sz="1800">
                <a:solidFill>
                  <a:schemeClr val="dk1"/>
                </a:solidFill>
              </a:rPr>
              <a:t>Information Avoidance</a:t>
            </a:r>
            <a:endParaRPr sz="1800"/>
          </a:p>
          <a:p>
            <a:pPr marL="457200" lvl="0" indent="-342900" rtl="0">
              <a:lnSpc>
                <a:spcPct val="100000"/>
              </a:lnSpc>
              <a:spcBef>
                <a:spcPts val="0"/>
              </a:spcBef>
              <a:spcAft>
                <a:spcPts val="0"/>
              </a:spcAft>
              <a:buClr>
                <a:schemeClr val="dk1"/>
              </a:buClr>
              <a:buSzPts val="1800"/>
              <a:buChar char="◎"/>
            </a:pPr>
            <a:r>
              <a:rPr lang="en" sz="1800">
                <a:solidFill>
                  <a:schemeClr val="dk1"/>
                </a:solidFill>
              </a:rPr>
              <a:t>Repetition theory</a:t>
            </a:r>
            <a:endParaRPr sz="1800">
              <a:solidFill>
                <a:schemeClr val="dk1"/>
              </a:solidFill>
            </a:endParaRPr>
          </a:p>
          <a:p>
            <a:pPr marL="0" lvl="0" indent="0">
              <a:spcBef>
                <a:spcPts val="600"/>
              </a:spcBef>
              <a:spcAft>
                <a:spcPts val="0"/>
              </a:spcAft>
              <a:buNone/>
            </a:pPr>
            <a:endParaRPr/>
          </a:p>
        </p:txBody>
      </p:sp>
      <p:pic>
        <p:nvPicPr>
          <p:cNvPr id="224" name="Shape 224"/>
          <p:cNvPicPr preferRelativeResize="0"/>
          <p:nvPr/>
        </p:nvPicPr>
        <p:blipFill>
          <a:blip r:embed="rId3">
            <a:alphaModFix/>
          </a:blip>
          <a:stretch>
            <a:fillRect/>
          </a:stretch>
        </p:blipFill>
        <p:spPr>
          <a:xfrm>
            <a:off x="3342994" y="1120250"/>
            <a:ext cx="5157106" cy="3281225"/>
          </a:xfrm>
          <a:prstGeom prst="rect">
            <a:avLst/>
          </a:prstGeom>
          <a:noFill/>
          <a:ln>
            <a:noFill/>
          </a:ln>
        </p:spPr>
      </p:pic>
      <p:sp>
        <p:nvSpPr>
          <p:cNvPr id="225" name="Shape 225"/>
          <p:cNvSpPr txBox="1"/>
          <p:nvPr/>
        </p:nvSpPr>
        <p:spPr>
          <a:xfrm>
            <a:off x="587250" y="4511000"/>
            <a:ext cx="8082600" cy="57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Source Sans Pro"/>
                <a:ea typeface="Source Sans Pro"/>
                <a:cs typeface="Source Sans Pro"/>
                <a:sym typeface="Source Sans Pro"/>
              </a:rPr>
              <a:t>Image Source: </a:t>
            </a:r>
            <a:r>
              <a:rPr lang="en" sz="1200" u="sng">
                <a:solidFill>
                  <a:schemeClr val="hlink"/>
                </a:solidFill>
                <a:latin typeface="Source Sans Pro"/>
                <a:ea typeface="Source Sans Pro"/>
                <a:cs typeface="Source Sans Pro"/>
                <a:sym typeface="Source Sans Pro"/>
                <a:hlinkClick r:id="rId4"/>
              </a:rPr>
              <a:t>Tobias Rose-Stockwell, https://medium.com/@tobiasrose/empathy-to-democracy-b7f04ab57eee</a:t>
            </a:r>
            <a:endParaRPr sz="1200">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Role of Social Media</a:t>
            </a:r>
            <a:endParaRPr b="1">
              <a:solidFill>
                <a:srgbClr val="134F5C"/>
              </a:solidFill>
              <a:latin typeface="Source Sans Pro"/>
              <a:ea typeface="Source Sans Pro"/>
              <a:cs typeface="Source Sans Pro"/>
              <a:sym typeface="Source Sans Pro"/>
            </a:endParaRPr>
          </a:p>
        </p:txBody>
      </p:sp>
      <p:pic>
        <p:nvPicPr>
          <p:cNvPr id="231" name="Shape 231"/>
          <p:cNvPicPr preferRelativeResize="0"/>
          <p:nvPr/>
        </p:nvPicPr>
        <p:blipFill>
          <a:blip r:embed="rId3">
            <a:alphaModFix/>
          </a:blip>
          <a:stretch>
            <a:fillRect/>
          </a:stretch>
        </p:blipFill>
        <p:spPr>
          <a:xfrm>
            <a:off x="849288" y="1010725"/>
            <a:ext cx="7219024" cy="3507001"/>
          </a:xfrm>
          <a:prstGeom prst="rect">
            <a:avLst/>
          </a:prstGeom>
          <a:noFill/>
          <a:ln>
            <a:noFill/>
          </a:ln>
        </p:spPr>
      </p:pic>
      <p:sp>
        <p:nvSpPr>
          <p:cNvPr id="232" name="Shape 232"/>
          <p:cNvSpPr txBox="1"/>
          <p:nvPr/>
        </p:nvSpPr>
        <p:spPr>
          <a:xfrm>
            <a:off x="530700" y="4570800"/>
            <a:ext cx="8082600" cy="57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latin typeface="Source Sans Pro"/>
                <a:ea typeface="Source Sans Pro"/>
                <a:cs typeface="Source Sans Pro"/>
                <a:sym typeface="Source Sans Pro"/>
              </a:rPr>
              <a:t>Image Source: Tobias Rose-Stockwell, </a:t>
            </a:r>
            <a:r>
              <a:rPr lang="en" sz="1200" u="sng">
                <a:solidFill>
                  <a:schemeClr val="hlink"/>
                </a:solidFill>
                <a:latin typeface="Source Sans Pro"/>
                <a:ea typeface="Source Sans Pro"/>
                <a:cs typeface="Source Sans Pro"/>
                <a:sym typeface="Source Sans Pro"/>
                <a:hlinkClick r:id="rId4"/>
              </a:rPr>
              <a:t>https://medium.com/@tobiasrose/empathy-to-democracy-b7f04ab57eee</a:t>
            </a:r>
            <a:endParaRPr sz="1200">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A Good Example</a:t>
            </a:r>
            <a:endParaRPr b="1">
              <a:solidFill>
                <a:srgbClr val="134F5C"/>
              </a:solidFill>
              <a:latin typeface="Source Sans Pro"/>
              <a:ea typeface="Source Sans Pro"/>
              <a:cs typeface="Source Sans Pro"/>
              <a:sym typeface="Source Sans Pro"/>
            </a:endParaRPr>
          </a:p>
        </p:txBody>
      </p:sp>
      <p:pic>
        <p:nvPicPr>
          <p:cNvPr id="238" name="Shape 238"/>
          <p:cNvPicPr preferRelativeResize="0"/>
          <p:nvPr/>
        </p:nvPicPr>
        <p:blipFill>
          <a:blip r:embed="rId3">
            <a:alphaModFix/>
          </a:blip>
          <a:stretch>
            <a:fillRect/>
          </a:stretch>
        </p:blipFill>
        <p:spPr>
          <a:xfrm>
            <a:off x="100200" y="1010716"/>
            <a:ext cx="3642275" cy="3987834"/>
          </a:xfrm>
          <a:prstGeom prst="rect">
            <a:avLst/>
          </a:prstGeom>
          <a:noFill/>
          <a:ln>
            <a:noFill/>
          </a:ln>
        </p:spPr>
      </p:pic>
      <p:sp>
        <p:nvSpPr>
          <p:cNvPr id="239" name="Shape 239"/>
          <p:cNvSpPr txBox="1"/>
          <p:nvPr/>
        </p:nvSpPr>
        <p:spPr>
          <a:xfrm>
            <a:off x="5978475" y="1785825"/>
            <a:ext cx="3090900" cy="29961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 sz="1200" u="sng">
                <a:solidFill>
                  <a:schemeClr val="hlink"/>
                </a:solidFill>
                <a:latin typeface="Source Sans Pro"/>
                <a:ea typeface="Source Sans Pro"/>
                <a:cs typeface="Source Sans Pro"/>
                <a:sym typeface="Source Sans Pro"/>
                <a:hlinkClick r:id="rId4"/>
              </a:rPr>
              <a:t>Twitter: @merrymeiqi</a:t>
            </a:r>
            <a:endParaRPr sz="1200" u="sng">
              <a:solidFill>
                <a:schemeClr val="hlink"/>
              </a:solidFill>
              <a:latin typeface="Source Sans Pro"/>
              <a:ea typeface="Source Sans Pro"/>
              <a:cs typeface="Source Sans Pro"/>
              <a:sym typeface="Source Sans Pro"/>
              <a:hlinkClick r:id="rId4"/>
            </a:endParaRPr>
          </a:p>
          <a:p>
            <a:pPr marL="0" lvl="0" indent="0" rtl="0">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"I thought they looked like they were at a wedding with the dresses they were wearing, and the dresses sure looked expensive," Fry said.</a:t>
            </a:r>
            <a:endParaRPr sz="1200">
              <a:solidFill>
                <a:schemeClr val="dk1"/>
              </a:solidFill>
              <a:latin typeface="Source Sans Pro"/>
              <a:ea typeface="Source Sans Pro"/>
              <a:cs typeface="Source Sans Pro"/>
              <a:sym typeface="Source Sans Pro"/>
            </a:endParaRPr>
          </a:p>
          <a:p>
            <a:pPr marL="0" lvl="0" indent="0" rtl="0">
              <a:lnSpc>
                <a:spcPct val="115000"/>
              </a:lnSpc>
              <a:spcBef>
                <a:spcPts val="0"/>
              </a:spcBef>
              <a:spcAft>
                <a:spcPts val="0"/>
              </a:spcAft>
              <a:buClr>
                <a:schemeClr val="dk1"/>
              </a:buClr>
              <a:buSzPts val="1100"/>
              <a:buFont typeface="Arial"/>
              <a:buNone/>
            </a:pPr>
            <a:r>
              <a:rPr lang="en" sz="1200" b="1">
                <a:solidFill>
                  <a:schemeClr val="dk1"/>
                </a:solidFill>
                <a:latin typeface="Source Sans Pro"/>
                <a:ea typeface="Source Sans Pro"/>
                <a:cs typeface="Source Sans Pro"/>
                <a:sym typeface="Source Sans Pro"/>
              </a:rPr>
              <a:t>She said that she thought people would fact-check first, but added that it "just shows the power of what we want to happen."</a:t>
            </a:r>
            <a:endParaRPr sz="1200" b="1">
              <a:solidFill>
                <a:schemeClr val="dk1"/>
              </a:solidFill>
              <a:latin typeface="Source Sans Pro"/>
              <a:ea typeface="Source Sans Pro"/>
              <a:cs typeface="Source Sans Pro"/>
              <a:sym typeface="Source Sans Pro"/>
            </a:endParaRPr>
          </a:p>
          <a:p>
            <a:pPr marL="0" lvl="0" indent="0" rtl="0">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-Source: </a:t>
            </a:r>
            <a:endParaRPr sz="1200">
              <a:solidFill>
                <a:schemeClr val="dk1"/>
              </a:solidFill>
              <a:latin typeface="Source Sans Pro"/>
              <a:ea typeface="Source Sans Pro"/>
              <a:cs typeface="Source Sans Pro"/>
              <a:sym typeface="Source Sans Pro"/>
            </a:endParaRPr>
          </a:p>
          <a:p>
            <a:pPr marL="0" lvl="0" indent="0" rtl="0">
              <a:lnSpc>
                <a:spcPct val="115000"/>
              </a:lnSpc>
              <a:spcBef>
                <a:spcPts val="0"/>
              </a:spcBef>
              <a:spcAft>
                <a:spcPts val="0"/>
              </a:spcAft>
              <a:buClr>
                <a:schemeClr val="dk1"/>
              </a:buClr>
              <a:buSzPts val="1100"/>
              <a:buFont typeface="Arial"/>
              <a:buNone/>
            </a:pPr>
            <a:r>
              <a:rPr lang="en" sz="1200" u="sng">
                <a:solidFill>
                  <a:schemeClr val="hlink"/>
                </a:solidFill>
                <a:latin typeface="Source Sans Pro"/>
                <a:ea typeface="Source Sans Pro"/>
                <a:cs typeface="Source Sans Pro"/>
                <a:sym typeface="Source Sans Pro"/>
                <a:hlinkClick r:id="rId5"/>
              </a:rPr>
              <a:t>https://www.buzzfeed.com/kassycho/make-them-billionaires-buy-their-album</a:t>
            </a:r>
            <a:endParaRPr sz="1100">
              <a:solidFill>
                <a:schemeClr val="dk1"/>
              </a:solidFill>
            </a:endParaRPr>
          </a:p>
        </p:txBody>
      </p:sp>
      <p:pic>
        <p:nvPicPr>
          <p:cNvPr id="240" name="Shape 240"/>
          <p:cNvPicPr preferRelativeResize="0"/>
          <p:nvPr/>
        </p:nvPicPr>
        <p:blipFill>
          <a:blip r:embed="rId6">
            <a:alphaModFix/>
          </a:blip>
          <a:stretch>
            <a:fillRect/>
          </a:stretch>
        </p:blipFill>
        <p:spPr>
          <a:xfrm>
            <a:off x="3254625" y="2051375"/>
            <a:ext cx="2723850" cy="2700999"/>
          </a:xfrm>
          <a:prstGeom prst="rect">
            <a:avLst/>
          </a:prstGeom>
          <a:noFill/>
          <a:ln>
            <a:noFill/>
          </a:ln>
        </p:spPr>
      </p:pic>
      <p:sp>
        <p:nvSpPr>
          <p:cNvPr id="241" name="Shape 241"/>
          <p:cNvSpPr txBox="1"/>
          <p:nvPr/>
        </p:nvSpPr>
        <p:spPr>
          <a:xfrm>
            <a:off x="3815175" y="1010725"/>
            <a:ext cx="5165700" cy="8157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800">
                <a:solidFill>
                  <a:srgbClr val="607D8B"/>
                </a:solidFill>
                <a:latin typeface="Source Sans Pro"/>
                <a:ea typeface="Source Sans Pro"/>
                <a:cs typeface="Source Sans Pro"/>
                <a:sym typeface="Source Sans Pro"/>
              </a:rPr>
              <a:t>Two K-pop stars jokingly said to be Chinese billionaires who married. Everybody immediately got very excited. </a:t>
            </a:r>
            <a:r>
              <a:rPr lang="en" sz="1800">
                <a:solidFill>
                  <a:srgbClr val="0B5394"/>
                </a:solidFill>
                <a:latin typeface="Source Sans Pro"/>
                <a:ea typeface="Source Sans Pro"/>
                <a:cs typeface="Source Sans Pro"/>
                <a:sym typeface="Source Sans Pro"/>
              </a:rPr>
              <a:t> </a:t>
            </a:r>
            <a:endParaRPr sz="1800">
              <a:solidFill>
                <a:srgbClr val="0B539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113400" y="122775"/>
            <a:ext cx="8718900" cy="967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SHEG Study</a:t>
            </a:r>
            <a:r>
              <a:rPr lang="en">
                <a:latin typeface="Source Sans Pro"/>
                <a:ea typeface="Source Sans Pro"/>
                <a:cs typeface="Source Sans Pro"/>
                <a:sym typeface="Source Sans Pro"/>
              </a:rPr>
              <a:t> </a:t>
            </a:r>
            <a:r>
              <a:rPr lang="en" sz="1400">
                <a:solidFill>
                  <a:srgbClr val="666666"/>
                </a:solidFill>
                <a:latin typeface="Source Sans Pro"/>
                <a:ea typeface="Source Sans Pro"/>
                <a:cs typeface="Source Sans Pro"/>
                <a:sym typeface="Source Sans Pro"/>
              </a:rPr>
              <a:t>Stanford History Education Group. (November 22, 2016.) Evaluating Information: The Cornerstone of Civic Online Reasoning. Executive Summary. </a:t>
            </a:r>
            <a:r>
              <a:rPr lang="en" sz="1400" u="sng">
                <a:solidFill>
                  <a:schemeClr val="hlink"/>
                </a:solidFill>
                <a:latin typeface="Source Sans Pro"/>
                <a:ea typeface="Source Sans Pro"/>
                <a:cs typeface="Source Sans Pro"/>
                <a:sym typeface="Source Sans Pro"/>
                <a:hlinkClick r:id="rId3"/>
              </a:rPr>
              <a:t>https://sheg.stanford.edu/upload/V3LessonPlans/Executive%20Summary%2011.21.16.pdf</a:t>
            </a:r>
            <a:endParaRPr sz="1400">
              <a:latin typeface="Source Sans Pro"/>
              <a:ea typeface="Source Sans Pro"/>
              <a:cs typeface="Source Sans Pro"/>
              <a:sym typeface="Source Sans Pro"/>
            </a:endParaRPr>
          </a:p>
        </p:txBody>
      </p:sp>
      <p:pic>
        <p:nvPicPr>
          <p:cNvPr id="247" name="Shape 247"/>
          <p:cNvPicPr preferRelativeResize="0"/>
          <p:nvPr/>
        </p:nvPicPr>
        <p:blipFill>
          <a:blip r:embed="rId4">
            <a:alphaModFix/>
          </a:blip>
          <a:stretch>
            <a:fillRect/>
          </a:stretch>
        </p:blipFill>
        <p:spPr>
          <a:xfrm>
            <a:off x="4157525" y="1930650"/>
            <a:ext cx="3615951" cy="2600200"/>
          </a:xfrm>
          <a:prstGeom prst="rect">
            <a:avLst/>
          </a:prstGeom>
          <a:noFill/>
          <a:ln w="9525" cap="flat" cmpd="sng">
            <a:solidFill>
              <a:schemeClr val="dk2"/>
            </a:solidFill>
            <a:prstDash val="solid"/>
            <a:round/>
            <a:headEnd type="none" w="sm" len="sm"/>
            <a:tailEnd type="none" w="sm" len="sm"/>
          </a:ln>
        </p:spPr>
      </p:pic>
      <p:sp>
        <p:nvSpPr>
          <p:cNvPr id="248" name="Shape 248"/>
          <p:cNvSpPr txBox="1"/>
          <p:nvPr/>
        </p:nvSpPr>
        <p:spPr>
          <a:xfrm>
            <a:off x="4094238" y="4530850"/>
            <a:ext cx="3963300" cy="494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900" u="sng">
                <a:solidFill>
                  <a:schemeClr val="hlink"/>
                </a:solidFill>
                <a:hlinkClick r:id="rId5"/>
              </a:rPr>
              <a:t>https://www.wsj.com/articles/most-students-dont-know-when-news-is-fake-stanford-study-finds-1479752576</a:t>
            </a:r>
            <a:endParaRPr sz="900"/>
          </a:p>
        </p:txBody>
      </p:sp>
      <p:pic>
        <p:nvPicPr>
          <p:cNvPr id="249" name="Shape 249"/>
          <p:cNvPicPr preferRelativeResize="0"/>
          <p:nvPr/>
        </p:nvPicPr>
        <p:blipFill>
          <a:blip r:embed="rId6">
            <a:alphaModFix/>
          </a:blip>
          <a:stretch>
            <a:fillRect/>
          </a:stretch>
        </p:blipFill>
        <p:spPr>
          <a:xfrm>
            <a:off x="232975" y="1281875"/>
            <a:ext cx="2984251" cy="2884175"/>
          </a:xfrm>
          <a:prstGeom prst="rect">
            <a:avLst/>
          </a:prstGeom>
          <a:noFill/>
          <a:ln w="9525" cap="flat" cmpd="sng">
            <a:solidFill>
              <a:schemeClr val="dk2"/>
            </a:solidFill>
            <a:prstDash val="solid"/>
            <a:round/>
            <a:headEnd type="none" w="sm" len="sm"/>
            <a:tailEnd type="none" w="sm" len="sm"/>
          </a:ln>
        </p:spPr>
      </p:pic>
      <p:sp>
        <p:nvSpPr>
          <p:cNvPr id="250" name="Shape 250"/>
          <p:cNvSpPr txBox="1"/>
          <p:nvPr/>
        </p:nvSpPr>
        <p:spPr>
          <a:xfrm>
            <a:off x="144400" y="4166050"/>
            <a:ext cx="3730500" cy="36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900" u="sng">
                <a:solidFill>
                  <a:schemeClr val="hlink"/>
                </a:solidFill>
                <a:hlinkClick r:id="rId7"/>
              </a:rPr>
              <a:t>https://ed.stanford.edu/news/stanford-researchers-find-students-have-trouble-judging-credibility-information-online</a:t>
            </a:r>
            <a:endParaRPr sz="900"/>
          </a:p>
        </p:txBody>
      </p:sp>
      <p:sp>
        <p:nvSpPr>
          <p:cNvPr id="251" name="Shape 251"/>
          <p:cNvSpPr txBox="1"/>
          <p:nvPr/>
        </p:nvSpPr>
        <p:spPr>
          <a:xfrm>
            <a:off x="3319500" y="1192575"/>
            <a:ext cx="5512800" cy="1145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100">
                <a:solidFill>
                  <a:schemeClr val="dk1"/>
                </a:solidFill>
              </a:rPr>
              <a:t>Key Findings:</a:t>
            </a:r>
            <a:endParaRPr sz="1100">
              <a:solidFill>
                <a:schemeClr val="dk1"/>
              </a:solidFill>
            </a:endParaRPr>
          </a:p>
          <a:p>
            <a:pPr marL="457200" lvl="0" indent="-298450">
              <a:spcBef>
                <a:spcPts val="0"/>
              </a:spcBef>
              <a:spcAft>
                <a:spcPts val="0"/>
              </a:spcAft>
              <a:buClr>
                <a:schemeClr val="dk1"/>
              </a:buClr>
              <a:buSzPts val="1100"/>
              <a:buChar char="●"/>
            </a:pPr>
            <a:r>
              <a:rPr lang="en" sz="1100">
                <a:solidFill>
                  <a:schemeClr val="dk1"/>
                </a:solidFill>
              </a:rPr>
              <a:t>Students have a hard time distinguishing advertisements from news articles</a:t>
            </a:r>
            <a:endParaRPr sz="1100">
              <a:solidFill>
                <a:schemeClr val="dk1"/>
              </a:solidFill>
            </a:endParaRPr>
          </a:p>
          <a:p>
            <a:pPr marL="457200" lvl="0" indent="-298450" rtl="0">
              <a:spcBef>
                <a:spcPts val="0"/>
              </a:spcBef>
              <a:spcAft>
                <a:spcPts val="0"/>
              </a:spcAft>
              <a:buClr>
                <a:schemeClr val="dk1"/>
              </a:buClr>
              <a:buSzPts val="1100"/>
              <a:buChar char="●"/>
            </a:pPr>
            <a:r>
              <a:rPr lang="en" sz="1100">
                <a:solidFill>
                  <a:schemeClr val="dk1"/>
                </a:solidFill>
              </a:rPr>
              <a:t>Students have a hard time identifying where information came from</a:t>
            </a:r>
            <a:endParaRPr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59300" y="216425"/>
            <a:ext cx="8520600" cy="972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Navigating the News: Approaches to Critically Evaluate Information </a:t>
            </a:r>
            <a:endParaRPr b="1">
              <a:solidFill>
                <a:srgbClr val="134F5C"/>
              </a:solidFill>
              <a:latin typeface="Source Sans Pro"/>
              <a:ea typeface="Source Sans Pro"/>
              <a:cs typeface="Source Sans Pro"/>
              <a:sym typeface="Source Sans Pro"/>
            </a:endParaRPr>
          </a:p>
          <a:p>
            <a:pPr marL="0" lvl="0" indent="0">
              <a:spcBef>
                <a:spcPts val="0"/>
              </a:spcBef>
              <a:spcAft>
                <a:spcPts val="0"/>
              </a:spcAft>
              <a:buNone/>
            </a:pPr>
            <a:r>
              <a:rPr lang="en" sz="1800">
                <a:solidFill>
                  <a:srgbClr val="134F5C"/>
                </a:solidFill>
                <a:latin typeface="Source Sans Pro"/>
                <a:ea typeface="Source Sans Pro"/>
                <a:cs typeface="Source Sans Pro"/>
                <a:sym typeface="Source Sans Pro"/>
              </a:rPr>
              <a:t>(The Handouts)</a:t>
            </a:r>
            <a:endParaRPr>
              <a:solidFill>
                <a:srgbClr val="134F5C"/>
              </a:solidFill>
              <a:latin typeface="Source Sans Pro"/>
              <a:ea typeface="Source Sans Pro"/>
              <a:cs typeface="Source Sans Pro"/>
              <a:sym typeface="Source Sans Pro"/>
            </a:endParaRPr>
          </a:p>
        </p:txBody>
      </p:sp>
      <p:sp>
        <p:nvSpPr>
          <p:cNvPr id="257" name="Shape 257"/>
          <p:cNvSpPr txBox="1">
            <a:spLocks noGrp="1"/>
          </p:cNvSpPr>
          <p:nvPr>
            <p:ph type="body" idx="1"/>
          </p:nvPr>
        </p:nvSpPr>
        <p:spPr>
          <a:xfrm>
            <a:off x="311700" y="1189325"/>
            <a:ext cx="8520600" cy="3210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1800">
                <a:solidFill>
                  <a:schemeClr val="dk1"/>
                </a:solidFill>
              </a:rPr>
              <a:t>How to Spot Fake News</a:t>
            </a:r>
            <a:r>
              <a:rPr lang="en" sz="1800"/>
              <a:t>, Infographic from International Federation of Library Associations (IFLA). (Based on Factcheck.org How to Spot Fake News, 2016)</a:t>
            </a:r>
            <a:endParaRPr sz="1800"/>
          </a:p>
          <a:p>
            <a:pPr marL="0" lvl="0" indent="0" rtl="0">
              <a:spcBef>
                <a:spcPts val="600"/>
              </a:spcBef>
              <a:spcAft>
                <a:spcPts val="0"/>
              </a:spcAft>
              <a:buClr>
                <a:schemeClr val="dk1"/>
              </a:buClr>
              <a:buSzPts val="1100"/>
              <a:buFont typeface="Arial"/>
              <a:buNone/>
            </a:pPr>
            <a:r>
              <a:rPr lang="en" sz="1800" u="sng">
                <a:solidFill>
                  <a:schemeClr val="accent5"/>
                </a:solidFill>
                <a:hlinkClick r:id="rId3"/>
              </a:rPr>
              <a:t>https://www.ifla.org/publications/node/11174</a:t>
            </a:r>
            <a:endParaRPr sz="1800"/>
          </a:p>
          <a:p>
            <a:pPr marL="0" lvl="0" indent="0">
              <a:spcBef>
                <a:spcPts val="600"/>
              </a:spcBef>
              <a:spcAft>
                <a:spcPts val="0"/>
              </a:spcAft>
              <a:buNone/>
            </a:pPr>
            <a:endParaRPr sz="1800"/>
          </a:p>
          <a:p>
            <a:pPr marL="0" lvl="0" indent="0">
              <a:spcBef>
                <a:spcPts val="600"/>
              </a:spcBef>
              <a:spcAft>
                <a:spcPts val="0"/>
              </a:spcAft>
              <a:buNone/>
            </a:pPr>
            <a:r>
              <a:rPr lang="en" sz="1800">
                <a:solidFill>
                  <a:srgbClr val="000000"/>
                </a:solidFill>
              </a:rPr>
              <a:t>Breaking News Consumer’s Handbook</a:t>
            </a:r>
            <a:r>
              <a:rPr lang="en" sz="1800"/>
              <a:t>, WNYC.org On the Media, September 30, 2013, </a:t>
            </a:r>
            <a:r>
              <a:rPr lang="en" sz="1800" u="sng">
                <a:solidFill>
                  <a:schemeClr val="hlink"/>
                </a:solidFill>
                <a:hlinkClick r:id="rId4"/>
              </a:rPr>
              <a:t>http://www.wnyc.org/story/breaking-news-consumers-handbook-pdf/</a:t>
            </a:r>
            <a:endParaRPr sz="1800"/>
          </a:p>
          <a:p>
            <a:pPr marL="0" lvl="0" indent="0">
              <a:spcBef>
                <a:spcPts val="600"/>
              </a:spcBef>
              <a:spcAft>
                <a:spcPts val="0"/>
              </a:spcAft>
              <a:buNone/>
            </a:pPr>
            <a:endParaRPr sz="1800">
              <a:solidFill>
                <a:srgbClr val="000000"/>
              </a:solidFill>
            </a:endParaRPr>
          </a:p>
          <a:p>
            <a:pPr marL="0" lvl="0" indent="0">
              <a:spcBef>
                <a:spcPts val="600"/>
              </a:spcBef>
              <a:spcAft>
                <a:spcPts val="0"/>
              </a:spcAft>
              <a:buNone/>
            </a:pPr>
            <a:r>
              <a:rPr lang="en" sz="1800">
                <a:solidFill>
                  <a:srgbClr val="000000"/>
                </a:solidFill>
              </a:rPr>
              <a:t>Ten Questions for &lt;fake&gt; News Detection,</a:t>
            </a:r>
            <a:r>
              <a:rPr lang="en" sz="1800"/>
              <a:t> The News Literacy Project and Checkology.org, </a:t>
            </a:r>
            <a:r>
              <a:rPr lang="en" sz="1800" u="sng">
                <a:solidFill>
                  <a:schemeClr val="hlink"/>
                </a:solidFill>
                <a:hlinkClick r:id="rId5"/>
              </a:rPr>
              <a:t>http://www.thenewsliteracyproject.org/sites/default/files/GO-TenQuestionsForFakeNewsFINAL.pdf</a:t>
            </a:r>
            <a:endParaRPr sz="1800"/>
          </a:p>
          <a:p>
            <a:pPr marL="0" lvl="0" indent="0">
              <a:spcBef>
                <a:spcPts val="600"/>
              </a:spcBef>
              <a:spcAft>
                <a:spcPts val="0"/>
              </a:spcAft>
              <a:buNone/>
            </a:pPr>
            <a:endParaRPr sz="2000"/>
          </a:p>
          <a:p>
            <a:pPr marL="0" lvl="0" indent="0">
              <a:spcBef>
                <a:spcPts val="600"/>
              </a:spcBef>
              <a:spcAft>
                <a:spcPts val="0"/>
              </a:spcAft>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Presenters	</a:t>
            </a:r>
            <a:r>
              <a:rPr lang="en"/>
              <a:t>	</a:t>
            </a:r>
            <a:endParaRPr/>
          </a:p>
        </p:txBody>
      </p:sp>
      <p:sp>
        <p:nvSpPr>
          <p:cNvPr id="135" name="Shape 13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Clr>
                <a:schemeClr val="dk1"/>
              </a:buClr>
              <a:buSzPts val="1100"/>
              <a:buFont typeface="Arial"/>
              <a:buNone/>
            </a:pPr>
            <a:r>
              <a:rPr lang="en" sz="2400"/>
              <a:t>Kris Kasianovitz</a:t>
            </a:r>
            <a:br>
              <a:rPr lang="en" sz="2400"/>
            </a:br>
            <a:r>
              <a:rPr lang="en" sz="2400"/>
              <a:t>Government Information Librarian </a:t>
            </a:r>
            <a:endParaRPr sz="2400"/>
          </a:p>
          <a:p>
            <a:pPr marL="0" lvl="0" indent="0" algn="r" rtl="0">
              <a:spcBef>
                <a:spcPts val="600"/>
              </a:spcBef>
              <a:spcAft>
                <a:spcPts val="0"/>
              </a:spcAft>
              <a:buClr>
                <a:schemeClr val="dk1"/>
              </a:buClr>
              <a:buSzPts val="1100"/>
              <a:buFont typeface="Arial"/>
              <a:buNone/>
            </a:pPr>
            <a:r>
              <a:rPr lang="en" sz="2400"/>
              <a:t>(Stanford Libraries), @govinfogal</a:t>
            </a:r>
            <a:endParaRPr sz="2400"/>
          </a:p>
          <a:p>
            <a:pPr marL="0" lvl="0" indent="0" rtl="0">
              <a:spcBef>
                <a:spcPts val="600"/>
              </a:spcBef>
              <a:spcAft>
                <a:spcPts val="0"/>
              </a:spcAft>
              <a:buNone/>
            </a:pPr>
            <a:endParaRPr sz="2400"/>
          </a:p>
          <a:p>
            <a:pPr marL="0" lvl="0" indent="0">
              <a:spcBef>
                <a:spcPts val="600"/>
              </a:spcBef>
              <a:spcAft>
                <a:spcPts val="0"/>
              </a:spcAft>
              <a:buNone/>
            </a:pPr>
            <a:r>
              <a:rPr lang="en" sz="2400"/>
              <a:t>Elaine Tai</a:t>
            </a:r>
            <a:endParaRPr sz="2400"/>
          </a:p>
          <a:p>
            <a:pPr marL="0" lvl="0" indent="0" rtl="0">
              <a:spcBef>
                <a:spcPts val="600"/>
              </a:spcBef>
              <a:spcAft>
                <a:spcPts val="0"/>
              </a:spcAft>
              <a:buNone/>
            </a:pPr>
            <a:r>
              <a:rPr lang="en" sz="2400"/>
              <a:t>Adult Services Librarian </a:t>
            </a:r>
            <a:endParaRPr sz="2400"/>
          </a:p>
          <a:p>
            <a:pPr marL="0" lvl="0" indent="0">
              <a:spcBef>
                <a:spcPts val="600"/>
              </a:spcBef>
              <a:spcAft>
                <a:spcPts val="0"/>
              </a:spcAft>
              <a:buNone/>
            </a:pPr>
            <a:r>
              <a:rPr lang="en" sz="2400"/>
              <a:t>(Burlingame Public Library), @480primrose</a:t>
            </a:r>
            <a:endParaRPr sz="2400"/>
          </a:p>
          <a:p>
            <a:pPr marL="0" lvl="0" indent="0">
              <a:spcBef>
                <a:spcPts val="600"/>
              </a:spcBef>
              <a:spcAft>
                <a:spcPts val="0"/>
              </a:spcAft>
              <a:buNone/>
            </a:pPr>
            <a:endParaRPr/>
          </a:p>
          <a:p>
            <a:pPr marL="0" lvl="0" indent="0">
              <a:spcBef>
                <a:spcPts val="6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2"/>
          </p:nvPr>
        </p:nvSpPr>
        <p:spPr>
          <a:xfrm>
            <a:off x="4659925" y="238650"/>
            <a:ext cx="4484100" cy="4725900"/>
          </a:xfrm>
          <a:prstGeom prst="rect">
            <a:avLst/>
          </a:prstGeom>
        </p:spPr>
        <p:txBody>
          <a:bodyPr spcFirstLastPara="1" wrap="square" lIns="91425" tIns="91425" rIns="91425" bIns="91425" anchor="ctr" anchorCtr="0">
            <a:noAutofit/>
          </a:bodyPr>
          <a:lstStyle/>
          <a:p>
            <a:pPr marL="457200" lvl="0" indent="-304800">
              <a:lnSpc>
                <a:spcPct val="150000"/>
              </a:lnSpc>
              <a:spcBef>
                <a:spcPts val="600"/>
              </a:spcBef>
              <a:spcAft>
                <a:spcPts val="0"/>
              </a:spcAft>
              <a:buClr>
                <a:srgbClr val="000000"/>
              </a:buClr>
              <a:buSzPts val="1200"/>
              <a:buFont typeface="Arial"/>
              <a:buChar char="◎"/>
            </a:pPr>
            <a:r>
              <a:rPr lang="en" sz="1200">
                <a:solidFill>
                  <a:srgbClr val="000000"/>
                </a:solidFill>
                <a:latin typeface="Arial"/>
                <a:ea typeface="Arial"/>
                <a:cs typeface="Arial"/>
                <a:sym typeface="Arial"/>
              </a:rPr>
              <a:t>What kind of website is it? </a:t>
            </a:r>
            <a:endParaRPr sz="1200">
              <a:solidFill>
                <a:srgbClr val="000000"/>
              </a:solidFill>
              <a:latin typeface="Arial"/>
              <a:ea typeface="Arial"/>
              <a:cs typeface="Arial"/>
              <a:sym typeface="Arial"/>
            </a:endParaRPr>
          </a:p>
          <a:p>
            <a:pPr marL="457200" lvl="0" indent="-304800" rtl="0">
              <a:lnSpc>
                <a:spcPct val="15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Is this a news, opinion, advocacy, or commerce site?</a:t>
            </a:r>
            <a:endParaRPr sz="1200">
              <a:solidFill>
                <a:srgbClr val="000000"/>
              </a:solidFill>
              <a:latin typeface="Arial"/>
              <a:ea typeface="Arial"/>
              <a:cs typeface="Arial"/>
              <a:sym typeface="Arial"/>
            </a:endParaRPr>
          </a:p>
          <a:p>
            <a:pPr marL="457200" lvl="0" indent="-304800" rtl="0">
              <a:lnSpc>
                <a:spcPct val="15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Check the “About Us” page. How does the site represent itself? Do they provide information about their mission, methods, or reasons why they do what they do?</a:t>
            </a:r>
            <a:endParaRPr sz="1200">
              <a:solidFill>
                <a:srgbClr val="000000"/>
              </a:solidFill>
              <a:latin typeface="Arial"/>
              <a:ea typeface="Arial"/>
              <a:cs typeface="Arial"/>
              <a:sym typeface="Arial"/>
            </a:endParaRPr>
          </a:p>
          <a:p>
            <a:pPr marL="457200" lvl="0" indent="-304800" rtl="0">
              <a:lnSpc>
                <a:spcPct val="15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What do other people say about the website or organization?</a:t>
            </a:r>
            <a:endParaRPr sz="1200">
              <a:solidFill>
                <a:srgbClr val="000000"/>
              </a:solidFill>
              <a:latin typeface="Arial"/>
              <a:ea typeface="Arial"/>
              <a:cs typeface="Arial"/>
              <a:sym typeface="Arial"/>
            </a:endParaRPr>
          </a:p>
          <a:p>
            <a:pPr marL="457200" lvl="0" indent="-304800" rtl="0">
              <a:lnSpc>
                <a:spcPct val="150000"/>
              </a:lnSpc>
              <a:spcBef>
                <a:spcPts val="0"/>
              </a:spcBef>
              <a:spcAft>
                <a:spcPts val="0"/>
              </a:spcAft>
              <a:buClr>
                <a:srgbClr val="595959"/>
              </a:buClr>
              <a:buSzPts val="1200"/>
              <a:buFont typeface="Arial"/>
              <a:buChar char="◎"/>
            </a:pPr>
            <a:r>
              <a:rPr lang="en" sz="1200">
                <a:solidFill>
                  <a:srgbClr val="000000"/>
                </a:solidFill>
                <a:latin typeface="Arial"/>
                <a:ea typeface="Arial"/>
                <a:cs typeface="Arial"/>
                <a:sym typeface="Arial"/>
              </a:rPr>
              <a:t>Does the website or organization have a name that is similar to another? Does it look similar to another site or organization?  Be aware of</a:t>
            </a:r>
            <a:r>
              <a:rPr lang="en" sz="1200">
                <a:solidFill>
                  <a:srgbClr val="595959"/>
                </a:solidFill>
                <a:latin typeface="Arial"/>
                <a:ea typeface="Arial"/>
                <a:cs typeface="Arial"/>
                <a:sym typeface="Arial"/>
              </a:rPr>
              <a:t> </a:t>
            </a:r>
            <a:r>
              <a:rPr lang="en" sz="1200" u="sng">
                <a:solidFill>
                  <a:srgbClr val="0097A7"/>
                </a:solidFill>
                <a:latin typeface="Arial"/>
                <a:ea typeface="Arial"/>
                <a:cs typeface="Arial"/>
                <a:sym typeface="Arial"/>
                <a:hlinkClick r:id="rId3"/>
              </a:rPr>
              <a:t>spoofed urls </a:t>
            </a:r>
            <a:r>
              <a:rPr lang="en" sz="1200">
                <a:solidFill>
                  <a:srgbClr val="000000"/>
                </a:solidFill>
                <a:latin typeface="Arial"/>
                <a:ea typeface="Arial"/>
                <a:cs typeface="Arial"/>
                <a:sym typeface="Arial"/>
              </a:rPr>
              <a:t>and</a:t>
            </a:r>
            <a:r>
              <a:rPr lang="en" sz="1200">
                <a:solidFill>
                  <a:srgbClr val="595959"/>
                </a:solidFill>
                <a:latin typeface="Arial"/>
                <a:ea typeface="Arial"/>
                <a:cs typeface="Arial"/>
                <a:sym typeface="Arial"/>
              </a:rPr>
              <a:t> </a:t>
            </a:r>
            <a:r>
              <a:rPr lang="en" sz="1200" u="sng">
                <a:solidFill>
                  <a:srgbClr val="0097A7"/>
                </a:solidFill>
                <a:latin typeface="Arial"/>
                <a:ea typeface="Arial"/>
                <a:cs typeface="Arial"/>
                <a:sym typeface="Arial"/>
                <a:hlinkClick r:id="rId4"/>
              </a:rPr>
              <a:t>website spoofing</a:t>
            </a:r>
            <a:r>
              <a:rPr lang="en" sz="1200">
                <a:solidFill>
                  <a:srgbClr val="595959"/>
                </a:solidFill>
                <a:latin typeface="Arial"/>
                <a:ea typeface="Arial"/>
                <a:cs typeface="Arial"/>
                <a:sym typeface="Arial"/>
              </a:rPr>
              <a:t>. </a:t>
            </a:r>
            <a:endParaRPr sz="1200">
              <a:solidFill>
                <a:srgbClr val="595959"/>
              </a:solidFill>
              <a:latin typeface="Arial"/>
              <a:ea typeface="Arial"/>
              <a:cs typeface="Arial"/>
              <a:sym typeface="Arial"/>
            </a:endParaRPr>
          </a:p>
          <a:p>
            <a:pPr marL="0" lvl="0" indent="0" rtl="0">
              <a:lnSpc>
                <a:spcPct val="150000"/>
              </a:lnSpc>
              <a:spcBef>
                <a:spcPts val="1600"/>
              </a:spcBef>
              <a:spcAft>
                <a:spcPts val="0"/>
              </a:spcAft>
              <a:buNone/>
            </a:pPr>
            <a:endParaRPr sz="1200"/>
          </a:p>
        </p:txBody>
      </p:sp>
      <p:pic>
        <p:nvPicPr>
          <p:cNvPr id="263" name="Shape 263"/>
          <p:cNvPicPr preferRelativeResize="0"/>
          <p:nvPr/>
        </p:nvPicPr>
        <p:blipFill>
          <a:blip r:embed="rId5">
            <a:alphaModFix/>
          </a:blip>
          <a:stretch>
            <a:fillRect/>
          </a:stretch>
        </p:blipFill>
        <p:spPr>
          <a:xfrm>
            <a:off x="0" y="1030600"/>
            <a:ext cx="4560576" cy="2625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rotWithShape="1">
          <a:blip r:embed="rId3">
            <a:alphaModFix/>
          </a:blip>
          <a:srcRect b="24964"/>
          <a:stretch/>
        </p:blipFill>
        <p:spPr>
          <a:xfrm>
            <a:off x="0" y="0"/>
            <a:ext cx="2846075" cy="1229250"/>
          </a:xfrm>
          <a:prstGeom prst="rect">
            <a:avLst/>
          </a:prstGeom>
          <a:noFill/>
          <a:ln>
            <a:noFill/>
          </a:ln>
        </p:spPr>
      </p:pic>
      <p:pic>
        <p:nvPicPr>
          <p:cNvPr id="269" name="Shape 269"/>
          <p:cNvPicPr preferRelativeResize="0"/>
          <p:nvPr/>
        </p:nvPicPr>
        <p:blipFill>
          <a:blip r:embed="rId4">
            <a:alphaModFix/>
          </a:blip>
          <a:stretch>
            <a:fillRect/>
          </a:stretch>
        </p:blipFill>
        <p:spPr>
          <a:xfrm>
            <a:off x="119725" y="1957150"/>
            <a:ext cx="4066299" cy="2318600"/>
          </a:xfrm>
          <a:prstGeom prst="rect">
            <a:avLst/>
          </a:prstGeom>
          <a:noFill/>
          <a:ln>
            <a:noFill/>
          </a:ln>
        </p:spPr>
      </p:pic>
      <p:sp>
        <p:nvSpPr>
          <p:cNvPr id="270" name="Shape 270"/>
          <p:cNvSpPr txBox="1"/>
          <p:nvPr/>
        </p:nvSpPr>
        <p:spPr>
          <a:xfrm>
            <a:off x="1050675" y="1456300"/>
            <a:ext cx="2204400" cy="48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Source Sans Pro"/>
                <a:ea typeface="Source Sans Pro"/>
                <a:cs typeface="Source Sans Pro"/>
                <a:sym typeface="Source Sans Pro"/>
              </a:rPr>
              <a:t>martinlutherking.org</a:t>
            </a:r>
            <a:endParaRPr sz="1800">
              <a:latin typeface="Source Sans Pro"/>
              <a:ea typeface="Source Sans Pro"/>
              <a:cs typeface="Source Sans Pro"/>
              <a:sym typeface="Source Sans Pro"/>
            </a:endParaRPr>
          </a:p>
        </p:txBody>
      </p:sp>
      <p:sp>
        <p:nvSpPr>
          <p:cNvPr id="271" name="Shape 271"/>
          <p:cNvSpPr txBox="1"/>
          <p:nvPr/>
        </p:nvSpPr>
        <p:spPr>
          <a:xfrm>
            <a:off x="4158350" y="1521550"/>
            <a:ext cx="604200" cy="359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latin typeface="Source Sans Pro"/>
                <a:ea typeface="Source Sans Pro"/>
                <a:cs typeface="Source Sans Pro"/>
                <a:sym typeface="Source Sans Pro"/>
              </a:rPr>
              <a:t>vs.</a:t>
            </a:r>
            <a:endParaRPr>
              <a:latin typeface="Source Sans Pro"/>
              <a:ea typeface="Source Sans Pro"/>
              <a:cs typeface="Source Sans Pro"/>
              <a:sym typeface="Source Sans Pro"/>
            </a:endParaRPr>
          </a:p>
        </p:txBody>
      </p:sp>
      <p:sp>
        <p:nvSpPr>
          <p:cNvPr id="272" name="Shape 272"/>
          <p:cNvSpPr txBox="1"/>
          <p:nvPr/>
        </p:nvSpPr>
        <p:spPr>
          <a:xfrm>
            <a:off x="5563238" y="1456300"/>
            <a:ext cx="2552100" cy="310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Source Sans Pro"/>
                <a:ea typeface="Source Sans Pro"/>
                <a:cs typeface="Source Sans Pro"/>
                <a:sym typeface="Source Sans Pro"/>
              </a:rPr>
              <a:t>www.thekingcenter.org/</a:t>
            </a:r>
            <a:endParaRPr sz="1800">
              <a:latin typeface="Source Sans Pro"/>
              <a:ea typeface="Source Sans Pro"/>
              <a:cs typeface="Source Sans Pro"/>
              <a:sym typeface="Source Sans Pro"/>
            </a:endParaRPr>
          </a:p>
        </p:txBody>
      </p:sp>
      <p:pic>
        <p:nvPicPr>
          <p:cNvPr id="273" name="Shape 273"/>
          <p:cNvPicPr preferRelativeResize="0"/>
          <p:nvPr/>
        </p:nvPicPr>
        <p:blipFill>
          <a:blip r:embed="rId5">
            <a:alphaModFix/>
          </a:blip>
          <a:stretch>
            <a:fillRect/>
          </a:stretch>
        </p:blipFill>
        <p:spPr>
          <a:xfrm>
            <a:off x="4719750" y="2001274"/>
            <a:ext cx="4239075" cy="20404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descr="fake tweet beyonce.jpg"/>
          <p:cNvPicPr preferRelativeResize="0"/>
          <p:nvPr/>
        </p:nvPicPr>
        <p:blipFill rotWithShape="1">
          <a:blip r:embed="rId3">
            <a:alphaModFix/>
          </a:blip>
          <a:srcRect l="22607" t="10629" r="20217" b="44442"/>
          <a:stretch/>
        </p:blipFill>
        <p:spPr>
          <a:xfrm>
            <a:off x="789500" y="1531425"/>
            <a:ext cx="7564975" cy="2670000"/>
          </a:xfrm>
          <a:prstGeom prst="rect">
            <a:avLst/>
          </a:prstGeom>
          <a:noFill/>
          <a:ln>
            <a:noFill/>
          </a:ln>
        </p:spPr>
      </p:pic>
      <p:pic>
        <p:nvPicPr>
          <p:cNvPr id="279" name="Shape 279"/>
          <p:cNvPicPr preferRelativeResize="0"/>
          <p:nvPr/>
        </p:nvPicPr>
        <p:blipFill rotWithShape="1">
          <a:blip r:embed="rId4">
            <a:alphaModFix/>
          </a:blip>
          <a:srcRect b="24964"/>
          <a:stretch/>
        </p:blipFill>
        <p:spPr>
          <a:xfrm>
            <a:off x="0" y="0"/>
            <a:ext cx="2846075" cy="1229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descr="fake tweet beyonce.jpg"/>
          <p:cNvPicPr preferRelativeResize="0"/>
          <p:nvPr/>
        </p:nvPicPr>
        <p:blipFill>
          <a:blip r:embed="rId3">
            <a:alphaModFix/>
          </a:blip>
          <a:stretch>
            <a:fillRect/>
          </a:stretch>
        </p:blipFill>
        <p:spPr>
          <a:xfrm>
            <a:off x="834975" y="1228675"/>
            <a:ext cx="7431375" cy="3344100"/>
          </a:xfrm>
          <a:prstGeom prst="rect">
            <a:avLst/>
          </a:prstGeom>
          <a:noFill/>
          <a:ln>
            <a:noFill/>
          </a:ln>
        </p:spPr>
      </p:pic>
      <p:sp>
        <p:nvSpPr>
          <p:cNvPr id="285" name="Shape 285"/>
          <p:cNvSpPr txBox="1"/>
          <p:nvPr/>
        </p:nvSpPr>
        <p:spPr>
          <a:xfrm>
            <a:off x="733600" y="4543250"/>
            <a:ext cx="6195600" cy="484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latin typeface="Source Sans Pro"/>
                <a:ea typeface="Source Sans Pro"/>
                <a:cs typeface="Source Sans Pro"/>
                <a:sym typeface="Source Sans Pro"/>
              </a:rPr>
              <a:t>Tweet created using </a:t>
            </a:r>
            <a:r>
              <a:rPr lang="en" sz="1200" u="sng">
                <a:solidFill>
                  <a:schemeClr val="hlink"/>
                </a:solidFill>
                <a:latin typeface="Source Sans Pro"/>
                <a:ea typeface="Source Sans Pro"/>
                <a:cs typeface="Source Sans Pro"/>
                <a:sym typeface="Source Sans Pro"/>
                <a:hlinkClick r:id="rId4"/>
              </a:rPr>
              <a:t>TweetFake.com </a:t>
            </a:r>
            <a:endParaRPr sz="1200">
              <a:latin typeface="Source Sans Pro"/>
              <a:ea typeface="Source Sans Pro"/>
              <a:cs typeface="Source Sans Pro"/>
              <a:sym typeface="Source Sans Pro"/>
            </a:endParaRPr>
          </a:p>
        </p:txBody>
      </p:sp>
      <p:pic>
        <p:nvPicPr>
          <p:cNvPr id="286" name="Shape 286"/>
          <p:cNvPicPr preferRelativeResize="0"/>
          <p:nvPr/>
        </p:nvPicPr>
        <p:blipFill rotWithShape="1">
          <a:blip r:embed="rId5">
            <a:alphaModFix/>
          </a:blip>
          <a:srcRect b="24964"/>
          <a:stretch/>
        </p:blipFill>
        <p:spPr>
          <a:xfrm>
            <a:off x="0" y="0"/>
            <a:ext cx="2668318" cy="1152475"/>
          </a:xfrm>
          <a:prstGeom prst="rect">
            <a:avLst/>
          </a:prstGeom>
          <a:noFill/>
          <a:ln>
            <a:noFill/>
          </a:ln>
        </p:spPr>
      </p:pic>
      <p:sp>
        <p:nvSpPr>
          <p:cNvPr id="287" name="Shape 287"/>
          <p:cNvSpPr/>
          <p:nvPr/>
        </p:nvSpPr>
        <p:spPr>
          <a:xfrm>
            <a:off x="1333275" y="1178300"/>
            <a:ext cx="1151100" cy="3246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body" idx="2"/>
          </p:nvPr>
        </p:nvSpPr>
        <p:spPr>
          <a:xfrm>
            <a:off x="4922375" y="908700"/>
            <a:ext cx="3837000" cy="3806100"/>
          </a:xfrm>
          <a:prstGeom prst="rect">
            <a:avLst/>
          </a:prstGeom>
        </p:spPr>
        <p:txBody>
          <a:bodyPr spcFirstLastPara="1" wrap="square" lIns="91425" tIns="91425" rIns="91425" bIns="91425" anchor="ctr" anchorCtr="0">
            <a:noAutofit/>
          </a:bodyPr>
          <a:lstStyle/>
          <a:p>
            <a:pPr marL="457200" lvl="0" indent="-342900">
              <a:lnSpc>
                <a:spcPct val="100000"/>
              </a:lnSpc>
              <a:spcBef>
                <a:spcPts val="600"/>
              </a:spcBef>
              <a:spcAft>
                <a:spcPts val="0"/>
              </a:spcAft>
              <a:buClr>
                <a:srgbClr val="000000"/>
              </a:buClr>
              <a:buSzPts val="1800"/>
              <a:buChar char="◎"/>
            </a:pPr>
            <a:r>
              <a:rPr lang="en" sz="1800"/>
              <a:t>Does the article include a way to contact the author?</a:t>
            </a:r>
            <a:endParaRPr sz="1800"/>
          </a:p>
          <a:p>
            <a:pPr marL="457200" lvl="0" indent="-342900">
              <a:lnSpc>
                <a:spcPct val="100000"/>
              </a:lnSpc>
              <a:spcBef>
                <a:spcPts val="0"/>
              </a:spcBef>
              <a:spcAft>
                <a:spcPts val="0"/>
              </a:spcAft>
              <a:buClr>
                <a:srgbClr val="000000"/>
              </a:buClr>
              <a:buSzPts val="1800"/>
              <a:buChar char="◎"/>
            </a:pPr>
            <a:r>
              <a:rPr lang="en" sz="1800"/>
              <a:t>What other articles have they written?</a:t>
            </a:r>
            <a:endParaRPr sz="1800"/>
          </a:p>
          <a:p>
            <a:pPr marL="457200" lvl="0" indent="-342900">
              <a:lnSpc>
                <a:spcPct val="100000"/>
              </a:lnSpc>
              <a:spcBef>
                <a:spcPts val="0"/>
              </a:spcBef>
              <a:spcAft>
                <a:spcPts val="0"/>
              </a:spcAft>
              <a:buClr>
                <a:srgbClr val="000000"/>
              </a:buClr>
              <a:buSzPts val="1800"/>
              <a:buChar char="◎"/>
            </a:pPr>
            <a:r>
              <a:rPr lang="en" sz="1800"/>
              <a:t>Search Google, LinkedIn</a:t>
            </a:r>
            <a:endParaRPr sz="1800"/>
          </a:p>
          <a:p>
            <a:pPr marL="457200" lvl="0" indent="-342900">
              <a:lnSpc>
                <a:spcPct val="100000"/>
              </a:lnSpc>
              <a:spcBef>
                <a:spcPts val="0"/>
              </a:spcBef>
              <a:spcAft>
                <a:spcPts val="0"/>
              </a:spcAft>
              <a:buClr>
                <a:srgbClr val="000000"/>
              </a:buClr>
              <a:buSzPts val="1800"/>
              <a:buChar char="◎"/>
            </a:pPr>
            <a:r>
              <a:rPr lang="en" sz="1800"/>
              <a:t>Do they have an affiliation? Check the organization or company directory.</a:t>
            </a:r>
            <a:endParaRPr sz="1800"/>
          </a:p>
          <a:p>
            <a:pPr marL="0" lvl="0" indent="0">
              <a:spcBef>
                <a:spcPts val="600"/>
              </a:spcBef>
              <a:spcAft>
                <a:spcPts val="0"/>
              </a:spcAft>
              <a:buNone/>
            </a:pPr>
            <a:endParaRPr sz="1800"/>
          </a:p>
        </p:txBody>
      </p:sp>
      <p:pic>
        <p:nvPicPr>
          <p:cNvPr id="293" name="Shape 293"/>
          <p:cNvPicPr preferRelativeResize="0"/>
          <p:nvPr/>
        </p:nvPicPr>
        <p:blipFill>
          <a:blip r:embed="rId3">
            <a:alphaModFix/>
          </a:blip>
          <a:stretch>
            <a:fillRect/>
          </a:stretch>
        </p:blipFill>
        <p:spPr>
          <a:xfrm>
            <a:off x="135275" y="1185850"/>
            <a:ext cx="4356724" cy="2861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2"/>
          </p:nvPr>
        </p:nvSpPr>
        <p:spPr>
          <a:xfrm>
            <a:off x="-2120175" y="811825"/>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1400"/>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pic>
        <p:nvPicPr>
          <p:cNvPr id="299" name="Shape 299"/>
          <p:cNvPicPr preferRelativeResize="0"/>
          <p:nvPr/>
        </p:nvPicPr>
        <p:blipFill>
          <a:blip r:embed="rId3">
            <a:alphaModFix/>
          </a:blip>
          <a:stretch>
            <a:fillRect/>
          </a:stretch>
        </p:blipFill>
        <p:spPr>
          <a:xfrm>
            <a:off x="0" y="1335400"/>
            <a:ext cx="4543425" cy="2647950"/>
          </a:xfrm>
          <a:prstGeom prst="rect">
            <a:avLst/>
          </a:prstGeom>
          <a:noFill/>
          <a:ln>
            <a:noFill/>
          </a:ln>
        </p:spPr>
      </p:pic>
      <p:pic>
        <p:nvPicPr>
          <p:cNvPr id="300" name="Shape 300"/>
          <p:cNvPicPr preferRelativeResize="0"/>
          <p:nvPr/>
        </p:nvPicPr>
        <p:blipFill>
          <a:blip r:embed="rId4">
            <a:alphaModFix/>
          </a:blip>
          <a:stretch>
            <a:fillRect/>
          </a:stretch>
        </p:blipFill>
        <p:spPr>
          <a:xfrm>
            <a:off x="4661650" y="186225"/>
            <a:ext cx="4482349" cy="404450"/>
          </a:xfrm>
          <a:prstGeom prst="rect">
            <a:avLst/>
          </a:prstGeom>
          <a:noFill/>
          <a:ln>
            <a:noFill/>
          </a:ln>
        </p:spPr>
      </p:pic>
      <p:sp>
        <p:nvSpPr>
          <p:cNvPr id="301" name="Shape 301"/>
          <p:cNvSpPr txBox="1"/>
          <p:nvPr/>
        </p:nvSpPr>
        <p:spPr>
          <a:xfrm>
            <a:off x="4575850" y="4583125"/>
            <a:ext cx="4705500" cy="358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latin typeface="Source Sans Pro"/>
                <a:ea typeface="Source Sans Pro"/>
                <a:cs typeface="Source Sans Pro"/>
                <a:sym typeface="Source Sans Pro"/>
              </a:rPr>
              <a:t>Source: http://kfor.com/2015/06/30/dead-again-why-celebrities-die-over-and-over-online/</a:t>
            </a:r>
            <a:endParaRPr sz="1000">
              <a:latin typeface="Source Sans Pro"/>
              <a:ea typeface="Source Sans Pro"/>
              <a:cs typeface="Source Sans Pro"/>
              <a:sym typeface="Source Sans Pro"/>
            </a:endParaRPr>
          </a:p>
        </p:txBody>
      </p:sp>
      <p:pic>
        <p:nvPicPr>
          <p:cNvPr id="302" name="Shape 302"/>
          <p:cNvPicPr preferRelativeResize="0"/>
          <p:nvPr/>
        </p:nvPicPr>
        <p:blipFill>
          <a:blip r:embed="rId5">
            <a:alphaModFix/>
          </a:blip>
          <a:stretch>
            <a:fillRect/>
          </a:stretch>
        </p:blipFill>
        <p:spPr>
          <a:xfrm>
            <a:off x="4796125" y="656350"/>
            <a:ext cx="4112550" cy="37454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p:cNvPicPr preferRelativeResize="0"/>
          <p:nvPr/>
        </p:nvPicPr>
        <p:blipFill>
          <a:blip r:embed="rId3">
            <a:alphaModFix/>
          </a:blip>
          <a:stretch>
            <a:fillRect/>
          </a:stretch>
        </p:blipFill>
        <p:spPr>
          <a:xfrm>
            <a:off x="1822700" y="2535600"/>
            <a:ext cx="7015225" cy="2500950"/>
          </a:xfrm>
          <a:prstGeom prst="rect">
            <a:avLst/>
          </a:prstGeom>
          <a:noFill/>
          <a:ln>
            <a:noFill/>
          </a:ln>
        </p:spPr>
      </p:pic>
      <p:pic>
        <p:nvPicPr>
          <p:cNvPr id="308" name="Shape 308"/>
          <p:cNvPicPr preferRelativeResize="0"/>
          <p:nvPr/>
        </p:nvPicPr>
        <p:blipFill>
          <a:blip r:embed="rId4">
            <a:alphaModFix/>
          </a:blip>
          <a:stretch>
            <a:fillRect/>
          </a:stretch>
        </p:blipFill>
        <p:spPr>
          <a:xfrm>
            <a:off x="100975" y="75275"/>
            <a:ext cx="4099550" cy="2730025"/>
          </a:xfrm>
          <a:prstGeom prst="rect">
            <a:avLst/>
          </a:prstGeom>
          <a:noFill/>
          <a:ln>
            <a:noFill/>
          </a:ln>
        </p:spPr>
      </p:pic>
      <p:sp>
        <p:nvSpPr>
          <p:cNvPr id="309" name="Shape 309"/>
          <p:cNvSpPr txBox="1"/>
          <p:nvPr/>
        </p:nvSpPr>
        <p:spPr>
          <a:xfrm>
            <a:off x="4608900" y="2050775"/>
            <a:ext cx="4535100" cy="408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latin typeface="Source Sans Pro"/>
                <a:ea typeface="Source Sans Pro"/>
                <a:cs typeface="Source Sans Pro"/>
                <a:sym typeface="Source Sans Pro"/>
              </a:rPr>
              <a:t>Image Source: </a:t>
            </a:r>
            <a:r>
              <a:rPr lang="en" sz="1200" u="sng">
                <a:solidFill>
                  <a:schemeClr val="hlink"/>
                </a:solidFill>
                <a:latin typeface="Source Sans Pro"/>
                <a:ea typeface="Source Sans Pro"/>
                <a:cs typeface="Source Sans Pro"/>
                <a:sym typeface="Source Sans Pro"/>
                <a:hlinkClick r:id="rId5"/>
              </a:rPr>
              <a:t>http://chainsawsuit.com/comic/archive/2014/09/16/on-research/</a:t>
            </a:r>
            <a:endParaRPr sz="1200">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p:nvPr/>
        </p:nvPicPr>
        <p:blipFill>
          <a:blip r:embed="rId3">
            <a:alphaModFix/>
          </a:blip>
          <a:stretch>
            <a:fillRect/>
          </a:stretch>
        </p:blipFill>
        <p:spPr>
          <a:xfrm>
            <a:off x="160000" y="331475"/>
            <a:ext cx="4276725" cy="2457450"/>
          </a:xfrm>
          <a:prstGeom prst="rect">
            <a:avLst/>
          </a:prstGeom>
          <a:noFill/>
          <a:ln>
            <a:noFill/>
          </a:ln>
        </p:spPr>
      </p:pic>
      <p:pic>
        <p:nvPicPr>
          <p:cNvPr id="315" name="Shape 315" descr="bernie clickbait.jpg"/>
          <p:cNvPicPr preferRelativeResize="0"/>
          <p:nvPr/>
        </p:nvPicPr>
        <p:blipFill>
          <a:blip r:embed="rId4">
            <a:alphaModFix/>
          </a:blip>
          <a:stretch>
            <a:fillRect/>
          </a:stretch>
        </p:blipFill>
        <p:spPr>
          <a:xfrm>
            <a:off x="4596050" y="1088650"/>
            <a:ext cx="4511050" cy="2966200"/>
          </a:xfrm>
          <a:prstGeom prst="rect">
            <a:avLst/>
          </a:prstGeom>
          <a:noFill/>
          <a:ln w="9525" cap="flat" cmpd="sng">
            <a:solidFill>
              <a:srgbClr val="000000"/>
            </a:solidFill>
            <a:prstDash val="solid"/>
            <a:round/>
            <a:headEnd type="none" w="sm" len="sm"/>
            <a:tailEnd type="none" w="sm" len="sm"/>
          </a:ln>
        </p:spPr>
      </p:pic>
      <p:sp>
        <p:nvSpPr>
          <p:cNvPr id="316" name="Shape 316"/>
          <p:cNvSpPr txBox="1"/>
          <p:nvPr/>
        </p:nvSpPr>
        <p:spPr>
          <a:xfrm>
            <a:off x="115263" y="4183400"/>
            <a:ext cx="4366200" cy="737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latin typeface="Source Sans Pro"/>
                <a:ea typeface="Source Sans Pro"/>
                <a:cs typeface="Source Sans Pro"/>
                <a:sym typeface="Source Sans Pro"/>
              </a:rPr>
              <a:t>Clickbait, Clickbaity, Clickbaiting</a:t>
            </a:r>
            <a:endParaRPr sz="1200">
              <a:latin typeface="Source Sans Pro"/>
              <a:ea typeface="Source Sans Pro"/>
              <a:cs typeface="Source Sans Pro"/>
              <a:sym typeface="Source Sans Pro"/>
            </a:endParaRPr>
          </a:p>
          <a:p>
            <a:pPr marL="0" lvl="0" indent="0">
              <a:spcBef>
                <a:spcPts val="0"/>
              </a:spcBef>
              <a:spcAft>
                <a:spcPts val="0"/>
              </a:spcAft>
              <a:buNone/>
            </a:pPr>
            <a:r>
              <a:rPr lang="en" sz="1200" u="sng">
                <a:solidFill>
                  <a:schemeClr val="hlink"/>
                </a:solidFill>
                <a:latin typeface="Source Sans Pro"/>
                <a:ea typeface="Source Sans Pro"/>
                <a:cs typeface="Source Sans Pro"/>
                <a:sym typeface="Source Sans Pro"/>
                <a:hlinkClick r:id="rId5"/>
              </a:rPr>
              <a:t>https://www.merriam-webster.com/dictionary/clickbait</a:t>
            </a:r>
            <a:endParaRPr sz="1200">
              <a:latin typeface="Source Sans Pro"/>
              <a:ea typeface="Source Sans Pro"/>
              <a:cs typeface="Source Sans Pro"/>
              <a:sym typeface="Source Sans Pro"/>
            </a:endParaRPr>
          </a:p>
          <a:p>
            <a:pPr marL="0" lvl="0" indent="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Shape 321" descr="bernie clickbait 2.jpg"/>
          <p:cNvPicPr preferRelativeResize="0"/>
          <p:nvPr/>
        </p:nvPicPr>
        <p:blipFill>
          <a:blip r:embed="rId3">
            <a:alphaModFix/>
          </a:blip>
          <a:stretch>
            <a:fillRect/>
          </a:stretch>
        </p:blipFill>
        <p:spPr>
          <a:xfrm>
            <a:off x="3169450" y="228595"/>
            <a:ext cx="4747750" cy="4318754"/>
          </a:xfrm>
          <a:prstGeom prst="rect">
            <a:avLst/>
          </a:prstGeom>
          <a:noFill/>
          <a:ln w="9525" cap="flat" cmpd="sng">
            <a:solidFill>
              <a:srgbClr val="000000"/>
            </a:solidFill>
            <a:prstDash val="solid"/>
            <a:round/>
            <a:headEnd type="none" w="sm" len="sm"/>
            <a:tailEnd type="none" w="sm" len="sm"/>
          </a:ln>
        </p:spPr>
      </p:pic>
      <p:sp>
        <p:nvSpPr>
          <p:cNvPr id="322" name="Shape 322"/>
          <p:cNvSpPr txBox="1"/>
          <p:nvPr/>
        </p:nvSpPr>
        <p:spPr>
          <a:xfrm>
            <a:off x="2975600" y="4545875"/>
            <a:ext cx="5627700" cy="429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u="sng">
                <a:solidFill>
                  <a:srgbClr val="1155CC"/>
                </a:solidFill>
                <a:latin typeface="Source Sans Pro"/>
                <a:ea typeface="Source Sans Pro"/>
                <a:cs typeface="Source Sans Pro"/>
                <a:sym typeface="Source Sans Pro"/>
                <a:hlinkClick r:id="rId4"/>
              </a:rPr>
              <a:t>http://www.huffingtonpost.com/entry/bernie-sanders-could-replace-president-trump-with-little_us_5829f25fe4b02b1f5257a6b7</a:t>
            </a:r>
            <a:r>
              <a:rPr lang="en" sz="1200">
                <a:solidFill>
                  <a:schemeClr val="dk1"/>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marL="0" lvl="0" indent="0">
              <a:spcBef>
                <a:spcPts val="0"/>
              </a:spcBef>
              <a:spcAft>
                <a:spcPts val="0"/>
              </a:spcAft>
              <a:buNone/>
            </a:pPr>
            <a:endParaRPr/>
          </a:p>
        </p:txBody>
      </p:sp>
      <p:pic>
        <p:nvPicPr>
          <p:cNvPr id="323" name="Shape 323"/>
          <p:cNvPicPr preferRelativeResize="0"/>
          <p:nvPr/>
        </p:nvPicPr>
        <p:blipFill>
          <a:blip r:embed="rId5">
            <a:alphaModFix/>
          </a:blip>
          <a:stretch>
            <a:fillRect/>
          </a:stretch>
        </p:blipFill>
        <p:spPr>
          <a:xfrm>
            <a:off x="152399" y="228600"/>
            <a:ext cx="2566050" cy="1474475"/>
          </a:xfrm>
          <a:prstGeom prst="rect">
            <a:avLst/>
          </a:prstGeom>
          <a:noFill/>
          <a:ln>
            <a:noFill/>
          </a:ln>
        </p:spPr>
      </p:pic>
      <p:sp>
        <p:nvSpPr>
          <p:cNvPr id="324" name="Shape 324"/>
          <p:cNvSpPr/>
          <p:nvPr/>
        </p:nvSpPr>
        <p:spPr>
          <a:xfrm>
            <a:off x="3778300" y="2494275"/>
            <a:ext cx="4036500" cy="19629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2"/>
          </p:nvPr>
        </p:nvSpPr>
        <p:spPr>
          <a:xfrm>
            <a:off x="4706475" y="166475"/>
            <a:ext cx="4213500" cy="42528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1200">
                <a:solidFill>
                  <a:schemeClr val="dk1"/>
                </a:solidFill>
              </a:rPr>
              <a:t>Is there “cited” or linked information in an article? </a:t>
            </a:r>
            <a:endParaRPr sz="1200">
              <a:solidFill>
                <a:schemeClr val="dk1"/>
              </a:solidFill>
            </a:endParaRPr>
          </a:p>
          <a:p>
            <a:pPr marL="0" lvl="0" indent="0" rtl="0">
              <a:spcBef>
                <a:spcPts val="600"/>
              </a:spcBef>
              <a:spcAft>
                <a:spcPts val="0"/>
              </a:spcAft>
              <a:buNone/>
            </a:pPr>
            <a:endParaRPr sz="1200">
              <a:solidFill>
                <a:schemeClr val="dk1"/>
              </a:solidFill>
            </a:endParaRPr>
          </a:p>
          <a:p>
            <a:pPr marL="0" lvl="0" indent="0" rtl="0">
              <a:spcBef>
                <a:spcPts val="600"/>
              </a:spcBef>
              <a:spcAft>
                <a:spcPts val="0"/>
              </a:spcAft>
              <a:buNone/>
            </a:pPr>
            <a:r>
              <a:rPr lang="en" sz="1200">
                <a:solidFill>
                  <a:schemeClr val="dk1"/>
                </a:solidFill>
              </a:rPr>
              <a:t>Does it just link to yet another article from the same site or another site quoting the same information? Does it get you to an actual primary source, study, report, etc. </a:t>
            </a:r>
            <a:endParaRPr sz="1200">
              <a:solidFill>
                <a:schemeClr val="dk1"/>
              </a:solidFill>
            </a:endParaRPr>
          </a:p>
          <a:p>
            <a:pPr marL="0" lvl="0" indent="0" rtl="0">
              <a:spcBef>
                <a:spcPts val="600"/>
              </a:spcBef>
              <a:spcAft>
                <a:spcPts val="0"/>
              </a:spcAft>
              <a:buNone/>
            </a:pPr>
            <a:endParaRPr sz="1200">
              <a:solidFill>
                <a:schemeClr val="dk1"/>
              </a:solidFill>
            </a:endParaRPr>
          </a:p>
          <a:p>
            <a:pPr marL="0" lvl="0" indent="0" rtl="0">
              <a:spcBef>
                <a:spcPts val="600"/>
              </a:spcBef>
              <a:spcAft>
                <a:spcPts val="0"/>
              </a:spcAft>
              <a:buNone/>
            </a:pPr>
            <a:r>
              <a:rPr lang="en" sz="1200">
                <a:solidFill>
                  <a:schemeClr val="dk1"/>
                </a:solidFill>
              </a:rPr>
              <a:t>Nytimes.com example </a:t>
            </a:r>
            <a:r>
              <a:rPr lang="en" sz="1200" i="1">
                <a:solidFill>
                  <a:schemeClr val="dk1"/>
                </a:solidFill>
              </a:rPr>
              <a:t>(include the actual documents for you to review)</a:t>
            </a:r>
            <a:endParaRPr sz="1200" i="1">
              <a:solidFill>
                <a:schemeClr val="dk1"/>
              </a:solidFill>
            </a:endParaRPr>
          </a:p>
          <a:p>
            <a:pPr marL="0" lvl="0" indent="0" rtl="0">
              <a:spcBef>
                <a:spcPts val="600"/>
              </a:spcBef>
              <a:spcAft>
                <a:spcPts val="0"/>
              </a:spcAft>
              <a:buNone/>
            </a:pPr>
            <a:r>
              <a:rPr lang="en" sz="1000" i="1">
                <a:solidFill>
                  <a:schemeClr val="dk1"/>
                </a:solidFill>
              </a:rPr>
              <a:t>Trumps Budget Cuts Deeply into Medcaid and Anti-Poverty Efforts</a:t>
            </a:r>
            <a:endParaRPr sz="1000" i="1">
              <a:solidFill>
                <a:schemeClr val="dk1"/>
              </a:solidFill>
            </a:endParaRPr>
          </a:p>
          <a:p>
            <a:pPr marL="0" lvl="0" indent="0" rtl="0">
              <a:spcBef>
                <a:spcPts val="600"/>
              </a:spcBef>
              <a:spcAft>
                <a:spcPts val="0"/>
              </a:spcAft>
              <a:buNone/>
            </a:pPr>
            <a:r>
              <a:rPr lang="en" sz="1000" u="sng">
                <a:solidFill>
                  <a:schemeClr val="hlink"/>
                </a:solidFill>
                <a:hlinkClick r:id="rId3"/>
              </a:rPr>
              <a:t>https://www.nytimes.com/2017/05/22/us/politics/trump-budget-cuts.html</a:t>
            </a:r>
            <a:endParaRPr sz="1000">
              <a:solidFill>
                <a:schemeClr val="dk1"/>
              </a:solidFill>
            </a:endParaRPr>
          </a:p>
          <a:p>
            <a:pPr marL="0" lvl="0" indent="0" rtl="0">
              <a:spcBef>
                <a:spcPts val="600"/>
              </a:spcBef>
              <a:spcAft>
                <a:spcPts val="0"/>
              </a:spcAft>
              <a:buNone/>
            </a:pPr>
            <a:endParaRPr sz="1200">
              <a:solidFill>
                <a:schemeClr val="dk1"/>
              </a:solidFill>
            </a:endParaRPr>
          </a:p>
          <a:p>
            <a:pPr marL="0" lvl="0" indent="0" rtl="0">
              <a:spcBef>
                <a:spcPts val="600"/>
              </a:spcBef>
              <a:spcAft>
                <a:spcPts val="0"/>
              </a:spcAft>
              <a:buNone/>
            </a:pPr>
            <a:endParaRPr sz="1200">
              <a:solidFill>
                <a:schemeClr val="dk1"/>
              </a:solidFill>
            </a:endParaRPr>
          </a:p>
          <a:p>
            <a:pPr marL="0" lvl="0" indent="0" rtl="0">
              <a:spcBef>
                <a:spcPts val="600"/>
              </a:spcBef>
              <a:spcAft>
                <a:spcPts val="0"/>
              </a:spcAft>
              <a:buNone/>
            </a:pPr>
            <a:endParaRPr sz="1200">
              <a:solidFill>
                <a:schemeClr val="dk1"/>
              </a:solidFill>
            </a:endParaRPr>
          </a:p>
          <a:p>
            <a:pPr marL="0" lvl="0" indent="0" rtl="0">
              <a:spcBef>
                <a:spcPts val="600"/>
              </a:spcBef>
              <a:spcAft>
                <a:spcPts val="0"/>
              </a:spcAft>
              <a:buNone/>
            </a:pPr>
            <a:endParaRPr sz="1200">
              <a:solidFill>
                <a:schemeClr val="dk1"/>
              </a:solidFill>
            </a:endParaRPr>
          </a:p>
          <a:p>
            <a:pPr marL="0" lvl="0" indent="0" rtl="0">
              <a:spcBef>
                <a:spcPts val="600"/>
              </a:spcBef>
              <a:spcAft>
                <a:spcPts val="0"/>
              </a:spcAft>
              <a:buNone/>
            </a:pPr>
            <a:endParaRPr sz="1200">
              <a:solidFill>
                <a:schemeClr val="dk1"/>
              </a:solidFill>
            </a:endParaRPr>
          </a:p>
          <a:p>
            <a:pPr marL="0" lvl="0" indent="0" rtl="0">
              <a:spcBef>
                <a:spcPts val="600"/>
              </a:spcBef>
              <a:spcAft>
                <a:spcPts val="0"/>
              </a:spcAft>
              <a:buNone/>
            </a:pPr>
            <a:endParaRPr sz="1200">
              <a:solidFill>
                <a:schemeClr val="dk1"/>
              </a:solidFill>
            </a:endParaRPr>
          </a:p>
          <a:p>
            <a:pPr marL="0" lvl="0" indent="0" rtl="0">
              <a:spcBef>
                <a:spcPts val="600"/>
              </a:spcBef>
              <a:spcAft>
                <a:spcPts val="0"/>
              </a:spcAft>
              <a:buNone/>
            </a:pPr>
            <a:endParaRPr sz="1200">
              <a:solidFill>
                <a:schemeClr val="dk1"/>
              </a:solidFill>
            </a:endParaRPr>
          </a:p>
          <a:p>
            <a:pPr marL="0" lvl="0" indent="0">
              <a:spcBef>
                <a:spcPts val="600"/>
              </a:spcBef>
              <a:spcAft>
                <a:spcPts val="0"/>
              </a:spcAft>
              <a:buNone/>
            </a:pPr>
            <a:endParaRPr/>
          </a:p>
        </p:txBody>
      </p:sp>
      <p:pic>
        <p:nvPicPr>
          <p:cNvPr id="330" name="Shape 330"/>
          <p:cNvPicPr preferRelativeResize="0"/>
          <p:nvPr/>
        </p:nvPicPr>
        <p:blipFill rotWithShape="1">
          <a:blip r:embed="rId4">
            <a:alphaModFix/>
          </a:blip>
          <a:srcRect t="3762"/>
          <a:stretch/>
        </p:blipFill>
        <p:spPr>
          <a:xfrm>
            <a:off x="118125" y="1233488"/>
            <a:ext cx="4467225" cy="2676525"/>
          </a:xfrm>
          <a:prstGeom prst="rect">
            <a:avLst/>
          </a:prstGeom>
          <a:noFill/>
          <a:ln>
            <a:noFill/>
          </a:ln>
        </p:spPr>
      </p:pic>
      <p:pic>
        <p:nvPicPr>
          <p:cNvPr id="331" name="Shape 331"/>
          <p:cNvPicPr preferRelativeResize="0"/>
          <p:nvPr/>
        </p:nvPicPr>
        <p:blipFill>
          <a:blip r:embed="rId5">
            <a:alphaModFix/>
          </a:blip>
          <a:stretch>
            <a:fillRect/>
          </a:stretch>
        </p:blipFill>
        <p:spPr>
          <a:xfrm>
            <a:off x="5391069" y="2609369"/>
            <a:ext cx="3697174" cy="2473425"/>
          </a:xfrm>
          <a:prstGeom prst="rect">
            <a:avLst/>
          </a:prstGeom>
          <a:noFill/>
          <a:ln>
            <a:noFill/>
          </a:ln>
        </p:spPr>
      </p:pic>
      <p:sp>
        <p:nvSpPr>
          <p:cNvPr id="332" name="Shape 332"/>
          <p:cNvSpPr/>
          <p:nvPr/>
        </p:nvSpPr>
        <p:spPr>
          <a:xfrm>
            <a:off x="5033675" y="2710225"/>
            <a:ext cx="2005800" cy="1837800"/>
          </a:xfrm>
          <a:prstGeom prst="ellipse">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33" name="Shape 333"/>
          <p:cNvCxnSpPr>
            <a:stCxn id="332" idx="1"/>
          </p:cNvCxnSpPr>
          <p:nvPr/>
        </p:nvCxnSpPr>
        <p:spPr>
          <a:xfrm>
            <a:off x="5327418" y="2979365"/>
            <a:ext cx="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Session Goals</a:t>
            </a:r>
            <a:endParaRPr b="1">
              <a:solidFill>
                <a:srgbClr val="134F5C"/>
              </a:solidFill>
              <a:latin typeface="Source Sans Pro"/>
              <a:ea typeface="Source Sans Pro"/>
              <a:cs typeface="Source Sans Pro"/>
              <a:sym typeface="Source Sans Pro"/>
            </a:endParaRPr>
          </a:p>
        </p:txBody>
      </p:sp>
      <p:sp>
        <p:nvSpPr>
          <p:cNvPr id="141" name="Shape 141"/>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55600" rtl="0">
              <a:spcBef>
                <a:spcPts val="600"/>
              </a:spcBef>
              <a:spcAft>
                <a:spcPts val="0"/>
              </a:spcAft>
              <a:buClr>
                <a:schemeClr val="dk1"/>
              </a:buClr>
              <a:buSzPts val="2000"/>
              <a:buChar char="◎"/>
            </a:pPr>
            <a:r>
              <a:rPr lang="en" sz="2000">
                <a:solidFill>
                  <a:schemeClr val="dk1"/>
                </a:solidFill>
              </a:rPr>
              <a:t>Foster critical thinking skills of news and information. </a:t>
            </a:r>
            <a:endParaRPr sz="2000">
              <a:solidFill>
                <a:schemeClr val="dk1"/>
              </a:solidFill>
            </a:endParaRPr>
          </a:p>
          <a:p>
            <a:pPr marL="0" lvl="0" indent="0" rtl="0">
              <a:spcBef>
                <a:spcPts val="600"/>
              </a:spcBef>
              <a:spcAft>
                <a:spcPts val="0"/>
              </a:spcAft>
              <a:buNone/>
            </a:pPr>
            <a:endParaRPr sz="2000">
              <a:solidFill>
                <a:schemeClr val="dk1"/>
              </a:solidFill>
            </a:endParaRPr>
          </a:p>
          <a:p>
            <a:pPr marL="457200" lvl="0" indent="-355600" rtl="0">
              <a:spcBef>
                <a:spcPts val="600"/>
              </a:spcBef>
              <a:spcAft>
                <a:spcPts val="0"/>
              </a:spcAft>
              <a:buClr>
                <a:schemeClr val="dk1"/>
              </a:buClr>
              <a:buSzPts val="2000"/>
              <a:buChar char="◎"/>
            </a:pPr>
            <a:r>
              <a:rPr lang="en" sz="2000">
                <a:solidFill>
                  <a:schemeClr val="dk1"/>
                </a:solidFill>
              </a:rPr>
              <a:t>Provide approaches to help you critically evaluate news and information you come across.</a:t>
            </a:r>
            <a:endParaRPr sz="2000">
              <a:solidFill>
                <a:schemeClr val="dk1"/>
              </a:solidFill>
            </a:endParaRPr>
          </a:p>
          <a:p>
            <a:pPr marL="0" lvl="0" indent="0" rtl="0">
              <a:spcBef>
                <a:spcPts val="600"/>
              </a:spcBef>
              <a:spcAft>
                <a:spcPts val="0"/>
              </a:spcAft>
              <a:buNone/>
            </a:pPr>
            <a:endParaRPr sz="2000">
              <a:solidFill>
                <a:schemeClr val="dk1"/>
              </a:solidFill>
            </a:endParaRPr>
          </a:p>
          <a:p>
            <a:pPr marL="457200" lvl="0" indent="-355600" rtl="0">
              <a:spcBef>
                <a:spcPts val="600"/>
              </a:spcBef>
              <a:spcAft>
                <a:spcPts val="0"/>
              </a:spcAft>
              <a:buClr>
                <a:schemeClr val="dk1"/>
              </a:buClr>
              <a:buSzPts val="2000"/>
              <a:buChar char="◎"/>
            </a:pPr>
            <a:r>
              <a:rPr lang="en" sz="2000">
                <a:solidFill>
                  <a:schemeClr val="dk1"/>
                </a:solidFill>
              </a:rPr>
              <a:t>Connect you with Library Resources.</a:t>
            </a:r>
            <a:endParaRPr sz="2000">
              <a:solidFill>
                <a:schemeClr val="dk1"/>
              </a:solidFill>
            </a:endParaRPr>
          </a:p>
          <a:p>
            <a:pPr marL="0" lvl="0" indent="0">
              <a:spcBef>
                <a:spcPts val="6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Shape 338"/>
          <p:cNvPicPr preferRelativeResize="0"/>
          <p:nvPr/>
        </p:nvPicPr>
        <p:blipFill>
          <a:blip r:embed="rId3">
            <a:alphaModFix/>
          </a:blip>
          <a:stretch>
            <a:fillRect/>
          </a:stretch>
        </p:blipFill>
        <p:spPr>
          <a:xfrm>
            <a:off x="76200" y="1143000"/>
            <a:ext cx="4442450" cy="2771775"/>
          </a:xfrm>
          <a:prstGeom prst="rect">
            <a:avLst/>
          </a:prstGeom>
          <a:noFill/>
          <a:ln>
            <a:noFill/>
          </a:ln>
        </p:spPr>
      </p:pic>
      <p:pic>
        <p:nvPicPr>
          <p:cNvPr id="339" name="Shape 339"/>
          <p:cNvPicPr preferRelativeResize="0"/>
          <p:nvPr/>
        </p:nvPicPr>
        <p:blipFill rotWithShape="1">
          <a:blip r:embed="rId4">
            <a:alphaModFix/>
          </a:blip>
          <a:srcRect r="4141"/>
          <a:stretch/>
        </p:blipFill>
        <p:spPr>
          <a:xfrm>
            <a:off x="4655050" y="452775"/>
            <a:ext cx="4442450" cy="4170041"/>
          </a:xfrm>
          <a:prstGeom prst="rect">
            <a:avLst/>
          </a:prstGeom>
          <a:noFill/>
          <a:ln w="9525" cap="flat" cmpd="sng">
            <a:solidFill>
              <a:schemeClr val="dk2"/>
            </a:solidFill>
            <a:prstDash val="solid"/>
            <a:round/>
            <a:headEnd type="none" w="sm" len="sm"/>
            <a:tailEnd type="none" w="sm" len="sm"/>
          </a:ln>
        </p:spPr>
      </p:pic>
      <p:sp>
        <p:nvSpPr>
          <p:cNvPr id="340" name="Shape 340"/>
          <p:cNvSpPr txBox="1"/>
          <p:nvPr/>
        </p:nvSpPr>
        <p:spPr>
          <a:xfrm>
            <a:off x="4707600" y="4706225"/>
            <a:ext cx="3496800" cy="30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latin typeface="Source Sans Pro"/>
                <a:ea typeface="Source Sans Pro"/>
                <a:cs typeface="Source Sans Pro"/>
                <a:sym typeface="Source Sans Pro"/>
              </a:rPr>
              <a:t>Note: Image source on next slide</a:t>
            </a:r>
            <a:endParaRPr sz="1000">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448875" y="3132588"/>
            <a:ext cx="8520600" cy="4506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1400"/>
              <a:t>Article Source:</a:t>
            </a:r>
            <a:r>
              <a:rPr lang="en"/>
              <a:t> </a:t>
            </a:r>
            <a:r>
              <a:rPr lang="en" sz="1200" u="sng">
                <a:solidFill>
                  <a:schemeClr val="hlink"/>
                </a:solidFill>
                <a:hlinkClick r:id="rId3"/>
              </a:rPr>
              <a:t>http://www.clickhole.com/article/security-ftw-state-department-has-released-new-map-5972</a:t>
            </a:r>
            <a:endParaRPr sz="1200"/>
          </a:p>
          <a:p>
            <a:pPr marL="0" lvl="0" indent="0">
              <a:spcBef>
                <a:spcPts val="600"/>
              </a:spcBef>
              <a:spcAft>
                <a:spcPts val="0"/>
              </a:spcAft>
              <a:buNone/>
            </a:pPr>
            <a:endParaRPr/>
          </a:p>
        </p:txBody>
      </p:sp>
      <p:sp>
        <p:nvSpPr>
          <p:cNvPr id="346" name="Shape 346"/>
          <p:cNvSpPr txBox="1"/>
          <p:nvPr/>
        </p:nvSpPr>
        <p:spPr>
          <a:xfrm>
            <a:off x="4015375" y="875700"/>
            <a:ext cx="3895500" cy="2004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Source Sans Pro"/>
                <a:ea typeface="Source Sans Pro"/>
                <a:cs typeface="Source Sans Pro"/>
                <a:sym typeface="Source Sans Pro"/>
              </a:rPr>
              <a:t>Some Satire Sites to be familiar with:</a:t>
            </a:r>
            <a:endParaRPr sz="1800">
              <a:latin typeface="Source Sans Pro"/>
              <a:ea typeface="Source Sans Pro"/>
              <a:cs typeface="Source Sans Pro"/>
              <a:sym typeface="Source Sans Pro"/>
            </a:endParaRPr>
          </a:p>
          <a:p>
            <a:pPr marL="457200" lvl="0" indent="-342900">
              <a:spcBef>
                <a:spcPts val="0"/>
              </a:spcBef>
              <a:spcAft>
                <a:spcPts val="0"/>
              </a:spcAft>
              <a:buSzPts val="1800"/>
              <a:buFont typeface="Source Sans Pro"/>
              <a:buChar char="●"/>
            </a:pPr>
            <a:r>
              <a:rPr lang="en" sz="1800">
                <a:latin typeface="Source Sans Pro"/>
                <a:ea typeface="Source Sans Pro"/>
                <a:cs typeface="Source Sans Pro"/>
                <a:sym typeface="Source Sans Pro"/>
              </a:rPr>
              <a:t>The Onion</a:t>
            </a:r>
            <a:endParaRPr sz="1800">
              <a:latin typeface="Source Sans Pro"/>
              <a:ea typeface="Source Sans Pro"/>
              <a:cs typeface="Source Sans Pro"/>
              <a:sym typeface="Source Sans Pro"/>
            </a:endParaRPr>
          </a:p>
          <a:p>
            <a:pPr marL="457200" lvl="0" indent="-342900">
              <a:spcBef>
                <a:spcPts val="0"/>
              </a:spcBef>
              <a:spcAft>
                <a:spcPts val="0"/>
              </a:spcAft>
              <a:buSzPts val="1800"/>
              <a:buFont typeface="Source Sans Pro"/>
              <a:buChar char="●"/>
            </a:pPr>
            <a:r>
              <a:rPr lang="en" sz="1800">
                <a:latin typeface="Source Sans Pro"/>
                <a:ea typeface="Source Sans Pro"/>
                <a:cs typeface="Source Sans Pro"/>
                <a:sym typeface="Source Sans Pro"/>
              </a:rPr>
              <a:t>Clickhole</a:t>
            </a:r>
            <a:endParaRPr sz="1800">
              <a:latin typeface="Source Sans Pro"/>
              <a:ea typeface="Source Sans Pro"/>
              <a:cs typeface="Source Sans Pro"/>
              <a:sym typeface="Source Sans Pro"/>
            </a:endParaRPr>
          </a:p>
          <a:p>
            <a:pPr marL="457200" lvl="0" indent="-342900">
              <a:spcBef>
                <a:spcPts val="0"/>
              </a:spcBef>
              <a:spcAft>
                <a:spcPts val="0"/>
              </a:spcAft>
              <a:buSzPts val="1800"/>
              <a:buFont typeface="Source Sans Pro"/>
              <a:buChar char="●"/>
            </a:pPr>
            <a:r>
              <a:rPr lang="en" sz="1800">
                <a:latin typeface="Source Sans Pro"/>
                <a:ea typeface="Source Sans Pro"/>
                <a:cs typeface="Source Sans Pro"/>
                <a:sym typeface="Source Sans Pro"/>
              </a:rPr>
              <a:t>Borowitz Report</a:t>
            </a:r>
            <a:endParaRPr sz="1800">
              <a:latin typeface="Source Sans Pro"/>
              <a:ea typeface="Source Sans Pro"/>
              <a:cs typeface="Source Sans Pro"/>
              <a:sym typeface="Source Sans Pro"/>
            </a:endParaRPr>
          </a:p>
          <a:p>
            <a:pPr marL="457200" lvl="0" indent="-342900">
              <a:spcBef>
                <a:spcPts val="0"/>
              </a:spcBef>
              <a:spcAft>
                <a:spcPts val="0"/>
              </a:spcAft>
              <a:buSzPts val="1800"/>
              <a:buFont typeface="Source Sans Pro"/>
              <a:buChar char="●"/>
            </a:pPr>
            <a:r>
              <a:rPr lang="en" sz="1800">
                <a:latin typeface="Source Sans Pro"/>
                <a:ea typeface="Source Sans Pro"/>
                <a:cs typeface="Source Sans Pro"/>
                <a:sym typeface="Source Sans Pro"/>
              </a:rPr>
              <a:t>Daily Currant</a:t>
            </a:r>
            <a:endParaRPr sz="1800">
              <a:latin typeface="Source Sans Pro"/>
              <a:ea typeface="Source Sans Pro"/>
              <a:cs typeface="Source Sans Pro"/>
              <a:sym typeface="Source Sans Pro"/>
            </a:endParaRPr>
          </a:p>
          <a:p>
            <a:pPr marL="457200" lvl="0" indent="-342900">
              <a:spcBef>
                <a:spcPts val="0"/>
              </a:spcBef>
              <a:spcAft>
                <a:spcPts val="0"/>
              </a:spcAft>
              <a:buSzPts val="1800"/>
              <a:buFont typeface="Source Sans Pro"/>
              <a:buChar char="●"/>
            </a:pPr>
            <a:r>
              <a:rPr lang="en" sz="1800">
                <a:latin typeface="Source Sans Pro"/>
                <a:ea typeface="Source Sans Pro"/>
                <a:cs typeface="Source Sans Pro"/>
                <a:sym typeface="Source Sans Pro"/>
              </a:rPr>
              <a:t>Daily Squib</a:t>
            </a:r>
            <a:endParaRPr sz="1800">
              <a:latin typeface="Source Sans Pro"/>
              <a:ea typeface="Source Sans Pro"/>
              <a:cs typeface="Source Sans Pro"/>
              <a:sym typeface="Source Sans Pro"/>
            </a:endParaRPr>
          </a:p>
          <a:p>
            <a:pPr marL="457200" lvl="0" indent="-342900">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Reductress</a:t>
            </a:r>
            <a:endParaRPr sz="1800">
              <a:latin typeface="Source Sans Pro"/>
              <a:ea typeface="Source Sans Pro"/>
              <a:cs typeface="Source Sans Pro"/>
              <a:sym typeface="Source Sans Pro"/>
            </a:endParaRPr>
          </a:p>
        </p:txBody>
      </p:sp>
      <p:pic>
        <p:nvPicPr>
          <p:cNvPr id="347" name="Shape 347"/>
          <p:cNvPicPr preferRelativeResize="0"/>
          <p:nvPr/>
        </p:nvPicPr>
        <p:blipFill>
          <a:blip r:embed="rId4">
            <a:alphaModFix/>
          </a:blip>
          <a:stretch>
            <a:fillRect/>
          </a:stretch>
        </p:blipFill>
        <p:spPr>
          <a:xfrm>
            <a:off x="311700" y="291450"/>
            <a:ext cx="2995250" cy="1868825"/>
          </a:xfrm>
          <a:prstGeom prst="rect">
            <a:avLst/>
          </a:prstGeom>
          <a:noFill/>
          <a:ln>
            <a:noFill/>
          </a:ln>
        </p:spPr>
      </p:pic>
      <p:pic>
        <p:nvPicPr>
          <p:cNvPr id="348" name="Shape 348"/>
          <p:cNvPicPr preferRelativeResize="0"/>
          <p:nvPr/>
        </p:nvPicPr>
        <p:blipFill>
          <a:blip r:embed="rId5">
            <a:alphaModFix/>
          </a:blip>
          <a:stretch>
            <a:fillRect/>
          </a:stretch>
        </p:blipFill>
        <p:spPr>
          <a:xfrm>
            <a:off x="1955575" y="3836100"/>
            <a:ext cx="5507211" cy="981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body" idx="2"/>
          </p:nvPr>
        </p:nvSpPr>
        <p:spPr>
          <a:xfrm>
            <a:off x="4834900" y="152625"/>
            <a:ext cx="4080600" cy="4824000"/>
          </a:xfrm>
          <a:prstGeom prst="rect">
            <a:avLst/>
          </a:prstGeom>
        </p:spPr>
        <p:txBody>
          <a:bodyPr spcFirstLastPara="1" wrap="square" lIns="91425" tIns="91425" rIns="91425" bIns="91425" anchor="ctr" anchorCtr="0">
            <a:noAutofit/>
          </a:bodyPr>
          <a:lstStyle/>
          <a:p>
            <a:pPr marL="0" lvl="0" indent="0">
              <a:spcBef>
                <a:spcPts val="600"/>
              </a:spcBef>
              <a:spcAft>
                <a:spcPts val="0"/>
              </a:spcAft>
              <a:buNone/>
            </a:pPr>
            <a:r>
              <a:rPr lang="en" sz="2000" b="1">
                <a:solidFill>
                  <a:srgbClr val="134F5C"/>
                </a:solidFill>
              </a:rPr>
              <a:t>Fact-checking sites:</a:t>
            </a:r>
            <a:endParaRPr sz="2000" b="1">
              <a:solidFill>
                <a:srgbClr val="134F5C"/>
              </a:solidFill>
            </a:endParaRPr>
          </a:p>
          <a:p>
            <a:pPr marL="457200" lvl="0" indent="-342900" rtl="0">
              <a:lnSpc>
                <a:spcPct val="150000"/>
              </a:lnSpc>
              <a:spcBef>
                <a:spcPts val="600"/>
              </a:spcBef>
              <a:spcAft>
                <a:spcPts val="0"/>
              </a:spcAft>
              <a:buClr>
                <a:srgbClr val="000000"/>
              </a:buClr>
              <a:buSzPts val="1800"/>
              <a:buChar char="◎"/>
            </a:pPr>
            <a:r>
              <a:rPr lang="en" sz="1800">
                <a:solidFill>
                  <a:srgbClr val="000000"/>
                </a:solidFill>
              </a:rPr>
              <a:t>Snopes: </a:t>
            </a:r>
            <a:br>
              <a:rPr lang="en" sz="1800">
                <a:solidFill>
                  <a:srgbClr val="000000"/>
                </a:solidFill>
              </a:rPr>
            </a:br>
            <a:r>
              <a:rPr lang="en" sz="1800" u="sng">
                <a:solidFill>
                  <a:srgbClr val="000000"/>
                </a:solidFill>
                <a:hlinkClick r:id="rId3"/>
              </a:rPr>
              <a:t>http://www.snopes.com</a:t>
            </a:r>
            <a:endParaRPr sz="1800">
              <a:solidFill>
                <a:srgbClr val="000000"/>
              </a:solidFill>
            </a:endParaRPr>
          </a:p>
          <a:p>
            <a:pPr marL="457200" lvl="0" indent="-342900" rtl="0">
              <a:lnSpc>
                <a:spcPct val="150000"/>
              </a:lnSpc>
              <a:spcBef>
                <a:spcPts val="0"/>
              </a:spcBef>
              <a:spcAft>
                <a:spcPts val="0"/>
              </a:spcAft>
              <a:buClr>
                <a:srgbClr val="000000"/>
              </a:buClr>
              <a:buSzPts val="1800"/>
              <a:buChar char="◎"/>
            </a:pPr>
            <a:r>
              <a:rPr lang="en" sz="1800">
                <a:solidFill>
                  <a:srgbClr val="000000"/>
                </a:solidFill>
              </a:rPr>
              <a:t>Politifact: </a:t>
            </a:r>
            <a:r>
              <a:rPr lang="en" sz="1800" u="sng">
                <a:solidFill>
                  <a:srgbClr val="000000"/>
                </a:solidFill>
                <a:hlinkClick r:id="rId4"/>
              </a:rPr>
              <a:t>http://www.politifact.com/</a:t>
            </a:r>
            <a:endParaRPr sz="1800">
              <a:solidFill>
                <a:srgbClr val="000000"/>
              </a:solidFill>
            </a:endParaRPr>
          </a:p>
          <a:p>
            <a:pPr marL="457200" lvl="0" indent="-342900" rtl="0">
              <a:lnSpc>
                <a:spcPct val="150000"/>
              </a:lnSpc>
              <a:spcBef>
                <a:spcPts val="0"/>
              </a:spcBef>
              <a:spcAft>
                <a:spcPts val="0"/>
              </a:spcAft>
              <a:buClr>
                <a:srgbClr val="000000"/>
              </a:buClr>
              <a:buSzPts val="1800"/>
              <a:buChar char="◎"/>
            </a:pPr>
            <a:r>
              <a:rPr lang="en" sz="1800">
                <a:solidFill>
                  <a:srgbClr val="000000"/>
                </a:solidFill>
              </a:rPr>
              <a:t>FactCheck.org </a:t>
            </a:r>
            <a:br>
              <a:rPr lang="en" sz="1800">
                <a:solidFill>
                  <a:srgbClr val="000000"/>
                </a:solidFill>
              </a:rPr>
            </a:br>
            <a:r>
              <a:rPr lang="en" sz="1800" u="sng">
                <a:solidFill>
                  <a:srgbClr val="000000"/>
                </a:solidFill>
                <a:hlinkClick r:id="rId5"/>
              </a:rPr>
              <a:t>http://factcheck.org/</a:t>
            </a:r>
            <a:endParaRPr sz="1800">
              <a:solidFill>
                <a:srgbClr val="000000"/>
              </a:solidFill>
            </a:endParaRPr>
          </a:p>
          <a:p>
            <a:pPr marL="457200" lvl="0" indent="-342900" rtl="0">
              <a:lnSpc>
                <a:spcPct val="150000"/>
              </a:lnSpc>
              <a:spcBef>
                <a:spcPts val="0"/>
              </a:spcBef>
              <a:spcAft>
                <a:spcPts val="0"/>
              </a:spcAft>
              <a:buClr>
                <a:srgbClr val="000000"/>
              </a:buClr>
              <a:buSzPts val="1800"/>
              <a:buChar char="◎"/>
            </a:pPr>
            <a:r>
              <a:rPr lang="en" sz="1800">
                <a:solidFill>
                  <a:srgbClr val="000000"/>
                </a:solidFill>
              </a:rPr>
              <a:t>*AllSides.com: </a:t>
            </a:r>
            <a:r>
              <a:rPr lang="en" sz="1800" u="sng">
                <a:solidFill>
                  <a:srgbClr val="000000"/>
                </a:solidFill>
                <a:hlinkClick r:id="rId6"/>
              </a:rPr>
              <a:t>https://www.allsides.com/</a:t>
            </a:r>
            <a:endParaRPr sz="1800">
              <a:solidFill>
                <a:srgbClr val="000000"/>
              </a:solidFill>
            </a:endParaRPr>
          </a:p>
        </p:txBody>
      </p:sp>
      <p:pic>
        <p:nvPicPr>
          <p:cNvPr id="354" name="Shape 354"/>
          <p:cNvPicPr preferRelativeResize="0"/>
          <p:nvPr/>
        </p:nvPicPr>
        <p:blipFill>
          <a:blip r:embed="rId7">
            <a:alphaModFix/>
          </a:blip>
          <a:stretch>
            <a:fillRect/>
          </a:stretch>
        </p:blipFill>
        <p:spPr>
          <a:xfrm>
            <a:off x="69250" y="1067413"/>
            <a:ext cx="4319875" cy="3008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2880350" y="548650"/>
            <a:ext cx="5763300" cy="4114800"/>
          </a:xfrm>
          <a:prstGeom prst="rect">
            <a:avLst/>
          </a:prstGeom>
        </p:spPr>
        <p:txBody>
          <a:bodyPr spcFirstLastPara="1" wrap="square" lIns="91425" tIns="91425" rIns="91425" bIns="91425" anchor="t" anchorCtr="0">
            <a:noAutofit/>
          </a:bodyPr>
          <a:lstStyle/>
          <a:p>
            <a:pPr marL="0" lvl="0" indent="0" rtl="0">
              <a:lnSpc>
                <a:spcPct val="100000"/>
              </a:lnSpc>
              <a:spcBef>
                <a:spcPts val="600"/>
              </a:spcBef>
              <a:spcAft>
                <a:spcPts val="0"/>
              </a:spcAft>
              <a:buNone/>
            </a:pPr>
            <a:r>
              <a:rPr lang="en" sz="2000" b="1">
                <a:solidFill>
                  <a:srgbClr val="134F5C"/>
                </a:solidFill>
              </a:rPr>
              <a:t>Strategies and tools</a:t>
            </a:r>
            <a:endParaRPr b="1">
              <a:solidFill>
                <a:srgbClr val="434343"/>
              </a:solidFill>
            </a:endParaRPr>
          </a:p>
          <a:p>
            <a:pPr marL="457200" lvl="0" indent="-342900" rtl="0">
              <a:lnSpc>
                <a:spcPct val="100000"/>
              </a:lnSpc>
              <a:spcBef>
                <a:spcPts val="600"/>
              </a:spcBef>
              <a:spcAft>
                <a:spcPts val="0"/>
              </a:spcAft>
              <a:buClr>
                <a:srgbClr val="434343"/>
              </a:buClr>
              <a:buSzPts val="1800"/>
              <a:buChar char="◎"/>
            </a:pPr>
            <a:r>
              <a:rPr lang="en" sz="1800">
                <a:solidFill>
                  <a:srgbClr val="434343"/>
                </a:solidFill>
              </a:rPr>
              <a:t>Refine your Google Searches </a:t>
            </a:r>
            <a:r>
              <a:rPr lang="en" sz="1800" u="sng">
                <a:solidFill>
                  <a:schemeClr val="hlink"/>
                </a:solidFill>
                <a:hlinkClick r:id="rId3"/>
              </a:rPr>
              <a:t>https://support.google.com/websearch/answer/2466433?hl=en</a:t>
            </a:r>
            <a:endParaRPr sz="1800">
              <a:solidFill>
                <a:srgbClr val="434343"/>
              </a:solidFill>
            </a:endParaRPr>
          </a:p>
          <a:p>
            <a:pPr marL="457200" lvl="0" indent="-342900" rtl="0">
              <a:lnSpc>
                <a:spcPct val="100000"/>
              </a:lnSpc>
              <a:spcBef>
                <a:spcPts val="0"/>
              </a:spcBef>
              <a:spcAft>
                <a:spcPts val="0"/>
              </a:spcAft>
              <a:buClr>
                <a:srgbClr val="434343"/>
              </a:buClr>
              <a:buSzPts val="1800"/>
              <a:buChar char="◎"/>
            </a:pPr>
            <a:r>
              <a:rPr lang="en" sz="1800">
                <a:solidFill>
                  <a:srgbClr val="434343"/>
                </a:solidFill>
              </a:rPr>
              <a:t>Add a word like hoax, fake, bias to your search</a:t>
            </a:r>
            <a:endParaRPr sz="1800">
              <a:solidFill>
                <a:srgbClr val="434343"/>
              </a:solidFill>
            </a:endParaRPr>
          </a:p>
          <a:p>
            <a:pPr marL="457200" lvl="0" indent="-342900" rtl="0">
              <a:lnSpc>
                <a:spcPct val="100000"/>
              </a:lnSpc>
              <a:spcBef>
                <a:spcPts val="0"/>
              </a:spcBef>
              <a:spcAft>
                <a:spcPts val="0"/>
              </a:spcAft>
              <a:buClr>
                <a:srgbClr val="434343"/>
              </a:buClr>
              <a:buSzPts val="1800"/>
              <a:buChar char="◎"/>
            </a:pPr>
            <a:r>
              <a:rPr lang="en" sz="1800">
                <a:solidFill>
                  <a:srgbClr val="434343"/>
                </a:solidFill>
              </a:rPr>
              <a:t>Google Reverse Image Search </a:t>
            </a:r>
            <a:r>
              <a:rPr lang="en" sz="1800" u="sng">
                <a:solidFill>
                  <a:schemeClr val="accent5"/>
                </a:solidFill>
                <a:hlinkClick r:id="rId4"/>
              </a:rPr>
              <a:t>https://support.google.com/websearch/answer/1325808?hl=en</a:t>
            </a:r>
            <a:endParaRPr sz="1800">
              <a:solidFill>
                <a:schemeClr val="accent5"/>
              </a:solidFill>
            </a:endParaRPr>
          </a:p>
          <a:p>
            <a:pPr marL="457200" lvl="0" indent="-342900" rtl="0">
              <a:lnSpc>
                <a:spcPct val="100000"/>
              </a:lnSpc>
              <a:spcBef>
                <a:spcPts val="0"/>
              </a:spcBef>
              <a:spcAft>
                <a:spcPts val="0"/>
              </a:spcAft>
              <a:buClr>
                <a:srgbClr val="434343"/>
              </a:buClr>
              <a:buSzPts val="1800"/>
              <a:buChar char="◎"/>
            </a:pPr>
            <a:r>
              <a:rPr lang="en" sz="1800">
                <a:solidFill>
                  <a:srgbClr val="434343"/>
                </a:solidFill>
              </a:rPr>
              <a:t>Wikipedia List of common misconceptions </a:t>
            </a:r>
            <a:r>
              <a:rPr lang="en" sz="1800" u="sng">
                <a:solidFill>
                  <a:schemeClr val="accent5"/>
                </a:solidFill>
                <a:hlinkClick r:id="rId5"/>
              </a:rPr>
              <a:t>https://en.wikipedia.org/wiki/List_of_common_misconceptions</a:t>
            </a:r>
            <a:endParaRPr sz="1800">
              <a:solidFill>
                <a:schemeClr val="accent5"/>
              </a:solidFill>
            </a:endParaRPr>
          </a:p>
          <a:p>
            <a:pPr marL="457200" lvl="0" indent="-342900" rtl="0">
              <a:spcBef>
                <a:spcPts val="0"/>
              </a:spcBef>
              <a:spcAft>
                <a:spcPts val="0"/>
              </a:spcAft>
              <a:buClr>
                <a:srgbClr val="434343"/>
              </a:buClr>
              <a:buSzPts val="1800"/>
              <a:buChar char="◎"/>
            </a:pPr>
            <a:r>
              <a:rPr lang="en" sz="1800">
                <a:solidFill>
                  <a:srgbClr val="434343"/>
                </a:solidFill>
              </a:rPr>
              <a:t>Use Whois lookup of domains (to see who owns the domain)</a:t>
            </a:r>
            <a:r>
              <a:rPr lang="en" sz="1800">
                <a:solidFill>
                  <a:schemeClr val="accent5"/>
                </a:solidFill>
              </a:rPr>
              <a:t> </a:t>
            </a:r>
            <a:r>
              <a:rPr lang="en" sz="1800" u="sng">
                <a:solidFill>
                  <a:schemeClr val="accent5"/>
                </a:solidFill>
                <a:hlinkClick r:id="rId6"/>
              </a:rPr>
              <a:t>https://whois.icann.org/en</a:t>
            </a:r>
            <a:r>
              <a:rPr lang="en" sz="1800">
                <a:solidFill>
                  <a:srgbClr val="434343"/>
                </a:solidFill>
              </a:rPr>
              <a:t>  and </a:t>
            </a:r>
            <a:r>
              <a:rPr lang="en" sz="1800">
                <a:solidFill>
                  <a:schemeClr val="accent5"/>
                </a:solidFill>
              </a:rPr>
              <a:t>https://www.whois.com/whois/</a:t>
            </a:r>
            <a:endParaRPr sz="1800">
              <a:solidFill>
                <a:schemeClr val="accent5"/>
              </a:solidFill>
            </a:endParaRPr>
          </a:p>
          <a:p>
            <a:pPr marL="0" lvl="0" indent="0">
              <a:spcBef>
                <a:spcPts val="600"/>
              </a:spcBef>
              <a:spcAft>
                <a:spcPts val="0"/>
              </a:spcAft>
              <a:buNone/>
            </a:pPr>
            <a:endParaRPr sz="1800"/>
          </a:p>
        </p:txBody>
      </p:sp>
      <p:pic>
        <p:nvPicPr>
          <p:cNvPr id="360" name="Shape 360"/>
          <p:cNvPicPr preferRelativeResize="0"/>
          <p:nvPr/>
        </p:nvPicPr>
        <p:blipFill>
          <a:blip r:embed="rId7">
            <a:alphaModFix/>
          </a:blip>
          <a:stretch>
            <a:fillRect/>
          </a:stretch>
        </p:blipFill>
        <p:spPr>
          <a:xfrm>
            <a:off x="0" y="73000"/>
            <a:ext cx="2716275" cy="18917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p:cNvPicPr preferRelativeResize="0"/>
          <p:nvPr/>
        </p:nvPicPr>
        <p:blipFill>
          <a:blip r:embed="rId3">
            <a:alphaModFix/>
          </a:blip>
          <a:stretch>
            <a:fillRect/>
          </a:stretch>
        </p:blipFill>
        <p:spPr>
          <a:xfrm>
            <a:off x="0" y="73000"/>
            <a:ext cx="1685450" cy="1173850"/>
          </a:xfrm>
          <a:prstGeom prst="rect">
            <a:avLst/>
          </a:prstGeom>
          <a:noFill/>
          <a:ln>
            <a:noFill/>
          </a:ln>
        </p:spPr>
      </p:pic>
      <p:sp>
        <p:nvSpPr>
          <p:cNvPr id="366" name="Shape 366"/>
          <p:cNvSpPr txBox="1"/>
          <p:nvPr/>
        </p:nvSpPr>
        <p:spPr>
          <a:xfrm>
            <a:off x="1868575" y="205725"/>
            <a:ext cx="5202600" cy="38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Source Sans Pro"/>
                <a:ea typeface="Source Sans Pro"/>
                <a:cs typeface="Source Sans Pro"/>
                <a:sym typeface="Source Sans Pro"/>
              </a:rPr>
              <a:t>Refine Your Google Searches, a few examples</a:t>
            </a:r>
            <a:endParaRPr sz="1800">
              <a:latin typeface="Source Sans Pro"/>
              <a:ea typeface="Source Sans Pro"/>
              <a:cs typeface="Source Sans Pro"/>
              <a:sym typeface="Source Sans Pro"/>
            </a:endParaRPr>
          </a:p>
        </p:txBody>
      </p:sp>
      <p:pic>
        <p:nvPicPr>
          <p:cNvPr id="367" name="Shape 367"/>
          <p:cNvPicPr preferRelativeResize="0"/>
          <p:nvPr/>
        </p:nvPicPr>
        <p:blipFill>
          <a:blip r:embed="rId4">
            <a:alphaModFix/>
          </a:blip>
          <a:stretch>
            <a:fillRect/>
          </a:stretch>
        </p:blipFill>
        <p:spPr>
          <a:xfrm>
            <a:off x="1966350" y="699325"/>
            <a:ext cx="5049550" cy="795650"/>
          </a:xfrm>
          <a:prstGeom prst="rect">
            <a:avLst/>
          </a:prstGeom>
          <a:noFill/>
          <a:ln>
            <a:noFill/>
          </a:ln>
        </p:spPr>
      </p:pic>
      <p:sp>
        <p:nvSpPr>
          <p:cNvPr id="368" name="Shape 368"/>
          <p:cNvSpPr txBox="1"/>
          <p:nvPr/>
        </p:nvSpPr>
        <p:spPr>
          <a:xfrm>
            <a:off x="1123625" y="2066475"/>
            <a:ext cx="3009000" cy="218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latin typeface="Source Sans Pro"/>
                <a:ea typeface="Source Sans Pro"/>
                <a:cs typeface="Source Sans Pro"/>
                <a:sym typeface="Source Sans Pro"/>
              </a:rPr>
              <a:t>Exclude words or sites from your search use “-”</a:t>
            </a:r>
            <a:endParaRPr sz="1800" b="1">
              <a:latin typeface="Source Sans Pro"/>
              <a:ea typeface="Source Sans Pro"/>
              <a:cs typeface="Source Sans Pro"/>
              <a:sym typeface="Source Sans Pro"/>
            </a:endParaRPr>
          </a:p>
          <a:p>
            <a:pPr marL="0" lvl="0" indent="0">
              <a:spcBef>
                <a:spcPts val="0"/>
              </a:spcBef>
              <a:spcAft>
                <a:spcPts val="0"/>
              </a:spcAft>
              <a:buNone/>
            </a:pPr>
            <a:r>
              <a:rPr lang="en" sz="1800">
                <a:latin typeface="Source Sans Pro"/>
                <a:ea typeface="Source Sans Pro"/>
                <a:cs typeface="Source Sans Pro"/>
                <a:sym typeface="Source Sans Pro"/>
              </a:rPr>
              <a:t>-useful for searching about a website without including information directly from it</a:t>
            </a:r>
            <a:endParaRPr sz="1800">
              <a:latin typeface="Source Sans Pro"/>
              <a:ea typeface="Source Sans Pro"/>
              <a:cs typeface="Source Sans Pro"/>
              <a:sym typeface="Source Sans Pro"/>
            </a:endParaRPr>
          </a:p>
          <a:p>
            <a:pPr marL="0" lvl="0" indent="0">
              <a:spcBef>
                <a:spcPts val="0"/>
              </a:spcBef>
              <a:spcAft>
                <a:spcPts val="0"/>
              </a:spcAft>
              <a:buNone/>
            </a:pPr>
            <a:endParaRPr sz="1000">
              <a:latin typeface="Source Sans Pro"/>
              <a:ea typeface="Source Sans Pro"/>
              <a:cs typeface="Source Sans Pro"/>
              <a:sym typeface="Source Sans Pro"/>
            </a:endParaRPr>
          </a:p>
        </p:txBody>
      </p:sp>
      <p:pic>
        <p:nvPicPr>
          <p:cNvPr id="369" name="Shape 369"/>
          <p:cNvPicPr preferRelativeResize="0"/>
          <p:nvPr/>
        </p:nvPicPr>
        <p:blipFill>
          <a:blip r:embed="rId5">
            <a:alphaModFix/>
          </a:blip>
          <a:stretch>
            <a:fillRect/>
          </a:stretch>
        </p:blipFill>
        <p:spPr>
          <a:xfrm>
            <a:off x="4386300" y="1198425"/>
            <a:ext cx="2684801" cy="33437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Shape 374"/>
          <p:cNvPicPr preferRelativeResize="0"/>
          <p:nvPr/>
        </p:nvPicPr>
        <p:blipFill>
          <a:blip r:embed="rId3">
            <a:alphaModFix/>
          </a:blip>
          <a:stretch>
            <a:fillRect/>
          </a:stretch>
        </p:blipFill>
        <p:spPr>
          <a:xfrm>
            <a:off x="0" y="73000"/>
            <a:ext cx="1685450" cy="1173850"/>
          </a:xfrm>
          <a:prstGeom prst="rect">
            <a:avLst/>
          </a:prstGeom>
          <a:noFill/>
          <a:ln>
            <a:noFill/>
          </a:ln>
        </p:spPr>
      </p:pic>
      <p:sp>
        <p:nvSpPr>
          <p:cNvPr id="375" name="Shape 375"/>
          <p:cNvSpPr txBox="1"/>
          <p:nvPr/>
        </p:nvSpPr>
        <p:spPr>
          <a:xfrm>
            <a:off x="1930950" y="234625"/>
            <a:ext cx="5282100" cy="554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Source Sans Pro"/>
                <a:ea typeface="Source Sans Pro"/>
                <a:cs typeface="Source Sans Pro"/>
                <a:sym typeface="Source Sans Pro"/>
              </a:rPr>
              <a:t>Refine Your Google Searches, a few examples</a:t>
            </a:r>
            <a:endParaRPr sz="1800">
              <a:latin typeface="Source Sans Pro"/>
              <a:ea typeface="Source Sans Pro"/>
              <a:cs typeface="Source Sans Pro"/>
              <a:sym typeface="Source Sans Pro"/>
            </a:endParaRPr>
          </a:p>
        </p:txBody>
      </p:sp>
      <p:sp>
        <p:nvSpPr>
          <p:cNvPr id="376" name="Shape 376"/>
          <p:cNvSpPr txBox="1"/>
          <p:nvPr/>
        </p:nvSpPr>
        <p:spPr>
          <a:xfrm>
            <a:off x="1537850" y="1980050"/>
            <a:ext cx="2489400" cy="881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latin typeface="Source Sans Pro"/>
                <a:ea typeface="Source Sans Pro"/>
                <a:cs typeface="Source Sans Pro"/>
                <a:sym typeface="Source Sans Pro"/>
              </a:rPr>
              <a:t>Include related:</a:t>
            </a:r>
            <a:endParaRPr sz="1800" b="1">
              <a:latin typeface="Source Sans Pro"/>
              <a:ea typeface="Source Sans Pro"/>
              <a:cs typeface="Source Sans Pro"/>
              <a:sym typeface="Source Sans Pro"/>
            </a:endParaRPr>
          </a:p>
          <a:p>
            <a:pPr marL="0" lvl="0" indent="0">
              <a:spcBef>
                <a:spcPts val="0"/>
              </a:spcBef>
              <a:spcAft>
                <a:spcPts val="0"/>
              </a:spcAft>
              <a:buNone/>
            </a:pPr>
            <a:r>
              <a:rPr lang="en" sz="1800">
                <a:latin typeface="Source Sans Pro"/>
                <a:ea typeface="Source Sans Pro"/>
                <a:cs typeface="Source Sans Pro"/>
                <a:sym typeface="Source Sans Pro"/>
              </a:rPr>
              <a:t>in front of url, to search for related sites</a:t>
            </a:r>
            <a:endParaRPr sz="1800">
              <a:latin typeface="Source Sans Pro"/>
              <a:ea typeface="Source Sans Pro"/>
              <a:cs typeface="Source Sans Pro"/>
              <a:sym typeface="Source Sans Pro"/>
            </a:endParaRPr>
          </a:p>
        </p:txBody>
      </p:sp>
      <p:pic>
        <p:nvPicPr>
          <p:cNvPr id="377" name="Shape 377"/>
          <p:cNvPicPr preferRelativeResize="0"/>
          <p:nvPr/>
        </p:nvPicPr>
        <p:blipFill>
          <a:blip r:embed="rId4">
            <a:alphaModFix/>
          </a:blip>
          <a:stretch>
            <a:fillRect/>
          </a:stretch>
        </p:blipFill>
        <p:spPr>
          <a:xfrm>
            <a:off x="1973450" y="789025"/>
            <a:ext cx="4677326" cy="711000"/>
          </a:xfrm>
          <a:prstGeom prst="rect">
            <a:avLst/>
          </a:prstGeom>
          <a:noFill/>
          <a:ln>
            <a:noFill/>
          </a:ln>
        </p:spPr>
      </p:pic>
      <p:pic>
        <p:nvPicPr>
          <p:cNvPr id="378" name="Shape 378"/>
          <p:cNvPicPr preferRelativeResize="0"/>
          <p:nvPr/>
        </p:nvPicPr>
        <p:blipFill>
          <a:blip r:embed="rId5">
            <a:alphaModFix/>
          </a:blip>
          <a:stretch>
            <a:fillRect/>
          </a:stretch>
        </p:blipFill>
        <p:spPr>
          <a:xfrm>
            <a:off x="4174975" y="1168100"/>
            <a:ext cx="2992441" cy="33386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Shape 383"/>
          <p:cNvPicPr preferRelativeResize="0"/>
          <p:nvPr/>
        </p:nvPicPr>
        <p:blipFill>
          <a:blip r:embed="rId3">
            <a:alphaModFix/>
          </a:blip>
          <a:stretch>
            <a:fillRect/>
          </a:stretch>
        </p:blipFill>
        <p:spPr>
          <a:xfrm>
            <a:off x="0" y="73000"/>
            <a:ext cx="1685450" cy="1173850"/>
          </a:xfrm>
          <a:prstGeom prst="rect">
            <a:avLst/>
          </a:prstGeom>
          <a:noFill/>
          <a:ln>
            <a:noFill/>
          </a:ln>
        </p:spPr>
      </p:pic>
      <p:sp>
        <p:nvSpPr>
          <p:cNvPr id="384" name="Shape 384"/>
          <p:cNvSpPr txBox="1"/>
          <p:nvPr/>
        </p:nvSpPr>
        <p:spPr>
          <a:xfrm>
            <a:off x="1927600" y="124550"/>
            <a:ext cx="3942300" cy="37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Source Sans Pro"/>
                <a:ea typeface="Source Sans Pro"/>
                <a:cs typeface="Source Sans Pro"/>
                <a:sym typeface="Source Sans Pro"/>
              </a:rPr>
              <a:t>Google Reverse Image Search</a:t>
            </a:r>
            <a:endParaRPr sz="1800">
              <a:latin typeface="Source Sans Pro"/>
              <a:ea typeface="Source Sans Pro"/>
              <a:cs typeface="Source Sans Pro"/>
              <a:sym typeface="Source Sans Pro"/>
            </a:endParaRPr>
          </a:p>
        </p:txBody>
      </p:sp>
      <p:pic>
        <p:nvPicPr>
          <p:cNvPr id="385" name="Shape 385"/>
          <p:cNvPicPr preferRelativeResize="0"/>
          <p:nvPr/>
        </p:nvPicPr>
        <p:blipFill>
          <a:blip r:embed="rId4">
            <a:alphaModFix/>
          </a:blip>
          <a:stretch>
            <a:fillRect/>
          </a:stretch>
        </p:blipFill>
        <p:spPr>
          <a:xfrm>
            <a:off x="1685450" y="502250"/>
            <a:ext cx="3942300" cy="1846375"/>
          </a:xfrm>
          <a:prstGeom prst="rect">
            <a:avLst/>
          </a:prstGeom>
          <a:noFill/>
          <a:ln>
            <a:noFill/>
          </a:ln>
        </p:spPr>
      </p:pic>
      <p:sp>
        <p:nvSpPr>
          <p:cNvPr id="386" name="Shape 386"/>
          <p:cNvSpPr txBox="1"/>
          <p:nvPr/>
        </p:nvSpPr>
        <p:spPr>
          <a:xfrm>
            <a:off x="241650" y="3191400"/>
            <a:ext cx="5386200" cy="156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Source Sans Pro"/>
                <a:ea typeface="Source Sans Pro"/>
                <a:cs typeface="Source Sans Pro"/>
                <a:sym typeface="Source Sans Pro"/>
              </a:rPr>
              <a:t>-Download image to computer or copy URL of image</a:t>
            </a:r>
            <a:endParaRPr sz="1800">
              <a:latin typeface="Source Sans Pro"/>
              <a:ea typeface="Source Sans Pro"/>
              <a:cs typeface="Source Sans Pro"/>
              <a:sym typeface="Source Sans Pro"/>
            </a:endParaRPr>
          </a:p>
          <a:p>
            <a:pPr marL="0" lvl="0" indent="0">
              <a:spcBef>
                <a:spcPts val="0"/>
              </a:spcBef>
              <a:spcAft>
                <a:spcPts val="0"/>
              </a:spcAft>
              <a:buNone/>
            </a:pPr>
            <a:endParaRPr sz="1800">
              <a:latin typeface="Source Sans Pro"/>
              <a:ea typeface="Source Sans Pro"/>
              <a:cs typeface="Source Sans Pro"/>
              <a:sym typeface="Source Sans Pro"/>
            </a:endParaRPr>
          </a:p>
          <a:p>
            <a:pPr marL="0" lvl="0" indent="0">
              <a:spcBef>
                <a:spcPts val="0"/>
              </a:spcBef>
              <a:spcAft>
                <a:spcPts val="0"/>
              </a:spcAft>
              <a:buNone/>
            </a:pPr>
            <a:r>
              <a:rPr lang="en" sz="1800">
                <a:latin typeface="Source Sans Pro"/>
                <a:ea typeface="Source Sans Pro"/>
                <a:cs typeface="Source Sans Pro"/>
                <a:sym typeface="Source Sans Pro"/>
              </a:rPr>
              <a:t>-Go to Google Image Search, click the camera in the search box</a:t>
            </a:r>
            <a:endParaRPr sz="1800">
              <a:latin typeface="Source Sans Pro"/>
              <a:ea typeface="Source Sans Pro"/>
              <a:cs typeface="Source Sans Pro"/>
              <a:sym typeface="Source Sans Pro"/>
            </a:endParaRPr>
          </a:p>
          <a:p>
            <a:pPr marL="0" lvl="0" indent="0">
              <a:spcBef>
                <a:spcPts val="0"/>
              </a:spcBef>
              <a:spcAft>
                <a:spcPts val="0"/>
              </a:spcAft>
              <a:buNone/>
            </a:pPr>
            <a:r>
              <a:rPr lang="en" sz="1800" u="sng">
                <a:solidFill>
                  <a:schemeClr val="hlink"/>
                </a:solidFill>
                <a:latin typeface="Source Sans Pro"/>
                <a:ea typeface="Source Sans Pro"/>
                <a:cs typeface="Source Sans Pro"/>
                <a:sym typeface="Source Sans Pro"/>
                <a:hlinkClick r:id="rId5"/>
              </a:rPr>
              <a:t>https://images.google.com/</a:t>
            </a:r>
            <a:endParaRPr sz="1800">
              <a:latin typeface="Source Sans Pro"/>
              <a:ea typeface="Source Sans Pro"/>
              <a:cs typeface="Source Sans Pro"/>
              <a:sym typeface="Source Sans Pro"/>
            </a:endParaRPr>
          </a:p>
          <a:p>
            <a:pPr marL="0" lvl="0" indent="0">
              <a:spcBef>
                <a:spcPts val="0"/>
              </a:spcBef>
              <a:spcAft>
                <a:spcPts val="0"/>
              </a:spcAft>
              <a:buNone/>
            </a:pPr>
            <a:endParaRPr/>
          </a:p>
        </p:txBody>
      </p:sp>
      <p:pic>
        <p:nvPicPr>
          <p:cNvPr id="387" name="Shape 387"/>
          <p:cNvPicPr preferRelativeResize="0"/>
          <p:nvPr/>
        </p:nvPicPr>
        <p:blipFill>
          <a:blip r:embed="rId6">
            <a:alphaModFix/>
          </a:blip>
          <a:stretch>
            <a:fillRect/>
          </a:stretch>
        </p:blipFill>
        <p:spPr>
          <a:xfrm>
            <a:off x="1113175" y="2126475"/>
            <a:ext cx="6267799" cy="1064925"/>
          </a:xfrm>
          <a:prstGeom prst="rect">
            <a:avLst/>
          </a:prstGeom>
          <a:noFill/>
          <a:ln>
            <a:noFill/>
          </a:ln>
        </p:spPr>
      </p:pic>
      <p:pic>
        <p:nvPicPr>
          <p:cNvPr id="388" name="Shape 388"/>
          <p:cNvPicPr preferRelativeResize="0"/>
          <p:nvPr/>
        </p:nvPicPr>
        <p:blipFill>
          <a:blip r:embed="rId7">
            <a:alphaModFix/>
          </a:blip>
          <a:stretch>
            <a:fillRect/>
          </a:stretch>
        </p:blipFill>
        <p:spPr>
          <a:xfrm>
            <a:off x="5934950" y="1572700"/>
            <a:ext cx="2992601" cy="32812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Shape 393"/>
          <p:cNvPicPr preferRelativeResize="0"/>
          <p:nvPr/>
        </p:nvPicPr>
        <p:blipFill>
          <a:blip r:embed="rId3">
            <a:alphaModFix/>
          </a:blip>
          <a:stretch>
            <a:fillRect/>
          </a:stretch>
        </p:blipFill>
        <p:spPr>
          <a:xfrm>
            <a:off x="0" y="73000"/>
            <a:ext cx="1685450" cy="1173850"/>
          </a:xfrm>
          <a:prstGeom prst="rect">
            <a:avLst/>
          </a:prstGeom>
          <a:noFill/>
          <a:ln>
            <a:noFill/>
          </a:ln>
        </p:spPr>
      </p:pic>
      <p:pic>
        <p:nvPicPr>
          <p:cNvPr id="394" name="Shape 394"/>
          <p:cNvPicPr preferRelativeResize="0"/>
          <p:nvPr/>
        </p:nvPicPr>
        <p:blipFill>
          <a:blip r:embed="rId4">
            <a:alphaModFix/>
          </a:blip>
          <a:stretch>
            <a:fillRect/>
          </a:stretch>
        </p:blipFill>
        <p:spPr>
          <a:xfrm>
            <a:off x="2420475" y="152400"/>
            <a:ext cx="3384151" cy="4783250"/>
          </a:xfrm>
          <a:prstGeom prst="rect">
            <a:avLst/>
          </a:prstGeom>
          <a:noFill/>
          <a:ln>
            <a:noFill/>
          </a:ln>
        </p:spPr>
      </p:pic>
      <p:pic>
        <p:nvPicPr>
          <p:cNvPr id="395" name="Shape 395"/>
          <p:cNvPicPr preferRelativeResize="0"/>
          <p:nvPr/>
        </p:nvPicPr>
        <p:blipFill>
          <a:blip r:embed="rId5">
            <a:alphaModFix/>
          </a:blip>
          <a:stretch>
            <a:fillRect/>
          </a:stretch>
        </p:blipFill>
        <p:spPr>
          <a:xfrm>
            <a:off x="5957025" y="152400"/>
            <a:ext cx="3109514" cy="4783251"/>
          </a:xfrm>
          <a:prstGeom prst="rect">
            <a:avLst/>
          </a:prstGeom>
          <a:noFill/>
          <a:ln>
            <a:noFill/>
          </a:ln>
        </p:spPr>
      </p:pic>
      <p:sp>
        <p:nvSpPr>
          <p:cNvPr id="396" name="Shape 396"/>
          <p:cNvSpPr txBox="1"/>
          <p:nvPr/>
        </p:nvSpPr>
        <p:spPr>
          <a:xfrm>
            <a:off x="45000" y="2074375"/>
            <a:ext cx="2523000" cy="92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Source Sans Pro"/>
                <a:ea typeface="Source Sans Pro"/>
                <a:cs typeface="Source Sans Pro"/>
                <a:sym typeface="Source Sans Pro"/>
              </a:rPr>
              <a:t>Whois Lookup</a:t>
            </a:r>
            <a:endParaRPr sz="1800">
              <a:latin typeface="Source Sans Pro"/>
              <a:ea typeface="Source Sans Pro"/>
              <a:cs typeface="Source Sans Pro"/>
              <a:sym typeface="Source Sans Pro"/>
            </a:endParaRPr>
          </a:p>
          <a:p>
            <a:pPr marL="0" lvl="0" indent="0" rtl="0">
              <a:spcBef>
                <a:spcPts val="0"/>
              </a:spcBef>
              <a:spcAft>
                <a:spcPts val="0"/>
              </a:spcAft>
              <a:buNone/>
            </a:pPr>
            <a:r>
              <a:rPr lang="en" sz="1800">
                <a:latin typeface="Source Sans Pro"/>
                <a:ea typeface="Source Sans Pro"/>
                <a:cs typeface="Source Sans Pro"/>
                <a:sym typeface="Source Sans Pro"/>
              </a:rPr>
              <a:t>https://www.whois.com/whois/</a:t>
            </a:r>
            <a:endParaRPr sz="1800">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Exercise: </a:t>
            </a:r>
            <a:r>
              <a:rPr lang="en" b="1">
                <a:solidFill>
                  <a:srgbClr val="000000"/>
                </a:solidFill>
                <a:highlight>
                  <a:srgbClr val="FFFFFF"/>
                </a:highlight>
                <a:latin typeface="Source Sans Pro"/>
                <a:ea typeface="Source Sans Pro"/>
                <a:cs typeface="Source Sans Pro"/>
                <a:sym typeface="Source Sans Pro"/>
              </a:rPr>
              <a:t>Differing Views of the Same News</a:t>
            </a:r>
            <a:endParaRPr b="1">
              <a:solidFill>
                <a:srgbClr val="000000"/>
              </a:solidFill>
              <a:highlight>
                <a:srgbClr val="FFFFFF"/>
              </a:highlight>
              <a:latin typeface="Source Sans Pro"/>
              <a:ea typeface="Source Sans Pro"/>
              <a:cs typeface="Source Sans Pro"/>
              <a:sym typeface="Source Sans Pro"/>
            </a:endParaRPr>
          </a:p>
          <a:p>
            <a:pPr marL="0" lvl="0" indent="0">
              <a:spcBef>
                <a:spcPts val="0"/>
              </a:spcBef>
              <a:spcAft>
                <a:spcPts val="0"/>
              </a:spcAft>
              <a:buNone/>
            </a:pPr>
            <a:endParaRPr b="1">
              <a:latin typeface="Source Sans Pro"/>
              <a:ea typeface="Source Sans Pro"/>
              <a:cs typeface="Source Sans Pro"/>
              <a:sym typeface="Source Sans Pro"/>
            </a:endParaRPr>
          </a:p>
        </p:txBody>
      </p:sp>
      <p:sp>
        <p:nvSpPr>
          <p:cNvPr id="402" name="Shape 402"/>
          <p:cNvSpPr txBox="1">
            <a:spLocks noGrp="1"/>
          </p:cNvSpPr>
          <p:nvPr>
            <p:ph type="body" idx="1"/>
          </p:nvPr>
        </p:nvSpPr>
        <p:spPr>
          <a:xfrm>
            <a:off x="107700" y="766350"/>
            <a:ext cx="8978700" cy="4298400"/>
          </a:xfrm>
          <a:prstGeom prst="rect">
            <a:avLst/>
          </a:prstGeom>
        </p:spPr>
        <p:txBody>
          <a:bodyPr spcFirstLastPara="1" wrap="square" lIns="91425" tIns="91425" rIns="91425" bIns="91425" anchor="t" anchorCtr="0">
            <a:noAutofit/>
          </a:bodyPr>
          <a:lstStyle/>
          <a:p>
            <a:pPr marL="0" lvl="0" indent="0" algn="ctr">
              <a:spcBef>
                <a:spcPts val="600"/>
              </a:spcBef>
              <a:spcAft>
                <a:spcPts val="0"/>
              </a:spcAft>
              <a:buNone/>
            </a:pPr>
            <a:r>
              <a:rPr lang="en" sz="2400"/>
              <a:t>February 23-24,  2017 Repeal of Obamacare </a:t>
            </a:r>
            <a:endParaRPr sz="2400"/>
          </a:p>
          <a:p>
            <a:pPr marL="0" lvl="0" indent="0" rtl="0">
              <a:spcBef>
                <a:spcPts val="600"/>
              </a:spcBef>
              <a:spcAft>
                <a:spcPts val="0"/>
              </a:spcAft>
              <a:buClr>
                <a:schemeClr val="dk1"/>
              </a:buClr>
              <a:buSzPts val="1100"/>
              <a:buFont typeface="Arial"/>
              <a:buNone/>
            </a:pPr>
            <a:r>
              <a:rPr lang="en" sz="1400"/>
              <a:t>February 23, Breitbart Blue State Blues</a:t>
            </a:r>
            <a:endParaRPr sz="1400"/>
          </a:p>
          <a:p>
            <a:pPr marL="0" lvl="0" indent="0" rtl="0">
              <a:spcBef>
                <a:spcPts val="600"/>
              </a:spcBef>
              <a:spcAft>
                <a:spcPts val="0"/>
              </a:spcAft>
              <a:buClr>
                <a:schemeClr val="dk1"/>
              </a:buClr>
              <a:buSzPts val="1100"/>
              <a:buFont typeface="Arial"/>
              <a:buNone/>
            </a:pPr>
            <a:r>
              <a:rPr lang="en" sz="1400" u="sng">
                <a:solidFill>
                  <a:schemeClr val="accent5"/>
                </a:solidFill>
                <a:hlinkClick r:id="rId3"/>
              </a:rPr>
              <a:t>http://www.breitbart.com/big-government/2017/02/23/obamacare-blue-state-blues-way-lose-house-fail-repeal/</a:t>
            </a:r>
            <a:endParaRPr sz="1400"/>
          </a:p>
          <a:p>
            <a:pPr marL="0" lvl="0" indent="0" rtl="0">
              <a:spcBef>
                <a:spcPts val="600"/>
              </a:spcBef>
              <a:spcAft>
                <a:spcPts val="0"/>
              </a:spcAft>
              <a:buNone/>
            </a:pPr>
            <a:endParaRPr sz="600"/>
          </a:p>
          <a:p>
            <a:pPr marL="0" lvl="0" indent="0" rtl="0">
              <a:spcBef>
                <a:spcPts val="600"/>
              </a:spcBef>
              <a:spcAft>
                <a:spcPts val="0"/>
              </a:spcAft>
              <a:buClr>
                <a:schemeClr val="dk1"/>
              </a:buClr>
              <a:buSzPts val="1100"/>
              <a:buFont typeface="Arial"/>
              <a:buNone/>
            </a:pPr>
            <a:r>
              <a:rPr lang="en" sz="1400"/>
              <a:t>February 23, FoxNews Politics</a:t>
            </a:r>
            <a:endParaRPr sz="1400"/>
          </a:p>
          <a:p>
            <a:pPr marL="0" lvl="0" indent="0" rtl="0">
              <a:spcBef>
                <a:spcPts val="600"/>
              </a:spcBef>
              <a:spcAft>
                <a:spcPts val="0"/>
              </a:spcAft>
              <a:buClr>
                <a:schemeClr val="dk1"/>
              </a:buClr>
              <a:buSzPts val="1100"/>
              <a:buFont typeface="Arial"/>
              <a:buNone/>
            </a:pPr>
            <a:r>
              <a:rPr lang="en" sz="1400" u="sng">
                <a:solidFill>
                  <a:schemeClr val="accent5"/>
                </a:solidFill>
                <a:hlinkClick r:id="rId4"/>
              </a:rPr>
              <a:t>http://www.foxnews.com/politics/2017/02/23/cpac-pence-says-americas-obamacare-nightmare-is-about-to-end.html</a:t>
            </a:r>
            <a:endParaRPr sz="1400"/>
          </a:p>
          <a:p>
            <a:pPr marL="0" lvl="0" indent="0" rtl="0">
              <a:spcBef>
                <a:spcPts val="600"/>
              </a:spcBef>
              <a:spcAft>
                <a:spcPts val="0"/>
              </a:spcAft>
              <a:buNone/>
            </a:pPr>
            <a:endParaRPr sz="600"/>
          </a:p>
          <a:p>
            <a:pPr marL="0" lvl="0" indent="0" rtl="0">
              <a:spcBef>
                <a:spcPts val="600"/>
              </a:spcBef>
              <a:spcAft>
                <a:spcPts val="0"/>
              </a:spcAft>
              <a:buClr>
                <a:schemeClr val="dk1"/>
              </a:buClr>
              <a:buSzPts val="1100"/>
              <a:buFont typeface="Arial"/>
              <a:buNone/>
            </a:pPr>
            <a:r>
              <a:rPr lang="en" sz="1400"/>
              <a:t>February 23, National Review</a:t>
            </a:r>
            <a:endParaRPr sz="1400"/>
          </a:p>
          <a:p>
            <a:pPr marL="0" lvl="0" indent="0" rtl="0">
              <a:spcBef>
                <a:spcPts val="600"/>
              </a:spcBef>
              <a:spcAft>
                <a:spcPts val="0"/>
              </a:spcAft>
              <a:buClr>
                <a:schemeClr val="dk1"/>
              </a:buClr>
              <a:buSzPts val="1100"/>
              <a:buFont typeface="Arial"/>
              <a:buNone/>
            </a:pPr>
            <a:r>
              <a:rPr lang="en" sz="1400" u="sng">
                <a:solidFill>
                  <a:schemeClr val="accent5"/>
                </a:solidFill>
                <a:hlinkClick r:id="rId5"/>
              </a:rPr>
              <a:t>http://www.nationalreview.com/article/445166/repeal-obamacare-replace-obamacare-republicans-disagree</a:t>
            </a:r>
            <a:endParaRPr sz="1400"/>
          </a:p>
          <a:p>
            <a:pPr marL="0" lvl="0" indent="0" rtl="0">
              <a:spcBef>
                <a:spcPts val="600"/>
              </a:spcBef>
              <a:spcAft>
                <a:spcPts val="0"/>
              </a:spcAft>
              <a:buNone/>
            </a:pPr>
            <a:endParaRPr sz="600"/>
          </a:p>
          <a:p>
            <a:pPr marL="0" lvl="0" indent="0" rtl="0">
              <a:spcBef>
                <a:spcPts val="600"/>
              </a:spcBef>
              <a:spcAft>
                <a:spcPts val="0"/>
              </a:spcAft>
              <a:buNone/>
            </a:pPr>
            <a:r>
              <a:rPr lang="en" sz="1400"/>
              <a:t>February 23, NY Times (online)</a:t>
            </a:r>
            <a:endParaRPr sz="1400"/>
          </a:p>
          <a:p>
            <a:pPr marL="0" lvl="0" indent="0" rtl="0">
              <a:spcBef>
                <a:spcPts val="600"/>
              </a:spcBef>
              <a:spcAft>
                <a:spcPts val="0"/>
              </a:spcAft>
              <a:buNone/>
            </a:pPr>
            <a:r>
              <a:rPr lang="en" sz="1400" u="sng">
                <a:solidFill>
                  <a:schemeClr val="hlink"/>
                </a:solidFill>
                <a:hlinkClick r:id="rId6"/>
              </a:rPr>
              <a:t>https://www.nytimes.com/2017/02/23/us/politics/obamacare-affordable-care-act-house-republicans.html</a:t>
            </a:r>
            <a:endParaRPr sz="1400"/>
          </a:p>
          <a:p>
            <a:pPr marL="0" lvl="0" indent="0" rtl="0">
              <a:spcBef>
                <a:spcPts val="600"/>
              </a:spcBef>
              <a:spcAft>
                <a:spcPts val="0"/>
              </a:spcAft>
              <a:buNone/>
            </a:pPr>
            <a:endParaRPr sz="600"/>
          </a:p>
          <a:p>
            <a:pPr marL="0" lvl="0" indent="0">
              <a:spcBef>
                <a:spcPts val="600"/>
              </a:spcBef>
              <a:spcAft>
                <a:spcPts val="0"/>
              </a:spcAft>
              <a:buNone/>
            </a:pPr>
            <a:r>
              <a:rPr lang="en" sz="1400"/>
              <a:t>February 24, 2017, VICE.com</a:t>
            </a:r>
            <a:endParaRPr sz="1400"/>
          </a:p>
          <a:p>
            <a:pPr marL="0" lvl="0" indent="0" rtl="0">
              <a:spcBef>
                <a:spcPts val="600"/>
              </a:spcBef>
              <a:spcAft>
                <a:spcPts val="0"/>
              </a:spcAft>
              <a:buClr>
                <a:schemeClr val="dk1"/>
              </a:buClr>
              <a:buSzPts val="1100"/>
              <a:buFont typeface="Arial"/>
              <a:buNone/>
            </a:pPr>
            <a:r>
              <a:rPr lang="en" sz="1400" u="sng">
                <a:solidFill>
                  <a:schemeClr val="hlink"/>
                </a:solidFill>
                <a:highlight>
                  <a:srgbClr val="FFFFFF"/>
                </a:highlight>
                <a:hlinkClick r:id="rId7"/>
              </a:rPr>
              <a:t>https://www.vice.com/en_us/article/obamacare-repeal-is-turning-into-a-big-hot-mess</a:t>
            </a:r>
            <a:endParaRPr sz="1400">
              <a:solidFill>
                <a:schemeClr val="accent2"/>
              </a:solidFill>
              <a:highlight>
                <a:srgbClr val="FFFFFF"/>
              </a:highlight>
            </a:endParaRPr>
          </a:p>
          <a:p>
            <a:pPr marL="0" lvl="0" indent="0">
              <a:spcBef>
                <a:spcPts val="60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340800" y="464400"/>
            <a:ext cx="7214700" cy="572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News Resources @BPL</a:t>
            </a:r>
            <a:r>
              <a:rPr lang="en"/>
              <a:t>		</a:t>
            </a:r>
            <a:endParaRPr/>
          </a:p>
        </p:txBody>
      </p:sp>
      <p:sp>
        <p:nvSpPr>
          <p:cNvPr id="408" name="Shape 408"/>
          <p:cNvSpPr txBox="1">
            <a:spLocks noGrp="1"/>
          </p:cNvSpPr>
          <p:nvPr>
            <p:ph type="body" idx="1"/>
          </p:nvPr>
        </p:nvSpPr>
        <p:spPr>
          <a:xfrm>
            <a:off x="311700" y="1302175"/>
            <a:ext cx="8520600" cy="3416400"/>
          </a:xfrm>
          <a:prstGeom prst="rect">
            <a:avLst/>
          </a:prstGeom>
        </p:spPr>
        <p:txBody>
          <a:bodyPr spcFirstLastPara="1" wrap="square" lIns="91425" tIns="91425" rIns="91425" bIns="91425" anchor="t" anchorCtr="0">
            <a:noAutofit/>
          </a:bodyPr>
          <a:lstStyle/>
          <a:p>
            <a:pPr marL="457200" lvl="0" indent="-342900" rtl="0">
              <a:spcBef>
                <a:spcPts val="600"/>
              </a:spcBef>
              <a:spcAft>
                <a:spcPts val="0"/>
              </a:spcAft>
              <a:buClr>
                <a:schemeClr val="dk1"/>
              </a:buClr>
              <a:buSzPts val="1800"/>
              <a:buChar char="◎"/>
            </a:pPr>
            <a:r>
              <a:rPr lang="en" sz="1800"/>
              <a:t>State, Local, and National Newspapers in print (located in the Reading Room, Main Level)</a:t>
            </a:r>
            <a:endParaRPr sz="1800"/>
          </a:p>
          <a:p>
            <a:pPr marL="0" lvl="0" indent="0">
              <a:spcBef>
                <a:spcPts val="600"/>
              </a:spcBef>
              <a:spcAft>
                <a:spcPts val="0"/>
              </a:spcAft>
              <a:buNone/>
            </a:pPr>
            <a:endParaRPr sz="1800"/>
          </a:p>
          <a:p>
            <a:pPr marL="457200" lvl="0" indent="-342900" rtl="0">
              <a:spcBef>
                <a:spcPts val="600"/>
              </a:spcBef>
              <a:spcAft>
                <a:spcPts val="0"/>
              </a:spcAft>
              <a:buClr>
                <a:schemeClr val="dk1"/>
              </a:buClr>
              <a:buSzPts val="1800"/>
              <a:buChar char="◎"/>
            </a:pPr>
            <a:r>
              <a:rPr lang="en" sz="1800"/>
              <a:t>Full Text Newspapers </a:t>
            </a:r>
            <a:r>
              <a:rPr lang="en" sz="1800" u="sng">
                <a:solidFill>
                  <a:schemeClr val="hlink"/>
                </a:solidFill>
                <a:hlinkClick r:id="rId3"/>
              </a:rPr>
              <a:t>http://burlingame.org/index.aspx?page=1578#Articles</a:t>
            </a:r>
            <a:r>
              <a:rPr lang="en" sz="1800"/>
              <a:t> (Access from home, all you need is your PLS Card!)</a:t>
            </a:r>
            <a:endParaRPr sz="1800"/>
          </a:p>
          <a:p>
            <a:pPr marL="0" lvl="0" indent="0">
              <a:spcBef>
                <a:spcPts val="600"/>
              </a:spcBef>
              <a:spcAft>
                <a:spcPts val="0"/>
              </a:spcAft>
              <a:buNone/>
            </a:pPr>
            <a:endParaRPr sz="1800"/>
          </a:p>
          <a:p>
            <a:pPr marL="457200" lvl="0" indent="-342900">
              <a:spcBef>
                <a:spcPts val="600"/>
              </a:spcBef>
              <a:spcAft>
                <a:spcPts val="0"/>
              </a:spcAft>
              <a:buClr>
                <a:schemeClr val="dk1"/>
              </a:buClr>
              <a:buSzPts val="1800"/>
              <a:buChar char="◎"/>
            </a:pPr>
            <a:r>
              <a:rPr lang="en" sz="1800"/>
              <a:t>AtoZ Databases (requires a BPL Card), first link on the list </a:t>
            </a:r>
            <a:r>
              <a:rPr lang="en" sz="1800" u="sng">
                <a:solidFill>
                  <a:schemeClr val="hlink"/>
                </a:solidFill>
                <a:hlinkClick r:id="rId4"/>
              </a:rPr>
              <a:t>http://burlingame.org/index.aspx?page=1578#Business</a:t>
            </a:r>
            <a:r>
              <a:rPr lang="en" sz="1800"/>
              <a:t> </a:t>
            </a:r>
            <a:endParaRPr sz="1800"/>
          </a:p>
        </p:txBody>
      </p:sp>
      <p:pic>
        <p:nvPicPr>
          <p:cNvPr id="409" name="Shape 409"/>
          <p:cNvPicPr preferRelativeResize="0"/>
          <p:nvPr/>
        </p:nvPicPr>
        <p:blipFill>
          <a:blip r:embed="rId5">
            <a:alphaModFix/>
          </a:blip>
          <a:stretch>
            <a:fillRect/>
          </a:stretch>
        </p:blipFill>
        <p:spPr>
          <a:xfrm>
            <a:off x="98251" y="163169"/>
            <a:ext cx="1166349" cy="812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Discussion and Exercises (the agenda)</a:t>
            </a:r>
            <a:endParaRPr b="1">
              <a:solidFill>
                <a:srgbClr val="134F5C"/>
              </a:solidFill>
              <a:latin typeface="Source Sans Pro"/>
              <a:ea typeface="Source Sans Pro"/>
              <a:cs typeface="Source Sans Pro"/>
              <a:sym typeface="Source Sans Pro"/>
            </a:endParaRPr>
          </a:p>
        </p:txBody>
      </p:sp>
      <p:sp>
        <p:nvSpPr>
          <p:cNvPr id="147" name="Shape 147"/>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55600">
              <a:spcBef>
                <a:spcPts val="600"/>
              </a:spcBef>
              <a:spcAft>
                <a:spcPts val="0"/>
              </a:spcAft>
              <a:buClr>
                <a:srgbClr val="000000"/>
              </a:buClr>
              <a:buSzPts val="2000"/>
              <a:buChar char="◎"/>
            </a:pPr>
            <a:r>
              <a:rPr lang="en" sz="2000"/>
              <a:t>Introductions</a:t>
            </a:r>
            <a:endParaRPr sz="2000"/>
          </a:p>
          <a:p>
            <a:pPr marL="914400" lvl="1" indent="-355600">
              <a:spcBef>
                <a:spcPts val="0"/>
              </a:spcBef>
              <a:spcAft>
                <a:spcPts val="0"/>
              </a:spcAft>
              <a:buClr>
                <a:srgbClr val="000000"/>
              </a:buClr>
              <a:buSzPts val="2000"/>
              <a:buChar char="○"/>
            </a:pPr>
            <a:r>
              <a:rPr lang="en" sz="2000"/>
              <a:t>What is your go-to news source?</a:t>
            </a:r>
            <a:endParaRPr sz="2000"/>
          </a:p>
          <a:p>
            <a:pPr marL="914400" lvl="1" indent="-355600" rtl="0">
              <a:spcBef>
                <a:spcPts val="0"/>
              </a:spcBef>
              <a:spcAft>
                <a:spcPts val="0"/>
              </a:spcAft>
              <a:buClr>
                <a:srgbClr val="000000"/>
              </a:buClr>
              <a:buSzPts val="2000"/>
              <a:buChar char="○"/>
            </a:pPr>
            <a:r>
              <a:rPr lang="en" sz="2000"/>
              <a:t>What do you want to gain from this workshop?</a:t>
            </a:r>
            <a:endParaRPr sz="2000"/>
          </a:p>
          <a:p>
            <a:pPr marL="457200" lvl="0" indent="0" rtl="0">
              <a:spcBef>
                <a:spcPts val="600"/>
              </a:spcBef>
              <a:spcAft>
                <a:spcPts val="0"/>
              </a:spcAft>
              <a:buNone/>
            </a:pPr>
            <a:endParaRPr sz="2000"/>
          </a:p>
          <a:p>
            <a:pPr marL="457200" lvl="0" indent="-355600" rtl="0">
              <a:spcBef>
                <a:spcPts val="600"/>
              </a:spcBef>
              <a:spcAft>
                <a:spcPts val="0"/>
              </a:spcAft>
              <a:buClr>
                <a:srgbClr val="000000"/>
              </a:buClr>
              <a:buSzPts val="2000"/>
              <a:buChar char="◎"/>
            </a:pPr>
            <a:r>
              <a:rPr lang="en" sz="2000"/>
              <a:t>Facts, Opinions, and Fake News, OH MY!</a:t>
            </a:r>
            <a:endParaRPr sz="2000"/>
          </a:p>
          <a:p>
            <a:pPr marL="0" lvl="0" indent="0" rtl="0">
              <a:spcBef>
                <a:spcPts val="600"/>
              </a:spcBef>
              <a:spcAft>
                <a:spcPts val="0"/>
              </a:spcAft>
              <a:buNone/>
            </a:pPr>
            <a:endParaRPr sz="1400"/>
          </a:p>
          <a:p>
            <a:pPr marL="457200" lvl="0" indent="-355600" rtl="0">
              <a:spcBef>
                <a:spcPts val="600"/>
              </a:spcBef>
              <a:spcAft>
                <a:spcPts val="0"/>
              </a:spcAft>
              <a:buClr>
                <a:srgbClr val="000000"/>
              </a:buClr>
              <a:buSzPts val="2000"/>
              <a:buChar char="◎"/>
            </a:pPr>
            <a:r>
              <a:rPr lang="en" sz="2000"/>
              <a:t>Fact-Checking (critical evaluation) Strategies and Tools</a:t>
            </a:r>
            <a:endParaRPr sz="2000"/>
          </a:p>
          <a:p>
            <a:pPr marL="0" lvl="0" indent="0">
              <a:spcBef>
                <a:spcPts val="60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1491700" y="445025"/>
            <a:ext cx="7340700" cy="572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Check out these books	</a:t>
            </a:r>
            <a:r>
              <a:rPr lang="en"/>
              <a:t>	</a:t>
            </a:r>
            <a:endParaRPr/>
          </a:p>
        </p:txBody>
      </p:sp>
      <p:sp>
        <p:nvSpPr>
          <p:cNvPr id="415" name="Shape 415"/>
          <p:cNvSpPr txBox="1">
            <a:spLocks noGrp="1"/>
          </p:cNvSpPr>
          <p:nvPr>
            <p:ph type="body" idx="1"/>
          </p:nvPr>
        </p:nvSpPr>
        <p:spPr>
          <a:xfrm>
            <a:off x="311700" y="1000075"/>
            <a:ext cx="8520600" cy="3990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1200">
                <a:solidFill>
                  <a:schemeClr val="dk1"/>
                </a:solidFill>
                <a:highlight>
                  <a:srgbClr val="FFFFFF"/>
                </a:highlight>
              </a:rPr>
              <a:t>Graves, Lucas. 2017. </a:t>
            </a:r>
            <a:r>
              <a:rPr lang="en" sz="1200" i="1">
                <a:solidFill>
                  <a:schemeClr val="dk1"/>
                </a:solidFill>
                <a:highlight>
                  <a:srgbClr val="FFFFFF"/>
                </a:highlight>
              </a:rPr>
              <a:t>Deciding What's True: The Rise of Political Fact-Checking in American Journalism</a:t>
            </a:r>
            <a:r>
              <a:rPr lang="en" sz="1200">
                <a:solidFill>
                  <a:schemeClr val="dk1"/>
                </a:solidFill>
                <a:highlight>
                  <a:srgbClr val="FFFFFF"/>
                </a:highlight>
              </a:rPr>
              <a:t>. </a:t>
            </a:r>
            <a:r>
              <a:rPr lang="en" sz="1200" u="sng">
                <a:solidFill>
                  <a:schemeClr val="hlink"/>
                </a:solidFill>
                <a:highlight>
                  <a:srgbClr val="FFFFFF"/>
                </a:highlight>
                <a:hlinkClick r:id="rId3"/>
              </a:rPr>
              <a:t>https://doi.org/10.7312/grav17506</a:t>
            </a:r>
            <a:r>
              <a:rPr lang="en" sz="1200">
                <a:solidFill>
                  <a:schemeClr val="dk1"/>
                </a:solidFill>
                <a:highlight>
                  <a:srgbClr val="FFFFFF"/>
                </a:highlight>
              </a:rPr>
              <a:t>.  </a:t>
            </a:r>
            <a:r>
              <a:rPr lang="en" sz="1200" u="sng">
                <a:solidFill>
                  <a:schemeClr val="hlink"/>
                </a:solidFill>
                <a:highlight>
                  <a:srgbClr val="FFFFFF"/>
                </a:highlight>
                <a:hlinkClick r:id="rId4"/>
              </a:rPr>
              <a:t>https://burlingame.bibliocommons.com/item/show/2533903076_deciding_whats_true</a:t>
            </a:r>
            <a:endParaRPr sz="1200">
              <a:solidFill>
                <a:schemeClr val="dk1"/>
              </a:solidFill>
              <a:highlight>
                <a:srgbClr val="FFFFFF"/>
              </a:highlight>
            </a:endParaRPr>
          </a:p>
          <a:p>
            <a:pPr marL="0" lvl="0" indent="0">
              <a:spcBef>
                <a:spcPts val="600"/>
              </a:spcBef>
              <a:spcAft>
                <a:spcPts val="0"/>
              </a:spcAft>
              <a:buNone/>
            </a:pPr>
            <a:endParaRPr sz="1200">
              <a:solidFill>
                <a:schemeClr val="dk1"/>
              </a:solidFill>
              <a:highlight>
                <a:srgbClr val="FFFFFF"/>
              </a:highlight>
            </a:endParaRPr>
          </a:p>
          <a:p>
            <a:pPr marL="0" lvl="0" indent="0">
              <a:spcBef>
                <a:spcPts val="600"/>
              </a:spcBef>
              <a:spcAft>
                <a:spcPts val="0"/>
              </a:spcAft>
              <a:buNone/>
            </a:pPr>
            <a:r>
              <a:rPr lang="en" sz="1200">
                <a:solidFill>
                  <a:schemeClr val="dk1"/>
                </a:solidFill>
                <a:highlight>
                  <a:srgbClr val="FFFFFF"/>
                </a:highlight>
              </a:rPr>
              <a:t>J</a:t>
            </a:r>
            <a:r>
              <a:rPr lang="en" sz="1100">
                <a:solidFill>
                  <a:schemeClr val="dk1"/>
                </a:solidFill>
                <a:highlight>
                  <a:srgbClr val="FFFFFF"/>
                </a:highlight>
              </a:rPr>
              <a:t>ackson, Brooks, and Kathleen Hall Jamieson. 2007. </a:t>
            </a:r>
            <a:r>
              <a:rPr lang="en" sz="1100" i="1">
                <a:solidFill>
                  <a:schemeClr val="dk1"/>
                </a:solidFill>
                <a:highlight>
                  <a:srgbClr val="FFFFFF"/>
                </a:highlight>
              </a:rPr>
              <a:t>UnSpun: finding facts in a world of disinformation</a:t>
            </a:r>
            <a:r>
              <a:rPr lang="en" sz="1100">
                <a:solidFill>
                  <a:schemeClr val="dk1"/>
                </a:solidFill>
                <a:highlight>
                  <a:srgbClr val="FFFFFF"/>
                </a:highlight>
              </a:rPr>
              <a:t>. New York: Random House Trade Paperbacks. </a:t>
            </a:r>
            <a:r>
              <a:rPr lang="en" sz="1200" u="sng">
                <a:solidFill>
                  <a:schemeClr val="hlink"/>
                </a:solidFill>
                <a:hlinkClick r:id="rId5"/>
              </a:rPr>
              <a:t>https://burlingame.bibliocommons.com/item/show/1749342076_unspun</a:t>
            </a:r>
            <a:endParaRPr sz="1200"/>
          </a:p>
          <a:p>
            <a:pPr marL="0" lvl="0" indent="0">
              <a:spcBef>
                <a:spcPts val="600"/>
              </a:spcBef>
              <a:spcAft>
                <a:spcPts val="0"/>
              </a:spcAft>
              <a:buNone/>
            </a:pPr>
            <a:endParaRPr sz="1200"/>
          </a:p>
          <a:p>
            <a:pPr marL="0" lvl="0" indent="0">
              <a:spcBef>
                <a:spcPts val="600"/>
              </a:spcBef>
              <a:spcAft>
                <a:spcPts val="0"/>
              </a:spcAft>
              <a:buNone/>
            </a:pPr>
            <a:r>
              <a:rPr lang="en" sz="1200">
                <a:solidFill>
                  <a:schemeClr val="dk1"/>
                </a:solidFill>
                <a:highlight>
                  <a:srgbClr val="FFFFFF"/>
                </a:highlight>
              </a:rPr>
              <a:t>Kovach, Bill, and Tom Rosenstiel. 2010. "Blur: how to know what's true in the age of information overload". New York: Bloomsbury.   </a:t>
            </a:r>
            <a:r>
              <a:rPr lang="en" sz="1200" u="sng">
                <a:solidFill>
                  <a:schemeClr val="hlink"/>
                </a:solidFill>
                <a:highlight>
                  <a:srgbClr val="FFFFFF"/>
                </a:highlight>
                <a:hlinkClick r:id="rId6"/>
              </a:rPr>
              <a:t>https://burlingame.bibliocommons.com/item/show/1958256076_blur</a:t>
            </a:r>
            <a:endParaRPr sz="1200">
              <a:solidFill>
                <a:schemeClr val="dk1"/>
              </a:solidFill>
              <a:highlight>
                <a:srgbClr val="FFFFFF"/>
              </a:highlight>
            </a:endParaRPr>
          </a:p>
          <a:p>
            <a:pPr marL="0" lvl="0" indent="0">
              <a:spcBef>
                <a:spcPts val="600"/>
              </a:spcBef>
              <a:spcAft>
                <a:spcPts val="0"/>
              </a:spcAft>
              <a:buNone/>
            </a:pPr>
            <a:endParaRPr sz="1200">
              <a:solidFill>
                <a:schemeClr val="dk1"/>
              </a:solidFill>
              <a:highlight>
                <a:srgbClr val="FFFFFF"/>
              </a:highlight>
            </a:endParaRPr>
          </a:p>
          <a:p>
            <a:pPr marL="0" lvl="0" indent="0">
              <a:spcBef>
                <a:spcPts val="600"/>
              </a:spcBef>
              <a:spcAft>
                <a:spcPts val="0"/>
              </a:spcAft>
              <a:buNone/>
            </a:pPr>
            <a:r>
              <a:rPr lang="en" sz="1200">
                <a:solidFill>
                  <a:schemeClr val="dk1"/>
                </a:solidFill>
                <a:highlight>
                  <a:srgbClr val="FFFFFF"/>
                </a:highlight>
              </a:rPr>
              <a:t>Stebbins, Leslie F. 2015. </a:t>
            </a:r>
            <a:r>
              <a:rPr lang="en" sz="1200" i="1">
                <a:solidFill>
                  <a:schemeClr val="dk1"/>
                </a:solidFill>
                <a:highlight>
                  <a:srgbClr val="FFFFFF"/>
                </a:highlight>
              </a:rPr>
              <a:t>Finding reliable information online: adventures of an information sleuth</a:t>
            </a:r>
            <a:r>
              <a:rPr lang="en" sz="1200">
                <a:solidFill>
                  <a:schemeClr val="dk1"/>
                </a:solidFill>
                <a:highlight>
                  <a:srgbClr val="FFFFFF"/>
                </a:highlight>
              </a:rPr>
              <a:t>. Lanham, Md. [etc.]: Rowman &amp; Littlefield. </a:t>
            </a:r>
            <a:r>
              <a:rPr lang="en" sz="1200" u="sng">
                <a:solidFill>
                  <a:schemeClr val="hlink"/>
                </a:solidFill>
                <a:highlight>
                  <a:srgbClr val="FFFFFF"/>
                </a:highlight>
                <a:hlinkClick r:id="rId7"/>
              </a:rPr>
              <a:t>https://burlingame.bibliocommons.com/item/show/1796009091</a:t>
            </a:r>
            <a:endParaRPr sz="1200">
              <a:solidFill>
                <a:schemeClr val="dk1"/>
              </a:solidFill>
              <a:highlight>
                <a:srgbClr val="FFFFFF"/>
              </a:highlight>
            </a:endParaRPr>
          </a:p>
          <a:p>
            <a:pPr marL="0" lvl="0" indent="0">
              <a:spcBef>
                <a:spcPts val="600"/>
              </a:spcBef>
              <a:spcAft>
                <a:spcPts val="0"/>
              </a:spcAft>
              <a:buNone/>
            </a:pPr>
            <a:endParaRPr sz="1200">
              <a:solidFill>
                <a:schemeClr val="dk1"/>
              </a:solidFill>
              <a:highlight>
                <a:srgbClr val="FFFFFF"/>
              </a:highlight>
            </a:endParaRPr>
          </a:p>
          <a:p>
            <a:pPr marL="0" lvl="0" indent="0">
              <a:spcBef>
                <a:spcPts val="600"/>
              </a:spcBef>
              <a:spcAft>
                <a:spcPts val="0"/>
              </a:spcAft>
              <a:buNone/>
            </a:pPr>
            <a:endParaRPr sz="1200">
              <a:solidFill>
                <a:schemeClr val="dk1"/>
              </a:solidFill>
              <a:highlight>
                <a:srgbClr val="FFFFFF"/>
              </a:highlight>
            </a:endParaRPr>
          </a:p>
        </p:txBody>
      </p:sp>
      <p:pic>
        <p:nvPicPr>
          <p:cNvPr id="416" name="Shape 416"/>
          <p:cNvPicPr preferRelativeResize="0"/>
          <p:nvPr/>
        </p:nvPicPr>
        <p:blipFill>
          <a:blip r:embed="rId8">
            <a:alphaModFix/>
          </a:blip>
          <a:stretch>
            <a:fillRect/>
          </a:stretch>
        </p:blipFill>
        <p:spPr>
          <a:xfrm>
            <a:off x="98251" y="86969"/>
            <a:ext cx="1166349" cy="8123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1491700" y="445025"/>
            <a:ext cx="7340700" cy="572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134F5C"/>
                </a:solidFill>
                <a:latin typeface="Source Sans Pro"/>
                <a:ea typeface="Source Sans Pro"/>
                <a:cs typeface="Source Sans Pro"/>
                <a:sym typeface="Source Sans Pro"/>
              </a:rPr>
              <a:t>Check out these library guides		</a:t>
            </a:r>
            <a:endParaRPr b="1">
              <a:solidFill>
                <a:srgbClr val="134F5C"/>
              </a:solidFill>
              <a:latin typeface="Source Sans Pro"/>
              <a:ea typeface="Source Sans Pro"/>
              <a:cs typeface="Source Sans Pro"/>
              <a:sym typeface="Source Sans Pro"/>
            </a:endParaRPr>
          </a:p>
        </p:txBody>
      </p:sp>
      <p:sp>
        <p:nvSpPr>
          <p:cNvPr id="422" name="Shape 422"/>
          <p:cNvSpPr txBox="1">
            <a:spLocks noGrp="1"/>
          </p:cNvSpPr>
          <p:nvPr>
            <p:ph type="body" idx="1"/>
          </p:nvPr>
        </p:nvSpPr>
        <p:spPr>
          <a:xfrm>
            <a:off x="311700" y="1000075"/>
            <a:ext cx="8520600" cy="3990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sz="1200">
              <a:solidFill>
                <a:schemeClr val="dk1"/>
              </a:solidFill>
              <a:highlight>
                <a:srgbClr val="FFFFFF"/>
              </a:highlight>
            </a:endParaRPr>
          </a:p>
          <a:p>
            <a:pPr marL="0" lvl="0" indent="0">
              <a:spcBef>
                <a:spcPts val="600"/>
              </a:spcBef>
              <a:spcAft>
                <a:spcPts val="0"/>
              </a:spcAft>
              <a:buClr>
                <a:schemeClr val="dk1"/>
              </a:buClr>
              <a:buSzPts val="1100"/>
              <a:buFont typeface="Arial"/>
              <a:buNone/>
            </a:pPr>
            <a:r>
              <a:rPr lang="en" sz="1200">
                <a:solidFill>
                  <a:schemeClr val="dk1"/>
                </a:solidFill>
                <a:highlight>
                  <a:schemeClr val="lt1"/>
                </a:highlight>
              </a:rPr>
              <a:t>Getting your Info Lit (by Elaine Tai)</a:t>
            </a:r>
            <a:br>
              <a:rPr lang="en" sz="1200">
                <a:solidFill>
                  <a:schemeClr val="dk1"/>
                </a:solidFill>
                <a:highlight>
                  <a:schemeClr val="lt1"/>
                </a:highlight>
              </a:rPr>
            </a:br>
            <a:r>
              <a:rPr lang="en" sz="1200" u="sng">
                <a:solidFill>
                  <a:schemeClr val="accent5"/>
                </a:solidFill>
                <a:highlight>
                  <a:schemeClr val="lt1"/>
                </a:highlight>
                <a:hlinkClick r:id="rId3"/>
              </a:rPr>
              <a:t>https://burlingame.bibliocommons.com/list/share/319266177_etai221/838916377_getting_your_info_lit</a:t>
            </a:r>
            <a:endParaRPr sz="1200">
              <a:solidFill>
                <a:schemeClr val="dk1"/>
              </a:solidFill>
              <a:highlight>
                <a:schemeClr val="lt1"/>
              </a:highlight>
            </a:endParaRPr>
          </a:p>
          <a:p>
            <a:pPr marL="0" lvl="0" indent="0">
              <a:spcBef>
                <a:spcPts val="600"/>
              </a:spcBef>
              <a:spcAft>
                <a:spcPts val="0"/>
              </a:spcAft>
              <a:buNone/>
            </a:pPr>
            <a:endParaRPr sz="1200">
              <a:solidFill>
                <a:schemeClr val="dk1"/>
              </a:solidFill>
              <a:highlight>
                <a:srgbClr val="FFFFFF"/>
              </a:highlight>
            </a:endParaRPr>
          </a:p>
          <a:p>
            <a:pPr marL="0" lvl="0" indent="0" rtl="0">
              <a:spcBef>
                <a:spcPts val="600"/>
              </a:spcBef>
              <a:spcAft>
                <a:spcPts val="0"/>
              </a:spcAft>
              <a:buNone/>
            </a:pPr>
            <a:r>
              <a:rPr lang="en" sz="1200">
                <a:solidFill>
                  <a:schemeClr val="dk1"/>
                </a:solidFill>
                <a:highlight>
                  <a:srgbClr val="FFFFFF"/>
                </a:highlight>
              </a:rPr>
              <a:t>Real Fake or Somewhere in Between Topic Guide </a:t>
            </a:r>
            <a:r>
              <a:rPr lang="en" sz="1200" u="sng">
                <a:solidFill>
                  <a:schemeClr val="hlink"/>
                </a:solidFill>
                <a:highlight>
                  <a:srgbClr val="FFFFFF"/>
                </a:highlight>
                <a:hlinkClick r:id="rId4"/>
              </a:rPr>
              <a:t>https://burlingame.bibliocommons.com/list/share/417879887_pimalib_stephaniem/897069337_real,_fake_or_somewhere_in_between_evaluating_the_news</a:t>
            </a:r>
            <a:endParaRPr sz="1200">
              <a:solidFill>
                <a:schemeClr val="dk1"/>
              </a:solidFill>
              <a:highlight>
                <a:srgbClr val="FFFFFF"/>
              </a:highlight>
            </a:endParaRPr>
          </a:p>
          <a:p>
            <a:pPr marL="0" lvl="0" indent="0">
              <a:spcBef>
                <a:spcPts val="600"/>
              </a:spcBef>
              <a:spcAft>
                <a:spcPts val="0"/>
              </a:spcAft>
              <a:buNone/>
            </a:pPr>
            <a:endParaRPr sz="1200">
              <a:solidFill>
                <a:schemeClr val="dk1"/>
              </a:solidFill>
              <a:highlight>
                <a:srgbClr val="FFFFFF"/>
              </a:highlight>
            </a:endParaRPr>
          </a:p>
          <a:p>
            <a:pPr marL="0" lvl="0" indent="0" rtl="0">
              <a:spcBef>
                <a:spcPts val="600"/>
              </a:spcBef>
              <a:spcAft>
                <a:spcPts val="0"/>
              </a:spcAft>
              <a:buNone/>
            </a:pPr>
            <a:r>
              <a:rPr lang="en" sz="1200">
                <a:solidFill>
                  <a:schemeClr val="dk1"/>
                </a:solidFill>
                <a:highlight>
                  <a:srgbClr val="FFFFFF"/>
                </a:highlight>
              </a:rPr>
              <a:t>Reading the Facts, Fact-Checking Topic Guide </a:t>
            </a:r>
            <a:r>
              <a:rPr lang="en" sz="1200" u="sng">
                <a:solidFill>
                  <a:schemeClr val="hlink"/>
                </a:solidFill>
                <a:highlight>
                  <a:srgbClr val="FFFFFF"/>
                </a:highlight>
                <a:hlinkClick r:id="rId5"/>
              </a:rPr>
              <a:t>https://burlingame.bibliocommons.com/list/share/150468461_mpllibbc/877904717_reading_the_quotfactsquot_fact-checking_organizations</a:t>
            </a:r>
            <a:endParaRPr sz="1200">
              <a:solidFill>
                <a:schemeClr val="dk1"/>
              </a:solidFill>
              <a:highlight>
                <a:srgbClr val="FFFFFF"/>
              </a:highlight>
            </a:endParaRPr>
          </a:p>
          <a:p>
            <a:pPr marL="0" lvl="0" indent="0" rtl="0">
              <a:spcBef>
                <a:spcPts val="600"/>
              </a:spcBef>
              <a:spcAft>
                <a:spcPts val="0"/>
              </a:spcAft>
              <a:buNone/>
            </a:pPr>
            <a:endParaRPr sz="1200">
              <a:solidFill>
                <a:schemeClr val="dk1"/>
              </a:solidFill>
              <a:highlight>
                <a:srgbClr val="FFFFFF"/>
              </a:highlight>
            </a:endParaRPr>
          </a:p>
        </p:txBody>
      </p:sp>
      <p:pic>
        <p:nvPicPr>
          <p:cNvPr id="423" name="Shape 423"/>
          <p:cNvPicPr preferRelativeResize="0"/>
          <p:nvPr/>
        </p:nvPicPr>
        <p:blipFill>
          <a:blip r:embed="rId6">
            <a:alphaModFix/>
          </a:blip>
          <a:stretch>
            <a:fillRect/>
          </a:stretch>
        </p:blipFill>
        <p:spPr>
          <a:xfrm>
            <a:off x="98251" y="86969"/>
            <a:ext cx="1166349" cy="8123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1401625"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Key Government Information Sources </a:t>
            </a:r>
            <a:endParaRPr b="1">
              <a:solidFill>
                <a:srgbClr val="134F5C"/>
              </a:solidFill>
              <a:latin typeface="Source Sans Pro"/>
              <a:ea typeface="Source Sans Pro"/>
              <a:cs typeface="Source Sans Pro"/>
              <a:sym typeface="Source Sans Pro"/>
            </a:endParaRPr>
          </a:p>
        </p:txBody>
      </p:sp>
      <p:sp>
        <p:nvSpPr>
          <p:cNvPr id="429" name="Shape 429"/>
          <p:cNvSpPr txBox="1">
            <a:spLocks noGrp="1"/>
          </p:cNvSpPr>
          <p:nvPr>
            <p:ph type="body" idx="1"/>
          </p:nvPr>
        </p:nvSpPr>
        <p:spPr>
          <a:xfrm>
            <a:off x="311700" y="1209750"/>
            <a:ext cx="8520600" cy="3828300"/>
          </a:xfrm>
          <a:prstGeom prst="rect">
            <a:avLst/>
          </a:prstGeom>
        </p:spPr>
        <p:txBody>
          <a:bodyPr spcFirstLastPara="1" wrap="square" lIns="91425" tIns="91425" rIns="91425" bIns="91425" anchor="t" anchorCtr="0">
            <a:noAutofit/>
          </a:bodyPr>
          <a:lstStyle/>
          <a:p>
            <a:pPr marL="0" lvl="0" indent="0">
              <a:spcBef>
                <a:spcPts val="600"/>
              </a:spcBef>
              <a:spcAft>
                <a:spcPts val="0"/>
              </a:spcAft>
              <a:buClr>
                <a:schemeClr val="dk1"/>
              </a:buClr>
              <a:buSzPts val="1100"/>
              <a:buFont typeface="Arial"/>
              <a:buNone/>
            </a:pPr>
            <a:r>
              <a:rPr lang="en" sz="1400"/>
              <a:t>Statistical Abstract of the United States </a:t>
            </a:r>
            <a:r>
              <a:rPr lang="en" sz="1400" u="sng">
                <a:solidFill>
                  <a:schemeClr val="accent5"/>
                </a:solidFill>
                <a:hlinkClick r:id="rId3"/>
              </a:rPr>
              <a:t>https://www.census.gov/library/publications/time-series/statistical_abstracts.html</a:t>
            </a:r>
            <a:endParaRPr sz="1400"/>
          </a:p>
          <a:p>
            <a:pPr marL="0" lvl="0" indent="0">
              <a:spcBef>
                <a:spcPts val="600"/>
              </a:spcBef>
              <a:spcAft>
                <a:spcPts val="0"/>
              </a:spcAft>
              <a:buNone/>
            </a:pPr>
            <a:endParaRPr sz="1400"/>
          </a:p>
          <a:p>
            <a:pPr marL="0" lvl="0" indent="0">
              <a:spcBef>
                <a:spcPts val="600"/>
              </a:spcBef>
              <a:spcAft>
                <a:spcPts val="0"/>
              </a:spcAft>
              <a:buNone/>
            </a:pPr>
            <a:r>
              <a:rPr lang="en" sz="1400"/>
              <a:t>Data.gov </a:t>
            </a:r>
            <a:r>
              <a:rPr lang="en" sz="1400" u="sng">
                <a:solidFill>
                  <a:schemeClr val="hlink"/>
                </a:solidFill>
                <a:hlinkClick r:id="rId4"/>
              </a:rPr>
              <a:t>https://www.data.gov/</a:t>
            </a:r>
            <a:r>
              <a:rPr lang="en" sz="1400"/>
              <a:t>   (CA Data Portal </a:t>
            </a:r>
            <a:r>
              <a:rPr lang="en" sz="1400" u="sng">
                <a:solidFill>
                  <a:schemeClr val="hlink"/>
                </a:solidFill>
                <a:hlinkClick r:id="rId5"/>
              </a:rPr>
              <a:t>https://data.ca.gov/</a:t>
            </a:r>
            <a:r>
              <a:rPr lang="en" sz="1400"/>
              <a:t>)</a:t>
            </a:r>
            <a:endParaRPr sz="1400"/>
          </a:p>
          <a:p>
            <a:pPr marL="0" lvl="0" indent="0">
              <a:spcBef>
                <a:spcPts val="600"/>
              </a:spcBef>
              <a:spcAft>
                <a:spcPts val="0"/>
              </a:spcAft>
              <a:buNone/>
            </a:pPr>
            <a:endParaRPr sz="1400"/>
          </a:p>
          <a:p>
            <a:pPr marL="0" lvl="0" indent="0">
              <a:spcBef>
                <a:spcPts val="600"/>
              </a:spcBef>
              <a:spcAft>
                <a:spcPts val="0"/>
              </a:spcAft>
              <a:buNone/>
            </a:pPr>
            <a:r>
              <a:rPr lang="en" sz="1400"/>
              <a:t>Crime and Criminal Justice: FBI Uniform Crime Reporting </a:t>
            </a:r>
            <a:r>
              <a:rPr lang="en" sz="1400" u="sng">
                <a:solidFill>
                  <a:schemeClr val="hlink"/>
                </a:solidFill>
                <a:hlinkClick r:id="rId6"/>
              </a:rPr>
              <a:t>https://ucr.fbi.gov/</a:t>
            </a:r>
            <a:r>
              <a:rPr lang="en" sz="1400"/>
              <a:t> and Bureau of Justice Statistics </a:t>
            </a:r>
            <a:r>
              <a:rPr lang="en" sz="1400" u="sng">
                <a:solidFill>
                  <a:schemeClr val="hlink"/>
                </a:solidFill>
                <a:hlinkClick r:id="rId7"/>
              </a:rPr>
              <a:t>https://www.bjs.gov/</a:t>
            </a:r>
            <a:endParaRPr sz="1400"/>
          </a:p>
          <a:p>
            <a:pPr marL="0" lvl="0" indent="0">
              <a:spcBef>
                <a:spcPts val="600"/>
              </a:spcBef>
              <a:spcAft>
                <a:spcPts val="0"/>
              </a:spcAft>
              <a:buNone/>
            </a:pPr>
            <a:endParaRPr sz="1400"/>
          </a:p>
          <a:p>
            <a:pPr marL="0" lvl="0" indent="0">
              <a:spcBef>
                <a:spcPts val="600"/>
              </a:spcBef>
              <a:spcAft>
                <a:spcPts val="0"/>
              </a:spcAft>
              <a:buNone/>
            </a:pPr>
            <a:r>
              <a:rPr lang="en" sz="1400"/>
              <a:t>Economic Indicators: US Census Bureau </a:t>
            </a:r>
            <a:r>
              <a:rPr lang="en" sz="1400" u="sng">
                <a:solidFill>
                  <a:schemeClr val="hlink"/>
                </a:solidFill>
                <a:hlinkClick r:id="rId8"/>
              </a:rPr>
              <a:t>https://www.census.gov/economic-indicators/</a:t>
            </a:r>
            <a:endParaRPr sz="1400"/>
          </a:p>
          <a:p>
            <a:pPr marL="0" lvl="0" indent="0">
              <a:spcBef>
                <a:spcPts val="600"/>
              </a:spcBef>
              <a:spcAft>
                <a:spcPts val="0"/>
              </a:spcAft>
              <a:buNone/>
            </a:pPr>
            <a:endParaRPr sz="1400"/>
          </a:p>
          <a:p>
            <a:pPr marL="0" lvl="0" indent="0">
              <a:spcBef>
                <a:spcPts val="600"/>
              </a:spcBef>
              <a:spcAft>
                <a:spcPts val="0"/>
              </a:spcAft>
              <a:buClr>
                <a:schemeClr val="dk1"/>
              </a:buClr>
              <a:buSzPts val="1100"/>
              <a:buFont typeface="Arial"/>
              <a:buNone/>
            </a:pPr>
            <a:r>
              <a:rPr lang="en" sz="1400"/>
              <a:t>Health: National Center for Health Statistics, FastStats </a:t>
            </a:r>
            <a:r>
              <a:rPr lang="en" sz="1400" u="sng">
                <a:solidFill>
                  <a:schemeClr val="hlink"/>
                </a:solidFill>
                <a:hlinkClick r:id="rId9"/>
              </a:rPr>
              <a:t>https://www.cdc.gov/nchs/fastats/</a:t>
            </a:r>
            <a:endParaRPr sz="1400"/>
          </a:p>
          <a:p>
            <a:pPr marL="0" lvl="0" indent="0">
              <a:spcBef>
                <a:spcPts val="600"/>
              </a:spcBef>
              <a:spcAft>
                <a:spcPts val="0"/>
              </a:spcAft>
              <a:buNone/>
            </a:pPr>
            <a:endParaRPr sz="1400"/>
          </a:p>
        </p:txBody>
      </p:sp>
      <p:pic>
        <p:nvPicPr>
          <p:cNvPr id="430" name="Shape 430"/>
          <p:cNvPicPr preferRelativeResize="0"/>
          <p:nvPr/>
        </p:nvPicPr>
        <p:blipFill>
          <a:blip r:embed="rId10">
            <a:alphaModFix/>
          </a:blip>
          <a:stretch>
            <a:fillRect/>
          </a:stretch>
        </p:blipFill>
        <p:spPr>
          <a:xfrm>
            <a:off x="98251" y="86969"/>
            <a:ext cx="1166349" cy="8123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1572300" y="286150"/>
            <a:ext cx="6692400"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134F5C"/>
                </a:solidFill>
                <a:latin typeface="Source Sans Pro"/>
                <a:ea typeface="Source Sans Pro"/>
                <a:cs typeface="Source Sans Pro"/>
                <a:sym typeface="Source Sans Pro"/>
              </a:rPr>
              <a:t>Key Government Information Sources</a:t>
            </a:r>
            <a:r>
              <a:rPr lang="en"/>
              <a:t> </a:t>
            </a:r>
            <a:endParaRPr/>
          </a:p>
        </p:txBody>
      </p:sp>
      <p:sp>
        <p:nvSpPr>
          <p:cNvPr id="436" name="Shape 436"/>
          <p:cNvSpPr txBox="1">
            <a:spLocks noGrp="1"/>
          </p:cNvSpPr>
          <p:nvPr>
            <p:ph type="body" idx="1"/>
          </p:nvPr>
        </p:nvSpPr>
        <p:spPr>
          <a:xfrm>
            <a:off x="311700" y="1229300"/>
            <a:ext cx="8520600" cy="3808800"/>
          </a:xfrm>
          <a:prstGeom prst="rect">
            <a:avLst/>
          </a:prstGeom>
        </p:spPr>
        <p:txBody>
          <a:bodyPr spcFirstLastPara="1" wrap="square" lIns="91425" tIns="91425" rIns="91425" bIns="91425" anchor="t" anchorCtr="0">
            <a:noAutofit/>
          </a:bodyPr>
          <a:lstStyle/>
          <a:p>
            <a:pPr marL="0" lvl="0" indent="0">
              <a:spcBef>
                <a:spcPts val="600"/>
              </a:spcBef>
              <a:spcAft>
                <a:spcPts val="0"/>
              </a:spcAft>
              <a:buClr>
                <a:schemeClr val="dk1"/>
              </a:buClr>
              <a:buSzPts val="1100"/>
              <a:buFont typeface="Arial"/>
              <a:buNone/>
            </a:pPr>
            <a:r>
              <a:rPr lang="en" sz="1400"/>
              <a:t>Immigration: Dept. of Homeland Security Yearbook of Immigration Statistics </a:t>
            </a:r>
            <a:r>
              <a:rPr lang="en" sz="1400" u="sng">
                <a:solidFill>
                  <a:schemeClr val="hlink"/>
                </a:solidFill>
                <a:hlinkClick r:id="rId3"/>
              </a:rPr>
              <a:t>https://www.dhs.gov/immigration-statistics/yearbook</a:t>
            </a:r>
            <a:endParaRPr sz="1400"/>
          </a:p>
          <a:p>
            <a:pPr marL="0" lvl="0" indent="0">
              <a:spcBef>
                <a:spcPts val="600"/>
              </a:spcBef>
              <a:spcAft>
                <a:spcPts val="0"/>
              </a:spcAft>
              <a:buNone/>
            </a:pPr>
            <a:endParaRPr sz="600"/>
          </a:p>
          <a:p>
            <a:pPr marL="0" lvl="0" indent="0" rtl="0">
              <a:spcBef>
                <a:spcPts val="600"/>
              </a:spcBef>
              <a:spcAft>
                <a:spcPts val="0"/>
              </a:spcAft>
              <a:buNone/>
            </a:pPr>
            <a:r>
              <a:rPr lang="en" sz="1400"/>
              <a:t>Labor and Employment: Bureau of Labor Statistics https://www.bls.gov/</a:t>
            </a:r>
            <a:endParaRPr sz="1400"/>
          </a:p>
          <a:p>
            <a:pPr marL="0" lvl="0" indent="0">
              <a:spcBef>
                <a:spcPts val="600"/>
              </a:spcBef>
              <a:spcAft>
                <a:spcPts val="0"/>
              </a:spcAft>
              <a:buNone/>
            </a:pPr>
            <a:endParaRPr sz="600"/>
          </a:p>
          <a:p>
            <a:pPr marL="0" lvl="0" indent="0" rtl="0">
              <a:spcBef>
                <a:spcPts val="600"/>
              </a:spcBef>
              <a:spcAft>
                <a:spcPts val="0"/>
              </a:spcAft>
              <a:buNone/>
            </a:pPr>
            <a:r>
              <a:rPr lang="en" sz="1400"/>
              <a:t>Federal Legislation: Congress.gov https://www.congress.gov/</a:t>
            </a:r>
            <a:endParaRPr sz="1400"/>
          </a:p>
          <a:p>
            <a:pPr marL="0" lvl="0" indent="0">
              <a:spcBef>
                <a:spcPts val="600"/>
              </a:spcBef>
              <a:spcAft>
                <a:spcPts val="0"/>
              </a:spcAft>
              <a:buNone/>
            </a:pPr>
            <a:endParaRPr sz="600"/>
          </a:p>
          <a:p>
            <a:pPr marL="0" lvl="0" indent="0">
              <a:spcBef>
                <a:spcPts val="600"/>
              </a:spcBef>
              <a:spcAft>
                <a:spcPts val="0"/>
              </a:spcAft>
              <a:buNone/>
            </a:pPr>
            <a:r>
              <a:rPr lang="en" sz="1400"/>
              <a:t>Federal Regulations:  (proposed) Regulations.gov </a:t>
            </a:r>
            <a:r>
              <a:rPr lang="en" sz="1400" u="sng">
                <a:solidFill>
                  <a:schemeClr val="hlink"/>
                </a:solidFill>
                <a:hlinkClick r:id="rId4"/>
              </a:rPr>
              <a:t>https://www.regulations.gov/</a:t>
            </a:r>
            <a:r>
              <a:rPr lang="en" sz="1400"/>
              <a:t> </a:t>
            </a:r>
            <a:endParaRPr sz="1400"/>
          </a:p>
          <a:p>
            <a:pPr marL="0" lvl="0" indent="0">
              <a:spcBef>
                <a:spcPts val="600"/>
              </a:spcBef>
              <a:spcAft>
                <a:spcPts val="0"/>
              </a:spcAft>
              <a:buNone/>
            </a:pPr>
            <a:r>
              <a:rPr lang="en" sz="1400"/>
              <a:t>(final) Code of Federal Regulations via GPO (Government Publishing Office) </a:t>
            </a:r>
            <a:r>
              <a:rPr lang="en" sz="1400" u="sng">
                <a:solidFill>
                  <a:schemeClr val="hlink"/>
                </a:solidFill>
                <a:hlinkClick r:id="rId5"/>
              </a:rPr>
              <a:t>https://www.gpo.gov/fdsys/browse/collectionCfr.action?collectionCode=CFR</a:t>
            </a:r>
            <a:endParaRPr sz="1400"/>
          </a:p>
          <a:p>
            <a:pPr marL="0" lvl="0" indent="0">
              <a:spcBef>
                <a:spcPts val="600"/>
              </a:spcBef>
              <a:spcAft>
                <a:spcPts val="0"/>
              </a:spcAft>
              <a:buNone/>
            </a:pPr>
            <a:endParaRPr sz="600"/>
          </a:p>
          <a:p>
            <a:pPr marL="0" lvl="0" indent="0" rtl="0">
              <a:spcBef>
                <a:spcPts val="600"/>
              </a:spcBef>
              <a:spcAft>
                <a:spcPts val="0"/>
              </a:spcAft>
              <a:buNone/>
            </a:pPr>
            <a:r>
              <a:rPr lang="en" sz="1400"/>
              <a:t>Laws: United States Code via GPO </a:t>
            </a:r>
            <a:r>
              <a:rPr lang="en" sz="1400" u="sng">
                <a:solidFill>
                  <a:schemeClr val="hlink"/>
                </a:solidFill>
                <a:hlinkClick r:id="rId6"/>
              </a:rPr>
              <a:t>https://www.gpo.gov/fdsys/browse/collectionUScode.action?collectionCode=USCODE</a:t>
            </a:r>
            <a:endParaRPr sz="1400"/>
          </a:p>
          <a:p>
            <a:pPr marL="0" lvl="0" indent="0">
              <a:spcBef>
                <a:spcPts val="600"/>
              </a:spcBef>
              <a:spcAft>
                <a:spcPts val="0"/>
              </a:spcAft>
              <a:buNone/>
            </a:pPr>
            <a:endParaRPr sz="600"/>
          </a:p>
          <a:p>
            <a:pPr marL="0" lvl="0" indent="0" rtl="0">
              <a:spcBef>
                <a:spcPts val="600"/>
              </a:spcBef>
              <a:spcAft>
                <a:spcPts val="0"/>
              </a:spcAft>
              <a:buNone/>
            </a:pPr>
            <a:r>
              <a:rPr lang="en" sz="1400"/>
              <a:t>Population (and more): US Census Bureau </a:t>
            </a:r>
            <a:r>
              <a:rPr lang="en" sz="1400" u="sng">
                <a:solidFill>
                  <a:schemeClr val="hlink"/>
                </a:solidFill>
                <a:hlinkClick r:id="rId7"/>
              </a:rPr>
              <a:t>https://www.census.gov/data.html</a:t>
            </a:r>
            <a:endParaRPr sz="1400"/>
          </a:p>
        </p:txBody>
      </p:sp>
      <p:pic>
        <p:nvPicPr>
          <p:cNvPr id="437" name="Shape 437"/>
          <p:cNvPicPr preferRelativeResize="0"/>
          <p:nvPr/>
        </p:nvPicPr>
        <p:blipFill>
          <a:blip r:embed="rId8">
            <a:alphaModFix/>
          </a:blip>
          <a:stretch>
            <a:fillRect/>
          </a:stretch>
        </p:blipFill>
        <p:spPr>
          <a:xfrm>
            <a:off x="98251" y="86969"/>
            <a:ext cx="1166349" cy="8123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1264600" y="140225"/>
            <a:ext cx="7879500" cy="970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Government Information: Disappearing Docs???</a:t>
            </a:r>
            <a:endParaRPr b="1">
              <a:solidFill>
                <a:srgbClr val="134F5C"/>
              </a:solidFill>
              <a:latin typeface="Source Sans Pro"/>
              <a:ea typeface="Source Sans Pro"/>
              <a:cs typeface="Source Sans Pro"/>
              <a:sym typeface="Source Sans Pro"/>
            </a:endParaRPr>
          </a:p>
        </p:txBody>
      </p:sp>
      <p:sp>
        <p:nvSpPr>
          <p:cNvPr id="443" name="Shape 443"/>
          <p:cNvSpPr txBox="1">
            <a:spLocks noGrp="1"/>
          </p:cNvSpPr>
          <p:nvPr>
            <p:ph type="body" idx="1"/>
          </p:nvPr>
        </p:nvSpPr>
        <p:spPr>
          <a:xfrm>
            <a:off x="232625" y="1415825"/>
            <a:ext cx="8599800" cy="3531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a:p>
            <a:pPr marL="0" lvl="0" indent="0">
              <a:spcBef>
                <a:spcPts val="600"/>
              </a:spcBef>
              <a:spcAft>
                <a:spcPts val="0"/>
              </a:spcAft>
              <a:buNone/>
            </a:pPr>
            <a:endParaRPr/>
          </a:p>
          <a:p>
            <a:pPr marL="0" lvl="0" indent="0">
              <a:spcBef>
                <a:spcPts val="600"/>
              </a:spcBef>
              <a:spcAft>
                <a:spcPts val="0"/>
              </a:spcAft>
              <a:buNone/>
            </a:pPr>
            <a:endParaRPr/>
          </a:p>
        </p:txBody>
      </p:sp>
      <p:pic>
        <p:nvPicPr>
          <p:cNvPr id="444" name="Shape 444"/>
          <p:cNvPicPr preferRelativeResize="0"/>
          <p:nvPr/>
        </p:nvPicPr>
        <p:blipFill>
          <a:blip r:embed="rId3">
            <a:alphaModFix/>
          </a:blip>
          <a:stretch>
            <a:fillRect/>
          </a:stretch>
        </p:blipFill>
        <p:spPr>
          <a:xfrm>
            <a:off x="98251" y="86969"/>
            <a:ext cx="1166349" cy="812325"/>
          </a:xfrm>
          <a:prstGeom prst="rect">
            <a:avLst/>
          </a:prstGeom>
          <a:noFill/>
          <a:ln>
            <a:noFill/>
          </a:ln>
        </p:spPr>
      </p:pic>
      <p:pic>
        <p:nvPicPr>
          <p:cNvPr id="445" name="Shape 445"/>
          <p:cNvPicPr preferRelativeResize="0"/>
          <p:nvPr/>
        </p:nvPicPr>
        <p:blipFill>
          <a:blip r:embed="rId4">
            <a:alphaModFix/>
          </a:blip>
          <a:stretch>
            <a:fillRect/>
          </a:stretch>
        </p:blipFill>
        <p:spPr>
          <a:xfrm>
            <a:off x="408337" y="1225050"/>
            <a:ext cx="8387989" cy="3722675"/>
          </a:xfrm>
          <a:prstGeom prst="rect">
            <a:avLst/>
          </a:prstGeom>
          <a:noFill/>
          <a:ln>
            <a:noFill/>
          </a:ln>
        </p:spPr>
      </p:pic>
      <p:sp>
        <p:nvSpPr>
          <p:cNvPr id="446" name="Shape 446"/>
          <p:cNvSpPr txBox="1"/>
          <p:nvPr/>
        </p:nvSpPr>
        <p:spPr>
          <a:xfrm>
            <a:off x="3735400" y="1225050"/>
            <a:ext cx="4283100" cy="374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5"/>
              </a:rPr>
              <a:t>http://eotarchive.cdlib.org/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1422875" y="86975"/>
            <a:ext cx="7321200" cy="970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134F5C"/>
                </a:solidFill>
                <a:latin typeface="Source Sans Pro"/>
                <a:ea typeface="Source Sans Pro"/>
                <a:cs typeface="Source Sans Pro"/>
                <a:sym typeface="Source Sans Pro"/>
              </a:rPr>
              <a:t>Government Information: Disappearing Docs??? </a:t>
            </a:r>
            <a:endParaRPr b="1">
              <a:solidFill>
                <a:srgbClr val="134F5C"/>
              </a:solidFill>
              <a:latin typeface="Source Sans Pro"/>
              <a:ea typeface="Source Sans Pro"/>
              <a:cs typeface="Source Sans Pro"/>
              <a:sym typeface="Source Sans Pro"/>
            </a:endParaRPr>
          </a:p>
          <a:p>
            <a:pPr marL="0" lvl="0" indent="0" rtl="0">
              <a:spcBef>
                <a:spcPts val="0"/>
              </a:spcBef>
              <a:spcAft>
                <a:spcPts val="0"/>
              </a:spcAft>
              <a:buNone/>
            </a:pPr>
            <a:r>
              <a:rPr lang="en" b="1">
                <a:solidFill>
                  <a:srgbClr val="134F5C"/>
                </a:solidFill>
                <a:latin typeface="Source Sans Pro"/>
                <a:ea typeface="Source Sans Pro"/>
                <a:cs typeface="Source Sans Pro"/>
                <a:sym typeface="Source Sans Pro"/>
              </a:rPr>
              <a:t>Let’s go WayBack!</a:t>
            </a:r>
            <a:endParaRPr b="1">
              <a:solidFill>
                <a:srgbClr val="134F5C"/>
              </a:solidFill>
              <a:latin typeface="Source Sans Pro"/>
              <a:ea typeface="Source Sans Pro"/>
              <a:cs typeface="Source Sans Pro"/>
              <a:sym typeface="Source Sans Pro"/>
            </a:endParaRPr>
          </a:p>
        </p:txBody>
      </p:sp>
      <p:pic>
        <p:nvPicPr>
          <p:cNvPr id="452" name="Shape 452"/>
          <p:cNvPicPr preferRelativeResize="0"/>
          <p:nvPr/>
        </p:nvPicPr>
        <p:blipFill>
          <a:blip r:embed="rId3">
            <a:alphaModFix/>
          </a:blip>
          <a:stretch>
            <a:fillRect/>
          </a:stretch>
        </p:blipFill>
        <p:spPr>
          <a:xfrm>
            <a:off x="98251" y="86969"/>
            <a:ext cx="1166349" cy="812325"/>
          </a:xfrm>
          <a:prstGeom prst="rect">
            <a:avLst/>
          </a:prstGeom>
          <a:noFill/>
          <a:ln>
            <a:noFill/>
          </a:ln>
        </p:spPr>
      </p:pic>
      <p:pic>
        <p:nvPicPr>
          <p:cNvPr id="453" name="Shape 453"/>
          <p:cNvPicPr preferRelativeResize="0"/>
          <p:nvPr/>
        </p:nvPicPr>
        <p:blipFill>
          <a:blip r:embed="rId4">
            <a:alphaModFix/>
          </a:blip>
          <a:stretch>
            <a:fillRect/>
          </a:stretch>
        </p:blipFill>
        <p:spPr>
          <a:xfrm>
            <a:off x="5797950" y="1592975"/>
            <a:ext cx="3203300" cy="2894876"/>
          </a:xfrm>
          <a:prstGeom prst="rect">
            <a:avLst/>
          </a:prstGeom>
          <a:noFill/>
          <a:ln>
            <a:noFill/>
          </a:ln>
        </p:spPr>
      </p:pic>
      <p:pic>
        <p:nvPicPr>
          <p:cNvPr id="454" name="Shape 454"/>
          <p:cNvPicPr preferRelativeResize="0"/>
          <p:nvPr/>
        </p:nvPicPr>
        <p:blipFill>
          <a:blip r:embed="rId5">
            <a:alphaModFix/>
          </a:blip>
          <a:stretch>
            <a:fillRect/>
          </a:stretch>
        </p:blipFill>
        <p:spPr>
          <a:xfrm>
            <a:off x="2766725" y="1057775"/>
            <a:ext cx="2942951" cy="2176275"/>
          </a:xfrm>
          <a:prstGeom prst="rect">
            <a:avLst/>
          </a:prstGeom>
          <a:noFill/>
          <a:ln>
            <a:noFill/>
          </a:ln>
        </p:spPr>
      </p:pic>
      <p:pic>
        <p:nvPicPr>
          <p:cNvPr id="455" name="Shape 455"/>
          <p:cNvPicPr preferRelativeResize="0"/>
          <p:nvPr/>
        </p:nvPicPr>
        <p:blipFill>
          <a:blip r:embed="rId6">
            <a:alphaModFix/>
          </a:blip>
          <a:stretch>
            <a:fillRect/>
          </a:stretch>
        </p:blipFill>
        <p:spPr>
          <a:xfrm>
            <a:off x="98249" y="1207224"/>
            <a:ext cx="2684625" cy="3104674"/>
          </a:xfrm>
          <a:prstGeom prst="rect">
            <a:avLst/>
          </a:prstGeom>
          <a:noFill/>
          <a:ln>
            <a:noFill/>
          </a:ln>
        </p:spPr>
      </p:pic>
      <p:sp>
        <p:nvSpPr>
          <p:cNvPr id="456" name="Shape 456"/>
          <p:cNvSpPr txBox="1"/>
          <p:nvPr/>
        </p:nvSpPr>
        <p:spPr>
          <a:xfrm>
            <a:off x="0" y="4001400"/>
            <a:ext cx="3538200" cy="63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Current Site: </a:t>
            </a:r>
            <a:r>
              <a:rPr lang="en" sz="1200" u="sng">
                <a:solidFill>
                  <a:schemeClr val="hlink"/>
                </a:solidFill>
                <a:hlinkClick r:id="rId7"/>
              </a:rPr>
              <a:t>https://www.epa.gov/climate-research</a:t>
            </a:r>
            <a:endParaRPr sz="1200"/>
          </a:p>
        </p:txBody>
      </p:sp>
      <p:sp>
        <p:nvSpPr>
          <p:cNvPr id="457" name="Shape 457"/>
          <p:cNvSpPr txBox="1"/>
          <p:nvPr/>
        </p:nvSpPr>
        <p:spPr>
          <a:xfrm>
            <a:off x="4017000" y="4320900"/>
            <a:ext cx="3906300" cy="74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May 4, 2016 Snapshot</a:t>
            </a:r>
            <a:endParaRPr sz="1200"/>
          </a:p>
          <a:p>
            <a:pPr marL="0" lvl="0" indent="0" rtl="0">
              <a:spcBef>
                <a:spcPts val="0"/>
              </a:spcBef>
              <a:spcAft>
                <a:spcPts val="0"/>
              </a:spcAft>
              <a:buNone/>
            </a:pPr>
            <a:r>
              <a:rPr lang="en" sz="1200" u="sng">
                <a:solidFill>
                  <a:schemeClr val="hlink"/>
                </a:solidFill>
                <a:hlinkClick r:id="rId8"/>
              </a:rPr>
              <a:t>https://web.archive.org/web/20160504145909/https://www.epa.gov/climate-research</a:t>
            </a:r>
            <a:endParaRPr sz="1200"/>
          </a:p>
        </p:txBody>
      </p:sp>
      <p:sp>
        <p:nvSpPr>
          <p:cNvPr id="458" name="Shape 458"/>
          <p:cNvSpPr txBox="1"/>
          <p:nvPr/>
        </p:nvSpPr>
        <p:spPr>
          <a:xfrm>
            <a:off x="2766725" y="3189000"/>
            <a:ext cx="3159600" cy="812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EPA Climate Change Research website captures in WayBack Machine, </a:t>
            </a:r>
            <a:r>
              <a:rPr lang="en" sz="1200" u="sng">
                <a:solidFill>
                  <a:schemeClr val="hlink"/>
                </a:solidFill>
                <a:hlinkClick r:id="rId9"/>
              </a:rPr>
              <a:t>https://web.archive.org/web/20160601000000*/https://www.epa.gov/climate-research</a:t>
            </a:r>
            <a:endParaRPr sz="1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1503175" y="308125"/>
            <a:ext cx="6854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 b="1">
                <a:solidFill>
                  <a:srgbClr val="134F5C"/>
                </a:solidFill>
                <a:latin typeface="Source Sans Pro"/>
                <a:ea typeface="Source Sans Pro"/>
                <a:cs typeface="Source Sans Pro"/>
                <a:sym typeface="Source Sans Pro"/>
              </a:rPr>
              <a:t>Government Information: Disappearing Docs??? </a:t>
            </a:r>
            <a:endParaRPr b="1">
              <a:solidFill>
                <a:srgbClr val="134F5C"/>
              </a:solidFill>
              <a:latin typeface="Source Sans Pro"/>
              <a:ea typeface="Source Sans Pro"/>
              <a:cs typeface="Source Sans Pro"/>
              <a:sym typeface="Source Sans Pro"/>
            </a:endParaRPr>
          </a:p>
          <a:p>
            <a:pPr marL="0" lvl="0" indent="0">
              <a:spcBef>
                <a:spcPts val="0"/>
              </a:spcBef>
              <a:spcAft>
                <a:spcPts val="0"/>
              </a:spcAft>
              <a:buClr>
                <a:schemeClr val="dk1"/>
              </a:buClr>
              <a:buSzPts val="1100"/>
              <a:buFont typeface="Arial"/>
              <a:buNone/>
            </a:pPr>
            <a:r>
              <a:rPr lang="en" b="1">
                <a:solidFill>
                  <a:srgbClr val="134F5C"/>
                </a:solidFill>
                <a:latin typeface="Source Sans Pro"/>
                <a:ea typeface="Source Sans Pro"/>
                <a:cs typeface="Source Sans Pro"/>
                <a:sym typeface="Source Sans Pro"/>
              </a:rPr>
              <a:t>Let’s go WayBack!</a:t>
            </a:r>
            <a:endParaRPr/>
          </a:p>
        </p:txBody>
      </p:sp>
      <p:sp>
        <p:nvSpPr>
          <p:cNvPr id="464" name="Shape 464"/>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1400"/>
              <a:t>“If you see something, save something, 6 ways to save something in the WayBack Machine!”</a:t>
            </a:r>
            <a:endParaRPr sz="1400"/>
          </a:p>
          <a:p>
            <a:pPr marL="0" lvl="0" indent="0">
              <a:spcBef>
                <a:spcPts val="600"/>
              </a:spcBef>
              <a:spcAft>
                <a:spcPts val="0"/>
              </a:spcAft>
              <a:buNone/>
            </a:pPr>
            <a:r>
              <a:rPr lang="en" sz="1200" u="sng">
                <a:solidFill>
                  <a:schemeClr val="hlink"/>
                </a:solidFill>
                <a:hlinkClick r:id="rId3"/>
              </a:rPr>
              <a:t>http://blog.archive.org/2017/01/25/see-something-save-something/</a:t>
            </a:r>
            <a:endParaRPr sz="1200"/>
          </a:p>
          <a:p>
            <a:pPr marL="0" lvl="0" indent="0">
              <a:spcBef>
                <a:spcPts val="600"/>
              </a:spcBef>
              <a:spcAft>
                <a:spcPts val="0"/>
              </a:spcAft>
              <a:buNone/>
            </a:pPr>
            <a:endParaRPr/>
          </a:p>
        </p:txBody>
      </p:sp>
      <p:pic>
        <p:nvPicPr>
          <p:cNvPr id="465" name="Shape 465"/>
          <p:cNvPicPr preferRelativeResize="0"/>
          <p:nvPr/>
        </p:nvPicPr>
        <p:blipFill>
          <a:blip r:embed="rId4">
            <a:alphaModFix/>
          </a:blip>
          <a:stretch>
            <a:fillRect/>
          </a:stretch>
        </p:blipFill>
        <p:spPr>
          <a:xfrm>
            <a:off x="98251" y="86969"/>
            <a:ext cx="1166349" cy="812325"/>
          </a:xfrm>
          <a:prstGeom prst="rect">
            <a:avLst/>
          </a:prstGeom>
          <a:noFill/>
          <a:ln>
            <a:noFill/>
          </a:ln>
        </p:spPr>
      </p:pic>
      <p:pic>
        <p:nvPicPr>
          <p:cNvPr id="466" name="Shape 466"/>
          <p:cNvPicPr preferRelativeResize="0"/>
          <p:nvPr/>
        </p:nvPicPr>
        <p:blipFill>
          <a:blip r:embed="rId5">
            <a:alphaModFix/>
          </a:blip>
          <a:stretch>
            <a:fillRect/>
          </a:stretch>
        </p:blipFill>
        <p:spPr>
          <a:xfrm>
            <a:off x="1108550" y="2838638"/>
            <a:ext cx="6686550" cy="1609725"/>
          </a:xfrm>
          <a:prstGeom prst="rect">
            <a:avLst/>
          </a:prstGeom>
          <a:noFill/>
          <a:ln>
            <a:noFill/>
          </a:ln>
        </p:spPr>
      </p:pic>
      <p:sp>
        <p:nvSpPr>
          <p:cNvPr id="467" name="Shape 467"/>
          <p:cNvSpPr txBox="1"/>
          <p:nvPr/>
        </p:nvSpPr>
        <p:spPr>
          <a:xfrm>
            <a:off x="1186175" y="2554950"/>
            <a:ext cx="2280300" cy="32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Chrome extension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1264600" y="151950"/>
            <a:ext cx="7790400" cy="744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134F5C"/>
                </a:solidFill>
                <a:latin typeface="Source Sans Pro"/>
                <a:ea typeface="Source Sans Pro"/>
                <a:cs typeface="Source Sans Pro"/>
                <a:sym typeface="Source Sans Pro"/>
              </a:rPr>
              <a:t>Government Information: Disappearing Data??? </a:t>
            </a:r>
            <a:endParaRPr b="1">
              <a:solidFill>
                <a:srgbClr val="134F5C"/>
              </a:solidFill>
              <a:latin typeface="Source Sans Pro"/>
              <a:ea typeface="Source Sans Pro"/>
              <a:cs typeface="Source Sans Pro"/>
              <a:sym typeface="Source Sans Pro"/>
            </a:endParaRPr>
          </a:p>
        </p:txBody>
      </p:sp>
      <p:pic>
        <p:nvPicPr>
          <p:cNvPr id="473" name="Shape 473"/>
          <p:cNvPicPr preferRelativeResize="0"/>
          <p:nvPr/>
        </p:nvPicPr>
        <p:blipFill>
          <a:blip r:embed="rId3">
            <a:alphaModFix/>
          </a:blip>
          <a:stretch>
            <a:fillRect/>
          </a:stretch>
        </p:blipFill>
        <p:spPr>
          <a:xfrm>
            <a:off x="98251" y="86969"/>
            <a:ext cx="1166349" cy="812325"/>
          </a:xfrm>
          <a:prstGeom prst="rect">
            <a:avLst/>
          </a:prstGeom>
          <a:noFill/>
          <a:ln>
            <a:noFill/>
          </a:ln>
        </p:spPr>
      </p:pic>
      <p:pic>
        <p:nvPicPr>
          <p:cNvPr id="474" name="Shape 474"/>
          <p:cNvPicPr preferRelativeResize="0"/>
          <p:nvPr/>
        </p:nvPicPr>
        <p:blipFill>
          <a:blip r:embed="rId4">
            <a:alphaModFix/>
          </a:blip>
          <a:stretch>
            <a:fillRect/>
          </a:stretch>
        </p:blipFill>
        <p:spPr>
          <a:xfrm>
            <a:off x="1095200" y="1293550"/>
            <a:ext cx="7502549" cy="3787501"/>
          </a:xfrm>
          <a:prstGeom prst="rect">
            <a:avLst/>
          </a:prstGeom>
          <a:noFill/>
          <a:ln>
            <a:noFill/>
          </a:ln>
        </p:spPr>
      </p:pic>
      <p:sp>
        <p:nvSpPr>
          <p:cNvPr id="475" name="Shape 475"/>
          <p:cNvSpPr txBox="1"/>
          <p:nvPr/>
        </p:nvSpPr>
        <p:spPr>
          <a:xfrm>
            <a:off x="3300750" y="899300"/>
            <a:ext cx="2542500" cy="391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5"/>
              </a:rPr>
              <a:t>https://www.datarefuge.org/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1264600" y="145725"/>
            <a:ext cx="7790400" cy="522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134F5C"/>
                </a:solidFill>
                <a:latin typeface="Source Sans Pro"/>
                <a:ea typeface="Source Sans Pro"/>
                <a:cs typeface="Source Sans Pro"/>
                <a:sym typeface="Source Sans Pro"/>
              </a:rPr>
              <a:t>Government Information: Disappearing Data??? </a:t>
            </a:r>
            <a:endParaRPr b="1">
              <a:solidFill>
                <a:srgbClr val="134F5C"/>
              </a:solidFill>
              <a:latin typeface="Source Sans Pro"/>
              <a:ea typeface="Source Sans Pro"/>
              <a:cs typeface="Source Sans Pro"/>
              <a:sym typeface="Source Sans Pro"/>
            </a:endParaRPr>
          </a:p>
        </p:txBody>
      </p:sp>
      <p:pic>
        <p:nvPicPr>
          <p:cNvPr id="481" name="Shape 481"/>
          <p:cNvPicPr preferRelativeResize="0"/>
          <p:nvPr/>
        </p:nvPicPr>
        <p:blipFill>
          <a:blip r:embed="rId3">
            <a:alphaModFix/>
          </a:blip>
          <a:stretch>
            <a:fillRect/>
          </a:stretch>
        </p:blipFill>
        <p:spPr>
          <a:xfrm>
            <a:off x="98251" y="86969"/>
            <a:ext cx="1166349" cy="812325"/>
          </a:xfrm>
          <a:prstGeom prst="rect">
            <a:avLst/>
          </a:prstGeom>
          <a:noFill/>
          <a:ln>
            <a:noFill/>
          </a:ln>
        </p:spPr>
      </p:pic>
      <p:pic>
        <p:nvPicPr>
          <p:cNvPr id="482" name="Shape 482"/>
          <p:cNvPicPr preferRelativeResize="0"/>
          <p:nvPr/>
        </p:nvPicPr>
        <p:blipFill rotWithShape="1">
          <a:blip r:embed="rId4">
            <a:alphaModFix/>
          </a:blip>
          <a:srcRect l="-1294" r="2489" b="8391"/>
          <a:stretch/>
        </p:blipFill>
        <p:spPr>
          <a:xfrm>
            <a:off x="1963950" y="631950"/>
            <a:ext cx="7095826" cy="4297499"/>
          </a:xfrm>
          <a:prstGeom prst="rect">
            <a:avLst/>
          </a:prstGeom>
          <a:noFill/>
          <a:ln>
            <a:noFill/>
          </a:ln>
        </p:spPr>
      </p:pic>
      <p:pic>
        <p:nvPicPr>
          <p:cNvPr id="483" name="Shape 483"/>
          <p:cNvPicPr preferRelativeResize="0"/>
          <p:nvPr/>
        </p:nvPicPr>
        <p:blipFill>
          <a:blip r:embed="rId5">
            <a:alphaModFix/>
          </a:blip>
          <a:stretch>
            <a:fillRect/>
          </a:stretch>
        </p:blipFill>
        <p:spPr>
          <a:xfrm>
            <a:off x="98250" y="1000200"/>
            <a:ext cx="2143500" cy="812325"/>
          </a:xfrm>
          <a:prstGeom prst="rect">
            <a:avLst/>
          </a:prstGeom>
          <a:noFill/>
          <a:ln>
            <a:noFill/>
          </a:ln>
        </p:spPr>
      </p:pic>
      <p:sp>
        <p:nvSpPr>
          <p:cNvPr id="484" name="Shape 484"/>
          <p:cNvSpPr txBox="1"/>
          <p:nvPr/>
        </p:nvSpPr>
        <p:spPr>
          <a:xfrm>
            <a:off x="98250" y="2869050"/>
            <a:ext cx="2143500" cy="985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6"/>
              </a:rPr>
              <a:t>https://sunlightfoundation.com/2017/05/23/trump-threats-to-data-and-us-cities/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1264600" y="151950"/>
            <a:ext cx="7790400" cy="744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134F5C"/>
                </a:solidFill>
                <a:latin typeface="Source Sans Pro"/>
                <a:ea typeface="Source Sans Pro"/>
                <a:cs typeface="Source Sans Pro"/>
                <a:sym typeface="Source Sans Pro"/>
              </a:rPr>
              <a:t>Government (mis-)Information</a:t>
            </a:r>
            <a:endParaRPr b="1">
              <a:solidFill>
                <a:srgbClr val="134F5C"/>
              </a:solidFill>
              <a:latin typeface="Source Sans Pro"/>
              <a:ea typeface="Source Sans Pro"/>
              <a:cs typeface="Source Sans Pro"/>
              <a:sym typeface="Source Sans Pro"/>
            </a:endParaRPr>
          </a:p>
        </p:txBody>
      </p:sp>
      <p:pic>
        <p:nvPicPr>
          <p:cNvPr id="490" name="Shape 490"/>
          <p:cNvPicPr preferRelativeResize="0"/>
          <p:nvPr/>
        </p:nvPicPr>
        <p:blipFill>
          <a:blip r:embed="rId3">
            <a:alphaModFix/>
          </a:blip>
          <a:stretch>
            <a:fillRect/>
          </a:stretch>
        </p:blipFill>
        <p:spPr>
          <a:xfrm>
            <a:off x="98251" y="86969"/>
            <a:ext cx="1166349" cy="812325"/>
          </a:xfrm>
          <a:prstGeom prst="rect">
            <a:avLst/>
          </a:prstGeom>
          <a:noFill/>
          <a:ln>
            <a:noFill/>
          </a:ln>
        </p:spPr>
      </p:pic>
      <p:pic>
        <p:nvPicPr>
          <p:cNvPr id="491" name="Shape 491"/>
          <p:cNvPicPr preferRelativeResize="0"/>
          <p:nvPr/>
        </p:nvPicPr>
        <p:blipFill>
          <a:blip r:embed="rId4">
            <a:alphaModFix/>
          </a:blip>
          <a:stretch>
            <a:fillRect/>
          </a:stretch>
        </p:blipFill>
        <p:spPr>
          <a:xfrm>
            <a:off x="506650" y="973350"/>
            <a:ext cx="4559600" cy="3866051"/>
          </a:xfrm>
          <a:prstGeom prst="rect">
            <a:avLst/>
          </a:prstGeom>
          <a:noFill/>
          <a:ln>
            <a:noFill/>
          </a:ln>
        </p:spPr>
      </p:pic>
      <p:sp>
        <p:nvSpPr>
          <p:cNvPr id="492" name="Shape 492"/>
          <p:cNvSpPr txBox="1"/>
          <p:nvPr/>
        </p:nvSpPr>
        <p:spPr>
          <a:xfrm>
            <a:off x="275350" y="4731725"/>
            <a:ext cx="8779800" cy="411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Source: </a:t>
            </a:r>
            <a:r>
              <a:rPr lang="en" sz="1000" u="sng">
                <a:solidFill>
                  <a:schemeClr val="hlink"/>
                </a:solidFill>
                <a:hlinkClick r:id="rId5"/>
              </a:rPr>
              <a:t>http://www.nextgov.com/cybersecurity/2017/05/how-fake-cyber-statistic-raced-through-washington/137542/?oref=nextgov_today_nl</a:t>
            </a:r>
            <a:endParaRPr sz="1000"/>
          </a:p>
        </p:txBody>
      </p:sp>
      <p:sp>
        <p:nvSpPr>
          <p:cNvPr id="493" name="Shape 493"/>
          <p:cNvSpPr txBox="1"/>
          <p:nvPr/>
        </p:nvSpPr>
        <p:spPr>
          <a:xfrm>
            <a:off x="5165525" y="1024300"/>
            <a:ext cx="3000000" cy="1496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a:t>“The statistic, typically attributed to the National Cyber Security Alliance, is that 60 percent of small businesses that suffer a cyberattack will go out of business within six months.”</a:t>
            </a:r>
            <a:endParaRPr sz="1200"/>
          </a:p>
        </p:txBody>
      </p:sp>
      <p:sp>
        <p:nvSpPr>
          <p:cNvPr id="494" name="Shape 494"/>
          <p:cNvSpPr txBox="1"/>
          <p:nvPr/>
        </p:nvSpPr>
        <p:spPr>
          <a:xfrm>
            <a:off x="5449200" y="2499025"/>
            <a:ext cx="3000000" cy="1496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200"/>
          </a:p>
          <a:p>
            <a:pPr marL="0" lvl="0" indent="0" rtl="0">
              <a:spcBef>
                <a:spcPts val="0"/>
              </a:spcBef>
              <a:spcAft>
                <a:spcPts val="0"/>
              </a:spcAft>
              <a:buNone/>
            </a:pPr>
            <a:endParaRPr sz="1200"/>
          </a:p>
          <a:p>
            <a:pPr marL="0" lvl="0" indent="0" rtl="0">
              <a:spcBef>
                <a:spcPts val="0"/>
              </a:spcBef>
              <a:spcAft>
                <a:spcPts val="0"/>
              </a:spcAft>
              <a:buNone/>
            </a:pPr>
            <a:r>
              <a:rPr lang="en" sz="1200"/>
              <a:t>“To be clear, there is no public study that has determined how many small businesses are forced to shut their doors following a cyberattack. In fact, there is very little information about the economic impact of data breaches and other cyber incidents on small businesses generally.”</a:t>
            </a:r>
            <a:endParaRPr sz="1200"/>
          </a:p>
          <a:p>
            <a:pPr marL="0" lvl="0" indent="0" rtl="0">
              <a:spcBef>
                <a:spcPts val="0"/>
              </a:spcBef>
              <a:spcAft>
                <a:spcPts val="0"/>
              </a:spcAft>
              <a:buNone/>
            </a:pP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What is a Fact?</a:t>
            </a:r>
            <a:r>
              <a:rPr lang="en" b="1">
                <a:solidFill>
                  <a:srgbClr val="134F5C"/>
                </a:solidFill>
                <a:latin typeface="Arial"/>
                <a:ea typeface="Arial"/>
                <a:cs typeface="Arial"/>
                <a:sym typeface="Arial"/>
              </a:rPr>
              <a:t> </a:t>
            </a:r>
            <a:endParaRPr b="1">
              <a:solidFill>
                <a:srgbClr val="134F5C"/>
              </a:solidFill>
              <a:latin typeface="Arial"/>
              <a:ea typeface="Arial"/>
              <a:cs typeface="Arial"/>
              <a:sym typeface="Arial"/>
            </a:endParaRPr>
          </a:p>
        </p:txBody>
      </p:sp>
      <p:sp>
        <p:nvSpPr>
          <p:cNvPr id="153" name="Shape 153"/>
          <p:cNvSpPr txBox="1">
            <a:spLocks noGrp="1"/>
          </p:cNvSpPr>
          <p:nvPr>
            <p:ph type="body" idx="1"/>
          </p:nvPr>
        </p:nvSpPr>
        <p:spPr>
          <a:xfrm>
            <a:off x="786150" y="1182850"/>
            <a:ext cx="7571700" cy="3573600"/>
          </a:xfrm>
          <a:prstGeom prst="rect">
            <a:avLst/>
          </a:prstGeom>
        </p:spPr>
        <p:txBody>
          <a:bodyPr spcFirstLastPara="1" wrap="square" lIns="91425" tIns="91425" rIns="91425" bIns="91425" anchor="t" anchorCtr="0">
            <a:noAutofit/>
          </a:bodyPr>
          <a:lstStyle/>
          <a:p>
            <a:pPr marL="457200" lvl="0" indent="-342900" rtl="0">
              <a:spcBef>
                <a:spcPts val="600"/>
              </a:spcBef>
              <a:spcAft>
                <a:spcPts val="0"/>
              </a:spcAft>
              <a:buClr>
                <a:srgbClr val="000000"/>
              </a:buClr>
              <a:buSzPts val="1800"/>
              <a:buChar char="◎"/>
            </a:pPr>
            <a:r>
              <a:rPr lang="en" sz="1800">
                <a:solidFill>
                  <a:srgbClr val="000000"/>
                </a:solidFill>
              </a:rPr>
              <a:t>something that can be proven true (April Brown, PBS NewsHour Coordinating Producer)</a:t>
            </a:r>
            <a:endParaRPr sz="1800">
              <a:solidFill>
                <a:srgbClr val="000000"/>
              </a:solidFill>
            </a:endParaRPr>
          </a:p>
          <a:p>
            <a:pPr marL="0" lvl="0" indent="0" rtl="0">
              <a:spcBef>
                <a:spcPts val="600"/>
              </a:spcBef>
              <a:spcAft>
                <a:spcPts val="0"/>
              </a:spcAft>
              <a:buNone/>
            </a:pPr>
            <a:endParaRPr sz="600">
              <a:solidFill>
                <a:srgbClr val="000000"/>
              </a:solidFill>
            </a:endParaRPr>
          </a:p>
          <a:p>
            <a:pPr marL="457200" lvl="0" indent="-342900" rtl="0">
              <a:spcBef>
                <a:spcPts val="600"/>
              </a:spcBef>
              <a:spcAft>
                <a:spcPts val="0"/>
              </a:spcAft>
              <a:buClr>
                <a:srgbClr val="000000"/>
              </a:buClr>
              <a:buSzPts val="1800"/>
              <a:buChar char="◎"/>
            </a:pPr>
            <a:r>
              <a:rPr lang="en" sz="1800">
                <a:solidFill>
                  <a:srgbClr val="000000"/>
                </a:solidFill>
              </a:rPr>
              <a:t>a statement, whether it is quantitative or qualitative, that can be proven with evidence (Allison McCartney, PBS Newshour Extra Editor)</a:t>
            </a:r>
            <a:endParaRPr sz="1800">
              <a:solidFill>
                <a:srgbClr val="000000"/>
              </a:solidFill>
            </a:endParaRPr>
          </a:p>
          <a:p>
            <a:pPr marL="0" lvl="0" indent="0" rtl="0">
              <a:spcBef>
                <a:spcPts val="600"/>
              </a:spcBef>
              <a:spcAft>
                <a:spcPts val="0"/>
              </a:spcAft>
              <a:buNone/>
            </a:pPr>
            <a:endParaRPr sz="600">
              <a:solidFill>
                <a:srgbClr val="000000"/>
              </a:solidFill>
            </a:endParaRPr>
          </a:p>
          <a:p>
            <a:pPr marL="457200" lvl="0" indent="-342900">
              <a:spcBef>
                <a:spcPts val="600"/>
              </a:spcBef>
              <a:spcAft>
                <a:spcPts val="0"/>
              </a:spcAft>
              <a:buClr>
                <a:srgbClr val="000000"/>
              </a:buClr>
              <a:buSzPts val="1800"/>
              <a:buChar char="◎"/>
            </a:pPr>
            <a:r>
              <a:rPr lang="en" sz="1800">
                <a:solidFill>
                  <a:srgbClr val="000000"/>
                </a:solidFill>
              </a:rPr>
              <a:t>a piece of information presented as having objective reality (Merriam-Webster Dictionary, </a:t>
            </a:r>
            <a:r>
              <a:rPr lang="en" sz="1800" u="sng">
                <a:solidFill>
                  <a:srgbClr val="000000"/>
                </a:solidFill>
                <a:hlinkClick r:id="rId3"/>
              </a:rPr>
              <a:t>https://www.merriam-webster.com/dictionary/fact</a:t>
            </a:r>
            <a:r>
              <a:rPr lang="en" sz="1800">
                <a:solidFill>
                  <a:srgbClr val="000000"/>
                </a:solidFill>
              </a:rPr>
              <a:t> )</a:t>
            </a:r>
            <a:endParaRPr sz="1800">
              <a:solidFill>
                <a:srgbClr val="000000"/>
              </a:solidFill>
            </a:endParaRPr>
          </a:p>
        </p:txBody>
      </p:sp>
      <p:sp>
        <p:nvSpPr>
          <p:cNvPr id="154" name="Shape 154"/>
          <p:cNvSpPr txBox="1"/>
          <p:nvPr/>
        </p:nvSpPr>
        <p:spPr>
          <a:xfrm>
            <a:off x="593200" y="3955800"/>
            <a:ext cx="8082600" cy="118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latin typeface="Source Sans Pro"/>
                <a:ea typeface="Source Sans Pro"/>
                <a:cs typeface="Source Sans Pro"/>
                <a:sym typeface="Source Sans Pro"/>
              </a:rPr>
              <a:t>Source:</a:t>
            </a:r>
            <a:endParaRPr sz="1200">
              <a:latin typeface="Source Sans Pro"/>
              <a:ea typeface="Source Sans Pro"/>
              <a:cs typeface="Source Sans Pro"/>
              <a:sym typeface="Source Sans Pro"/>
            </a:endParaRPr>
          </a:p>
          <a:p>
            <a:pPr marL="0" lvl="0" indent="0">
              <a:spcBef>
                <a:spcPts val="0"/>
              </a:spcBef>
              <a:spcAft>
                <a:spcPts val="0"/>
              </a:spcAft>
              <a:buNone/>
            </a:pPr>
            <a:r>
              <a:rPr lang="en" sz="1200">
                <a:latin typeface="Source Sans Pro"/>
                <a:ea typeface="Source Sans Pro"/>
                <a:cs typeface="Source Sans Pro"/>
                <a:sym typeface="Source Sans Pro"/>
              </a:rPr>
              <a:t>PBS NewsHour Student Reporting Labs. (n.d.) Lesson 2.3: Facts vs. Opinions Worksheet A. </a:t>
            </a:r>
            <a:r>
              <a:rPr lang="en" sz="1200" u="sng">
                <a:solidFill>
                  <a:schemeClr val="hlink"/>
                </a:solidFill>
                <a:latin typeface="Source Sans Pro"/>
                <a:ea typeface="Source Sans Pro"/>
                <a:cs typeface="Source Sans Pro"/>
                <a:sym typeface="Source Sans Pro"/>
                <a:hlinkClick r:id="rId4"/>
              </a:rPr>
              <a:t>https://d12grbbaljejv6.cloudfront.net/wp-content/uploads/2016/05/Worksheet-2.3_A.pdf</a:t>
            </a:r>
            <a:endParaRPr sz="1200">
              <a:latin typeface="Source Sans Pro"/>
              <a:ea typeface="Source Sans Pro"/>
              <a:cs typeface="Source Sans Pro"/>
              <a:sym typeface="Source Sans Pro"/>
            </a:endParaRPr>
          </a:p>
          <a:p>
            <a:pPr marL="0" lvl="0" indent="0">
              <a:spcBef>
                <a:spcPts val="0"/>
              </a:spcBef>
              <a:spcAft>
                <a:spcPts val="0"/>
              </a:spcAft>
              <a:buNone/>
            </a:pPr>
            <a:r>
              <a:rPr lang="en" sz="1200">
                <a:latin typeface="Source Sans Pro"/>
                <a:ea typeface="Source Sans Pro"/>
                <a:cs typeface="Source Sans Pro"/>
                <a:sym typeface="Source Sans Pro"/>
              </a:rPr>
              <a:t>-Website for Student Reporting Labs Lesson 2.3: </a:t>
            </a:r>
            <a:r>
              <a:rPr lang="en" sz="1200" u="sng">
                <a:solidFill>
                  <a:schemeClr val="hlink"/>
                </a:solidFill>
                <a:latin typeface="Source Sans Pro"/>
                <a:ea typeface="Source Sans Pro"/>
                <a:cs typeface="Source Sans Pro"/>
                <a:sym typeface="Source Sans Pro"/>
                <a:hlinkClick r:id="rId5"/>
              </a:rPr>
              <a:t>https://studentreportinglabs.org/resource/lesson-23-facts-and-opinions/</a:t>
            </a:r>
            <a:endParaRPr sz="1200">
              <a:latin typeface="Source Sans Pro"/>
              <a:ea typeface="Source Sans Pro"/>
              <a:cs typeface="Source Sans Pro"/>
              <a:sym typeface="Source Sans Pro"/>
            </a:endParaRPr>
          </a:p>
          <a:p>
            <a:pPr marL="0" lvl="0" indent="0">
              <a:spcBef>
                <a:spcPts val="0"/>
              </a:spcBef>
              <a:spcAft>
                <a:spcPts val="0"/>
              </a:spcAft>
              <a:buNone/>
            </a:pPr>
            <a:endParaRPr sz="1200">
              <a:latin typeface="Source Sans Pro"/>
              <a:ea typeface="Source Sans Pro"/>
              <a:cs typeface="Source Sans Pro"/>
              <a:sym typeface="Source Sans Pr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786150" y="319145"/>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To Sum Up: Navigating the News as a Critical Consumer of Information</a:t>
            </a:r>
            <a:r>
              <a:rPr lang="en">
                <a:solidFill>
                  <a:srgbClr val="134F5C"/>
                </a:solidFill>
              </a:rPr>
              <a:t> </a:t>
            </a:r>
            <a:endParaRPr>
              <a:solidFill>
                <a:srgbClr val="134F5C"/>
              </a:solidFill>
            </a:endParaRPr>
          </a:p>
        </p:txBody>
      </p:sp>
      <p:sp>
        <p:nvSpPr>
          <p:cNvPr id="500" name="Shape 500"/>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42900">
              <a:lnSpc>
                <a:spcPct val="150000"/>
              </a:lnSpc>
              <a:spcBef>
                <a:spcPts val="600"/>
              </a:spcBef>
              <a:spcAft>
                <a:spcPts val="0"/>
              </a:spcAft>
              <a:buSzPts val="1800"/>
              <a:buChar char="◎"/>
            </a:pPr>
            <a:r>
              <a:rPr lang="en" sz="1800"/>
              <a:t>Read beyond the headlines</a:t>
            </a:r>
            <a:endParaRPr sz="1800"/>
          </a:p>
          <a:p>
            <a:pPr marL="457200" lvl="0" indent="-342900" rtl="0">
              <a:lnSpc>
                <a:spcPct val="150000"/>
              </a:lnSpc>
              <a:spcBef>
                <a:spcPts val="0"/>
              </a:spcBef>
              <a:spcAft>
                <a:spcPts val="0"/>
              </a:spcAft>
              <a:buSzPts val="1800"/>
              <a:buChar char="◎"/>
            </a:pPr>
            <a:r>
              <a:rPr lang="en" sz="1800"/>
              <a:t>Find out more about the source and author </a:t>
            </a:r>
            <a:endParaRPr sz="1800"/>
          </a:p>
          <a:p>
            <a:pPr marL="457200" lvl="0" indent="-342900">
              <a:lnSpc>
                <a:spcPct val="150000"/>
              </a:lnSpc>
              <a:spcBef>
                <a:spcPts val="0"/>
              </a:spcBef>
              <a:spcAft>
                <a:spcPts val="0"/>
              </a:spcAft>
              <a:buSzPts val="1800"/>
              <a:buChar char="◎"/>
            </a:pPr>
            <a:r>
              <a:rPr lang="en" sz="1800"/>
              <a:t>Triangulate, look at more than one source, news outlet. Don’t view articles, images, etc. in isolation</a:t>
            </a:r>
            <a:endParaRPr sz="1800"/>
          </a:p>
          <a:p>
            <a:pPr marL="457200" lvl="0" indent="-342900">
              <a:lnSpc>
                <a:spcPct val="150000"/>
              </a:lnSpc>
              <a:spcBef>
                <a:spcPts val="0"/>
              </a:spcBef>
              <a:spcAft>
                <a:spcPts val="0"/>
              </a:spcAft>
              <a:buSzPts val="1800"/>
              <a:buChar char="◎"/>
            </a:pPr>
            <a:r>
              <a:rPr lang="en" sz="1800"/>
              <a:t>Use known and accepted sources for fact-checking</a:t>
            </a:r>
            <a:endParaRPr sz="1800"/>
          </a:p>
          <a:p>
            <a:pPr marL="457200" lvl="0" indent="-342900">
              <a:lnSpc>
                <a:spcPct val="150000"/>
              </a:lnSpc>
              <a:spcBef>
                <a:spcPts val="0"/>
              </a:spcBef>
              <a:spcAft>
                <a:spcPts val="0"/>
              </a:spcAft>
              <a:buSzPts val="1800"/>
              <a:buChar char="◎"/>
            </a:pPr>
            <a:r>
              <a:rPr lang="en" sz="1800"/>
              <a:t>Check your own bias and read outside your filter bubble</a:t>
            </a:r>
            <a:endParaRPr sz="1800"/>
          </a:p>
          <a:p>
            <a:pPr marL="457200" lvl="0" indent="-342900">
              <a:lnSpc>
                <a:spcPct val="150000"/>
              </a:lnSpc>
              <a:spcBef>
                <a:spcPts val="0"/>
              </a:spcBef>
              <a:spcAft>
                <a:spcPts val="0"/>
              </a:spcAft>
              <a:buSzPts val="1800"/>
              <a:buChar char="◎"/>
            </a:pPr>
            <a:r>
              <a:rPr lang="en" sz="1800"/>
              <a:t>Be a little skeptical</a:t>
            </a:r>
            <a:endParaRPr sz="1800"/>
          </a:p>
          <a:p>
            <a:pPr marL="457200" lvl="0" indent="-342900">
              <a:lnSpc>
                <a:spcPct val="150000"/>
              </a:lnSpc>
              <a:spcBef>
                <a:spcPts val="0"/>
              </a:spcBef>
              <a:spcAft>
                <a:spcPts val="0"/>
              </a:spcAft>
              <a:buSzPts val="1800"/>
              <a:buChar char="◎"/>
            </a:pPr>
            <a:r>
              <a:rPr lang="en" sz="1800"/>
              <a:t>Ask a Librarian!</a:t>
            </a:r>
            <a:endParaRPr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311700" y="1563725"/>
            <a:ext cx="8520600" cy="1137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b="1">
                <a:solidFill>
                  <a:srgbClr val="134F5C"/>
                </a:solidFill>
                <a:latin typeface="Source Sans Pro"/>
                <a:ea typeface="Source Sans Pro"/>
                <a:cs typeface="Source Sans Pro"/>
                <a:sym typeface="Source Sans Pro"/>
              </a:rPr>
              <a:t>Thank You!</a:t>
            </a:r>
            <a:endParaRPr sz="4800" b="1">
              <a:solidFill>
                <a:srgbClr val="134F5C"/>
              </a:solidFill>
              <a:latin typeface="Source Sans Pro"/>
              <a:ea typeface="Source Sans Pro"/>
              <a:cs typeface="Source Sans Pro"/>
              <a:sym typeface="Source Sans Pro"/>
            </a:endParaRPr>
          </a:p>
        </p:txBody>
      </p:sp>
      <p:sp>
        <p:nvSpPr>
          <p:cNvPr id="506" name="Shape 506"/>
          <p:cNvSpPr txBox="1">
            <a:spLocks noGrp="1"/>
          </p:cNvSpPr>
          <p:nvPr>
            <p:ph type="body" idx="1"/>
          </p:nvPr>
        </p:nvSpPr>
        <p:spPr>
          <a:xfrm>
            <a:off x="341225" y="2879175"/>
            <a:ext cx="8520600" cy="14295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2400"/>
              <a:t>Please fill out a feedback form!</a:t>
            </a:r>
            <a:endParaRPr sz="2400"/>
          </a:p>
          <a:p>
            <a:pPr marL="0" lvl="0" indent="0">
              <a:spcBef>
                <a:spcPts val="600"/>
              </a:spcBef>
              <a:spcAft>
                <a:spcPts val="0"/>
              </a:spcAft>
              <a:buNone/>
            </a:pPr>
            <a:r>
              <a:rPr lang="en" sz="2400"/>
              <a:t/>
            </a:r>
            <a:br>
              <a:rPr lang="en" sz="2400"/>
            </a:br>
            <a:r>
              <a:rPr lang="en" sz="2400"/>
              <a:t>Contact BPL </a:t>
            </a:r>
            <a:r>
              <a:rPr lang="en" sz="2400" u="sng">
                <a:solidFill>
                  <a:schemeClr val="hlink"/>
                </a:solidFill>
                <a:hlinkClick r:id="rId3"/>
              </a:rPr>
              <a:t>http://www.burlingame.org/index.aspx?page=1113</a:t>
            </a:r>
            <a:endParaRPr sz="2400"/>
          </a:p>
        </p:txBody>
      </p:sp>
      <p:pic>
        <p:nvPicPr>
          <p:cNvPr id="507" name="Shape 507"/>
          <p:cNvPicPr preferRelativeResize="0"/>
          <p:nvPr/>
        </p:nvPicPr>
        <p:blipFill>
          <a:blip r:embed="rId4">
            <a:alphaModFix/>
          </a:blip>
          <a:stretch>
            <a:fillRect/>
          </a:stretch>
        </p:blipFill>
        <p:spPr>
          <a:xfrm>
            <a:off x="3157775" y="540325"/>
            <a:ext cx="2586275" cy="986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What is an Opinion?</a:t>
            </a:r>
            <a:endParaRPr b="1">
              <a:solidFill>
                <a:srgbClr val="134F5C"/>
              </a:solidFill>
              <a:latin typeface="Source Sans Pro"/>
              <a:ea typeface="Source Sans Pro"/>
              <a:cs typeface="Source Sans Pro"/>
              <a:sym typeface="Source Sans Pro"/>
            </a:endParaRPr>
          </a:p>
        </p:txBody>
      </p:sp>
      <p:sp>
        <p:nvSpPr>
          <p:cNvPr id="160" name="Shape 160"/>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42900" rtl="0">
              <a:spcBef>
                <a:spcPts val="600"/>
              </a:spcBef>
              <a:spcAft>
                <a:spcPts val="0"/>
              </a:spcAft>
              <a:buClr>
                <a:srgbClr val="000000"/>
              </a:buClr>
              <a:buSzPts val="1800"/>
              <a:buChar char="◎"/>
            </a:pPr>
            <a:r>
              <a:rPr lang="en" sz="1800">
                <a:solidFill>
                  <a:srgbClr val="000000"/>
                </a:solidFill>
              </a:rPr>
              <a:t>thoughts on a subject, not necessarily informed by fact, often informed by emotion, (April Brown, PBS NewsHour Coordinating Producer)</a:t>
            </a:r>
            <a:endParaRPr sz="1800">
              <a:solidFill>
                <a:srgbClr val="000000"/>
              </a:solidFill>
            </a:endParaRPr>
          </a:p>
          <a:p>
            <a:pPr marL="0" lvl="0" indent="0" rtl="0">
              <a:spcBef>
                <a:spcPts val="600"/>
              </a:spcBef>
              <a:spcAft>
                <a:spcPts val="0"/>
              </a:spcAft>
              <a:buNone/>
            </a:pPr>
            <a:endParaRPr sz="600">
              <a:solidFill>
                <a:srgbClr val="000000"/>
              </a:solidFill>
            </a:endParaRPr>
          </a:p>
          <a:p>
            <a:pPr marL="457200" lvl="0" indent="-342900" rtl="0">
              <a:spcBef>
                <a:spcPts val="600"/>
              </a:spcBef>
              <a:spcAft>
                <a:spcPts val="0"/>
              </a:spcAft>
              <a:buClr>
                <a:srgbClr val="000000"/>
              </a:buClr>
              <a:buSzPts val="1800"/>
              <a:buChar char="◎"/>
            </a:pPr>
            <a:r>
              <a:rPr lang="en" sz="1800">
                <a:solidFill>
                  <a:srgbClr val="000000"/>
                </a:solidFill>
              </a:rPr>
              <a:t>a person’s worldview, applied to a specific situation (Allison McCartney, PBS Newshour Extra Editor)</a:t>
            </a:r>
            <a:endParaRPr sz="1800">
              <a:solidFill>
                <a:srgbClr val="000000"/>
              </a:solidFill>
            </a:endParaRPr>
          </a:p>
          <a:p>
            <a:pPr marL="0" lvl="0" indent="0" rtl="0">
              <a:spcBef>
                <a:spcPts val="600"/>
              </a:spcBef>
              <a:spcAft>
                <a:spcPts val="0"/>
              </a:spcAft>
              <a:buNone/>
            </a:pPr>
            <a:endParaRPr sz="600">
              <a:solidFill>
                <a:srgbClr val="000000"/>
              </a:solidFill>
            </a:endParaRPr>
          </a:p>
          <a:p>
            <a:pPr marL="457200" lvl="0" indent="-342900" rtl="0">
              <a:spcBef>
                <a:spcPts val="600"/>
              </a:spcBef>
              <a:spcAft>
                <a:spcPts val="0"/>
              </a:spcAft>
              <a:buClr>
                <a:srgbClr val="000000"/>
              </a:buClr>
              <a:buSzPts val="1800"/>
              <a:buChar char="◎"/>
            </a:pPr>
            <a:r>
              <a:rPr lang="en" sz="1800">
                <a:solidFill>
                  <a:srgbClr val="000000"/>
                </a:solidFill>
              </a:rPr>
              <a:t>a belief, judgment, or way of thinking about something (Merriam-Webster Dictionary online)</a:t>
            </a:r>
            <a:endParaRPr sz="1800">
              <a:solidFill>
                <a:srgbClr val="000000"/>
              </a:solidFill>
            </a:endParaRPr>
          </a:p>
          <a:p>
            <a:pPr marL="742950" lvl="1" indent="-400050">
              <a:spcBef>
                <a:spcPts val="480"/>
              </a:spcBef>
              <a:spcAft>
                <a:spcPts val="0"/>
              </a:spcAft>
              <a:buClr>
                <a:srgbClr val="000000"/>
              </a:buClr>
              <a:buSzPts val="1800"/>
              <a:buChar char="○"/>
            </a:pPr>
            <a:r>
              <a:rPr lang="en" sz="1800">
                <a:solidFill>
                  <a:srgbClr val="000000"/>
                </a:solidFill>
              </a:rPr>
              <a:t>informed opinion: </a:t>
            </a:r>
            <a:r>
              <a:rPr lang="en" sz="1400">
                <a:solidFill>
                  <a:srgbClr val="3B3E41"/>
                </a:solidFill>
                <a:highlight>
                  <a:srgbClr val="FFFFFF"/>
                </a:highlight>
                <a:latin typeface="Arial"/>
                <a:ea typeface="Arial"/>
                <a:cs typeface="Arial"/>
                <a:sym typeface="Arial"/>
              </a:rPr>
              <a:t>belief, judgment or way of thinking about something based on information (Merriam-Webster Dictionary online)</a:t>
            </a:r>
            <a:endParaRPr sz="1400">
              <a:solidFill>
                <a:srgbClr val="000000"/>
              </a:solidFill>
            </a:endParaRPr>
          </a:p>
        </p:txBody>
      </p:sp>
      <p:sp>
        <p:nvSpPr>
          <p:cNvPr id="161" name="Shape 161"/>
          <p:cNvSpPr txBox="1"/>
          <p:nvPr/>
        </p:nvSpPr>
        <p:spPr>
          <a:xfrm>
            <a:off x="530700" y="3955800"/>
            <a:ext cx="8082600" cy="118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Source Sans Pro"/>
                <a:ea typeface="Source Sans Pro"/>
                <a:cs typeface="Source Sans Pro"/>
                <a:sym typeface="Source Sans Pro"/>
              </a:rPr>
              <a:t>Source:</a:t>
            </a:r>
            <a:endParaRPr sz="1200">
              <a:latin typeface="Source Sans Pro"/>
              <a:ea typeface="Source Sans Pro"/>
              <a:cs typeface="Source Sans Pro"/>
              <a:sym typeface="Source Sans Pro"/>
            </a:endParaRPr>
          </a:p>
          <a:p>
            <a:pPr marL="0" lvl="0" indent="0" rtl="0">
              <a:spcBef>
                <a:spcPts val="0"/>
              </a:spcBef>
              <a:spcAft>
                <a:spcPts val="0"/>
              </a:spcAft>
              <a:buNone/>
            </a:pPr>
            <a:r>
              <a:rPr lang="en" sz="1200">
                <a:latin typeface="Source Sans Pro"/>
                <a:ea typeface="Source Sans Pro"/>
                <a:cs typeface="Source Sans Pro"/>
                <a:sym typeface="Source Sans Pro"/>
              </a:rPr>
              <a:t>PBS NewsHour Student Reporting Labs. (n.d.) Lesson 2.3: Facts vs. Opinions Worksheet A. </a:t>
            </a:r>
            <a:r>
              <a:rPr lang="en" sz="1200" u="sng">
                <a:solidFill>
                  <a:schemeClr val="hlink"/>
                </a:solidFill>
                <a:latin typeface="Source Sans Pro"/>
                <a:ea typeface="Source Sans Pro"/>
                <a:cs typeface="Source Sans Pro"/>
                <a:sym typeface="Source Sans Pro"/>
                <a:hlinkClick r:id="rId3"/>
              </a:rPr>
              <a:t>https://d12grbbaljejv6.cloudfront.net/wp-content/uploads/2016/05/Worksheet-2.3_A.pdf</a:t>
            </a:r>
            <a:endParaRPr sz="1200">
              <a:latin typeface="Source Sans Pro"/>
              <a:ea typeface="Source Sans Pro"/>
              <a:cs typeface="Source Sans Pro"/>
              <a:sym typeface="Source Sans Pro"/>
            </a:endParaRPr>
          </a:p>
          <a:p>
            <a:pPr marL="0" lvl="0" indent="0" rtl="0">
              <a:spcBef>
                <a:spcPts val="0"/>
              </a:spcBef>
              <a:spcAft>
                <a:spcPts val="0"/>
              </a:spcAft>
              <a:buNone/>
            </a:pPr>
            <a:r>
              <a:rPr lang="en" sz="1200">
                <a:latin typeface="Source Sans Pro"/>
                <a:ea typeface="Source Sans Pro"/>
                <a:cs typeface="Source Sans Pro"/>
                <a:sym typeface="Source Sans Pro"/>
              </a:rPr>
              <a:t>-Website for Student Reporting Labs Lesson 2.3: </a:t>
            </a:r>
            <a:r>
              <a:rPr lang="en" sz="1200" u="sng">
                <a:solidFill>
                  <a:schemeClr val="hlink"/>
                </a:solidFill>
                <a:latin typeface="Source Sans Pro"/>
                <a:ea typeface="Source Sans Pro"/>
                <a:cs typeface="Source Sans Pro"/>
                <a:sym typeface="Source Sans Pro"/>
                <a:hlinkClick r:id="rId4"/>
              </a:rPr>
              <a:t>https://studentreportinglabs.org/resource/lesson-23-facts-and-opinions/</a:t>
            </a:r>
            <a:endParaRPr sz="1200">
              <a:latin typeface="Source Sans Pro"/>
              <a:ea typeface="Source Sans Pro"/>
              <a:cs typeface="Source Sans Pro"/>
              <a:sym typeface="Source Sans Pro"/>
            </a:endParaRPr>
          </a:p>
          <a:p>
            <a:pPr marL="0" lvl="0" indent="0"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360125" y="319025"/>
            <a:ext cx="5043300" cy="6051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 sz="2000" b="1">
                <a:solidFill>
                  <a:srgbClr val="134F5C"/>
                </a:solidFill>
              </a:rPr>
              <a:t>Exercise: Spot the Facts and Opinions</a:t>
            </a:r>
            <a:endParaRPr sz="2000" b="1">
              <a:solidFill>
                <a:srgbClr val="134F5C"/>
              </a:solidFill>
            </a:endParaRPr>
          </a:p>
        </p:txBody>
      </p:sp>
      <p:sp>
        <p:nvSpPr>
          <p:cNvPr id="167" name="Shape 167"/>
          <p:cNvSpPr txBox="1"/>
          <p:nvPr/>
        </p:nvSpPr>
        <p:spPr>
          <a:xfrm>
            <a:off x="1917775" y="4257125"/>
            <a:ext cx="6347100" cy="60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latin typeface="Source Sans Pro"/>
                <a:ea typeface="Source Sans Pro"/>
                <a:cs typeface="Source Sans Pro"/>
                <a:sym typeface="Source Sans Pro"/>
              </a:rPr>
              <a:t>BBC Skillwise Exercise using this article: </a:t>
            </a:r>
            <a:r>
              <a:rPr lang="en" sz="1000" u="sng">
                <a:solidFill>
                  <a:schemeClr val="hlink"/>
                </a:solidFill>
                <a:latin typeface="Source Sans Pro"/>
                <a:ea typeface="Source Sans Pro"/>
                <a:cs typeface="Source Sans Pro"/>
                <a:sym typeface="Source Sans Pro"/>
                <a:hlinkClick r:id="rId3"/>
              </a:rPr>
              <a:t>http://downloads.bbc.co.uk/skillswise/english/en06opin/factsheet/en06opin-l1-f-fact-opinion-and-news.pdf</a:t>
            </a:r>
            <a:r>
              <a:rPr lang="en" sz="1000">
                <a:latin typeface="Source Sans Pro"/>
                <a:ea typeface="Source Sans Pro"/>
                <a:cs typeface="Source Sans Pro"/>
                <a:sym typeface="Source Sans Pro"/>
              </a:rPr>
              <a:t>  </a:t>
            </a:r>
            <a:endParaRPr sz="1000">
              <a:latin typeface="Source Sans Pro"/>
              <a:ea typeface="Source Sans Pro"/>
              <a:cs typeface="Source Sans Pro"/>
              <a:sym typeface="Source Sans Pro"/>
            </a:endParaRPr>
          </a:p>
          <a:p>
            <a:pPr marL="0" lvl="0" indent="0">
              <a:spcBef>
                <a:spcPts val="0"/>
              </a:spcBef>
              <a:spcAft>
                <a:spcPts val="0"/>
              </a:spcAft>
              <a:buNone/>
            </a:pPr>
            <a:r>
              <a:rPr lang="en" sz="1000">
                <a:latin typeface="Source Sans Pro"/>
                <a:ea typeface="Source Sans Pro"/>
                <a:cs typeface="Source Sans Pro"/>
                <a:sym typeface="Source Sans Pro"/>
              </a:rPr>
              <a:t>More on Fact and Opinion from BBC Skillwise </a:t>
            </a:r>
            <a:r>
              <a:rPr lang="en" sz="1000" u="sng">
                <a:solidFill>
                  <a:schemeClr val="hlink"/>
                </a:solidFill>
                <a:latin typeface="Source Sans Pro"/>
                <a:ea typeface="Source Sans Pro"/>
                <a:cs typeface="Source Sans Pro"/>
                <a:sym typeface="Source Sans Pro"/>
                <a:hlinkClick r:id="rId4"/>
              </a:rPr>
              <a:t>http://www.bbc.co.uk/skillswise/topic/fact-or-opinion/resources/l1</a:t>
            </a:r>
            <a:endParaRPr sz="1000">
              <a:latin typeface="Source Sans Pro"/>
              <a:ea typeface="Source Sans Pro"/>
              <a:cs typeface="Source Sans Pro"/>
              <a:sym typeface="Source Sans Pro"/>
            </a:endParaRPr>
          </a:p>
          <a:p>
            <a:pPr marL="0" lvl="0" indent="0">
              <a:spcBef>
                <a:spcPts val="0"/>
              </a:spcBef>
              <a:spcAft>
                <a:spcPts val="0"/>
              </a:spcAft>
              <a:buNone/>
            </a:pPr>
            <a:endParaRPr sz="1000">
              <a:latin typeface="Source Sans Pro"/>
              <a:ea typeface="Source Sans Pro"/>
              <a:cs typeface="Source Sans Pro"/>
              <a:sym typeface="Source Sans Pro"/>
            </a:endParaRPr>
          </a:p>
        </p:txBody>
      </p:sp>
      <p:sp>
        <p:nvSpPr>
          <p:cNvPr id="168" name="Shape 168"/>
          <p:cNvSpPr txBox="1"/>
          <p:nvPr/>
        </p:nvSpPr>
        <p:spPr>
          <a:xfrm>
            <a:off x="1917775" y="3970475"/>
            <a:ext cx="5094900" cy="473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latin typeface="Source Sans Pro"/>
                <a:ea typeface="Source Sans Pro"/>
                <a:cs typeface="Source Sans Pro"/>
                <a:sym typeface="Source Sans Pro"/>
              </a:rPr>
              <a:t>Article Source: </a:t>
            </a:r>
            <a:r>
              <a:rPr lang="en" sz="1200" u="sng">
                <a:solidFill>
                  <a:schemeClr val="hlink"/>
                </a:solidFill>
                <a:latin typeface="Source Sans Pro"/>
                <a:ea typeface="Source Sans Pro"/>
                <a:cs typeface="Source Sans Pro"/>
                <a:sym typeface="Source Sans Pro"/>
                <a:hlinkClick r:id="rId5"/>
              </a:rPr>
              <a:t>http://news.bbc.co.uk/2/hi/south_asia/4626857.stm</a:t>
            </a:r>
            <a:endParaRPr sz="1200">
              <a:latin typeface="Source Sans Pro"/>
              <a:ea typeface="Source Sans Pro"/>
              <a:cs typeface="Source Sans Pro"/>
              <a:sym typeface="Source Sans Pro"/>
            </a:endParaRPr>
          </a:p>
        </p:txBody>
      </p:sp>
      <p:pic>
        <p:nvPicPr>
          <p:cNvPr id="169" name="Shape 169"/>
          <p:cNvPicPr preferRelativeResize="0"/>
          <p:nvPr/>
        </p:nvPicPr>
        <p:blipFill rotWithShape="1">
          <a:blip r:embed="rId6">
            <a:alphaModFix/>
          </a:blip>
          <a:srcRect l="9430" t="29741" r="56995" b="27934"/>
          <a:stretch/>
        </p:blipFill>
        <p:spPr>
          <a:xfrm>
            <a:off x="2192325" y="842550"/>
            <a:ext cx="4410926" cy="312792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What is Fake News?	</a:t>
            </a:r>
            <a:endParaRPr b="1">
              <a:solidFill>
                <a:srgbClr val="134F5C"/>
              </a:solidFill>
              <a:latin typeface="Source Sans Pro"/>
              <a:ea typeface="Source Sans Pro"/>
              <a:cs typeface="Source Sans Pro"/>
              <a:sym typeface="Source Sans Pro"/>
            </a:endParaRPr>
          </a:p>
        </p:txBody>
      </p:sp>
      <p:sp>
        <p:nvSpPr>
          <p:cNvPr id="175" name="Shape 17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ctr">
              <a:spcBef>
                <a:spcPts val="600"/>
              </a:spcBef>
              <a:spcAft>
                <a:spcPts val="0"/>
              </a:spcAft>
              <a:buNone/>
            </a:pPr>
            <a:r>
              <a:rPr lang="en"/>
              <a:t>HOW DO YOU DEFINE IT?</a:t>
            </a:r>
            <a:endParaRPr/>
          </a:p>
        </p:txBody>
      </p:sp>
      <p:pic>
        <p:nvPicPr>
          <p:cNvPr id="176" name="Shape 176"/>
          <p:cNvPicPr preferRelativeResize="0"/>
          <p:nvPr/>
        </p:nvPicPr>
        <p:blipFill>
          <a:blip r:embed="rId3">
            <a:alphaModFix/>
          </a:blip>
          <a:stretch>
            <a:fillRect/>
          </a:stretch>
        </p:blipFill>
        <p:spPr>
          <a:xfrm>
            <a:off x="3151100" y="1711150"/>
            <a:ext cx="2756223" cy="3145476"/>
          </a:xfrm>
          <a:prstGeom prst="rect">
            <a:avLst/>
          </a:prstGeom>
          <a:noFill/>
          <a:ln>
            <a:noFill/>
          </a:ln>
        </p:spPr>
      </p:pic>
      <p:sp>
        <p:nvSpPr>
          <p:cNvPr id="177" name="Shape 177"/>
          <p:cNvSpPr txBox="1"/>
          <p:nvPr/>
        </p:nvSpPr>
        <p:spPr>
          <a:xfrm>
            <a:off x="4816225" y="4645075"/>
            <a:ext cx="4280100" cy="483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latin typeface="Source Sans Pro"/>
                <a:ea typeface="Source Sans Pro"/>
                <a:cs typeface="Source Sans Pro"/>
                <a:sym typeface="Source Sans Pro"/>
              </a:rPr>
              <a:t>Image Source: http://www.clipartpanda.com/clipart_images/a-person-thinking-34648739</a:t>
            </a:r>
            <a:endParaRPr sz="1000">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134F5C"/>
                </a:solidFill>
                <a:latin typeface="Source Sans Pro"/>
                <a:ea typeface="Source Sans Pro"/>
                <a:cs typeface="Source Sans Pro"/>
                <a:sym typeface="Source Sans Pro"/>
              </a:rPr>
              <a:t>‘Fake News’ is not New: Yellow Journalism</a:t>
            </a:r>
            <a:endParaRPr b="1">
              <a:solidFill>
                <a:srgbClr val="134F5C"/>
              </a:solidFill>
              <a:latin typeface="Source Sans Pro"/>
              <a:ea typeface="Source Sans Pro"/>
              <a:cs typeface="Source Sans Pro"/>
              <a:sym typeface="Source Sans Pro"/>
            </a:endParaRPr>
          </a:p>
        </p:txBody>
      </p:sp>
      <p:pic>
        <p:nvPicPr>
          <p:cNvPr id="183" name="Shape 183"/>
          <p:cNvPicPr preferRelativeResize="0"/>
          <p:nvPr/>
        </p:nvPicPr>
        <p:blipFill>
          <a:blip r:embed="rId3">
            <a:alphaModFix/>
          </a:blip>
          <a:stretch>
            <a:fillRect/>
          </a:stretch>
        </p:blipFill>
        <p:spPr>
          <a:xfrm>
            <a:off x="148800" y="1139100"/>
            <a:ext cx="3143250" cy="3571875"/>
          </a:xfrm>
          <a:prstGeom prst="rect">
            <a:avLst/>
          </a:prstGeom>
          <a:noFill/>
          <a:ln>
            <a:noFill/>
          </a:ln>
        </p:spPr>
      </p:pic>
      <p:sp>
        <p:nvSpPr>
          <p:cNvPr id="184" name="Shape 184"/>
          <p:cNvSpPr txBox="1"/>
          <p:nvPr/>
        </p:nvSpPr>
        <p:spPr>
          <a:xfrm>
            <a:off x="3292050" y="1061650"/>
            <a:ext cx="4754400" cy="153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i="1">
                <a:solidFill>
                  <a:schemeClr val="dk1"/>
                </a:solidFill>
                <a:highlight>
                  <a:srgbClr val="FFFFFF"/>
                </a:highlight>
                <a:latin typeface="Source Sans Pro"/>
                <a:ea typeface="Source Sans Pro"/>
                <a:cs typeface="Source Sans Pro"/>
                <a:sym typeface="Source Sans Pro"/>
              </a:rPr>
              <a:t>“The use of lurid features and sensationalized news in newspaper publishing to attract readers and increase circulation. The phrase was coined in the 1890’s to describe the tactics employed </a:t>
            </a:r>
            <a:r>
              <a:rPr lang="en">
                <a:solidFill>
                  <a:schemeClr val="dk1"/>
                </a:solidFill>
                <a:latin typeface="Source Sans Pro"/>
                <a:ea typeface="Source Sans Pro"/>
                <a:cs typeface="Source Sans Pro"/>
                <a:sym typeface="Source Sans Pro"/>
              </a:rPr>
              <a:t>in furious competition between two New York City newspapers, the </a:t>
            </a:r>
            <a:r>
              <a:rPr lang="en" i="1">
                <a:solidFill>
                  <a:schemeClr val="dk1"/>
                </a:solidFill>
                <a:latin typeface="Source Sans Pro"/>
                <a:ea typeface="Source Sans Pro"/>
                <a:cs typeface="Source Sans Pro"/>
                <a:sym typeface="Source Sans Pro"/>
              </a:rPr>
              <a:t>World</a:t>
            </a:r>
            <a:r>
              <a:rPr lang="en">
                <a:solidFill>
                  <a:schemeClr val="dk1"/>
                </a:solidFill>
                <a:latin typeface="Source Sans Pro"/>
                <a:ea typeface="Source Sans Pro"/>
                <a:cs typeface="Source Sans Pro"/>
                <a:sym typeface="Source Sans Pro"/>
              </a:rPr>
              <a:t> and the </a:t>
            </a:r>
            <a:r>
              <a:rPr lang="en" i="1">
                <a:solidFill>
                  <a:schemeClr val="dk1"/>
                </a:solidFill>
                <a:latin typeface="Source Sans Pro"/>
                <a:ea typeface="Source Sans Pro"/>
                <a:cs typeface="Source Sans Pro"/>
                <a:sym typeface="Source Sans Pro"/>
              </a:rPr>
              <a:t>Journal</a:t>
            </a:r>
            <a:r>
              <a:rPr lang="en">
                <a:solidFill>
                  <a:schemeClr val="dk1"/>
                </a:solidFill>
                <a:latin typeface="Source Sans Pro"/>
                <a:ea typeface="Source Sans Pro"/>
                <a:cs typeface="Source Sans Pro"/>
                <a:sym typeface="Source Sans Pro"/>
              </a:rPr>
              <a:t>.</a:t>
            </a:r>
            <a:r>
              <a:rPr lang="en" i="1">
                <a:solidFill>
                  <a:schemeClr val="dk1"/>
                </a:solidFill>
                <a:highlight>
                  <a:srgbClr val="FFFFFF"/>
                </a:highlight>
                <a:latin typeface="Source Sans Pro"/>
                <a:ea typeface="Source Sans Pro"/>
                <a:cs typeface="Source Sans Pro"/>
                <a:sym typeface="Source Sans Pro"/>
              </a:rPr>
              <a:t>”</a:t>
            </a:r>
            <a:endParaRPr>
              <a:solidFill>
                <a:schemeClr val="dk1"/>
              </a:solidFill>
              <a:highlight>
                <a:srgbClr val="FFFFFF"/>
              </a:highlight>
              <a:latin typeface="Source Sans Pro"/>
              <a:ea typeface="Source Sans Pro"/>
              <a:cs typeface="Source Sans Pro"/>
              <a:sym typeface="Source Sans Pro"/>
            </a:endParaRPr>
          </a:p>
          <a:p>
            <a:pPr marL="0" lvl="0" indent="0" algn="r">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-Source: </a:t>
            </a:r>
            <a:endParaRPr sz="1200">
              <a:solidFill>
                <a:schemeClr val="dk1"/>
              </a:solidFill>
              <a:highlight>
                <a:srgbClr val="FFFFFF"/>
              </a:highlight>
              <a:latin typeface="Source Sans Pro"/>
              <a:ea typeface="Source Sans Pro"/>
              <a:cs typeface="Source Sans Pro"/>
              <a:sym typeface="Source Sans Pro"/>
            </a:endParaRPr>
          </a:p>
          <a:p>
            <a:pPr marL="0" lvl="0" indent="0" algn="r">
              <a:spcBef>
                <a:spcPts val="0"/>
              </a:spcBef>
              <a:spcAft>
                <a:spcPts val="0"/>
              </a:spcAft>
              <a:buNone/>
            </a:pPr>
            <a:r>
              <a:rPr lang="en" sz="1200" u="sng">
                <a:solidFill>
                  <a:schemeClr val="hlink"/>
                </a:solidFill>
                <a:highlight>
                  <a:srgbClr val="FFFFFF"/>
                </a:highlight>
                <a:latin typeface="Source Sans Pro"/>
                <a:ea typeface="Source Sans Pro"/>
                <a:cs typeface="Source Sans Pro"/>
                <a:sym typeface="Source Sans Pro"/>
                <a:hlinkClick r:id="rId4"/>
              </a:rPr>
              <a:t>https://www.britannica.com/topic/yellow-journalism</a:t>
            </a:r>
            <a:endParaRPr sz="1200">
              <a:solidFill>
                <a:schemeClr val="dk1"/>
              </a:solidFill>
              <a:highlight>
                <a:srgbClr val="FFFFFF"/>
              </a:highlight>
              <a:latin typeface="Source Sans Pro"/>
              <a:ea typeface="Source Sans Pro"/>
              <a:cs typeface="Source Sans Pro"/>
              <a:sym typeface="Source Sans Pro"/>
            </a:endParaRPr>
          </a:p>
        </p:txBody>
      </p:sp>
      <p:sp>
        <p:nvSpPr>
          <p:cNvPr id="185" name="Shape 185"/>
          <p:cNvSpPr txBox="1"/>
          <p:nvPr/>
        </p:nvSpPr>
        <p:spPr>
          <a:xfrm>
            <a:off x="3747700" y="2860725"/>
            <a:ext cx="5337300" cy="195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i="1">
                <a:solidFill>
                  <a:srgbClr val="111111"/>
                </a:solidFill>
                <a:highlight>
                  <a:srgbClr val="FFFFFF"/>
                </a:highlight>
                <a:latin typeface="Source Sans Pro"/>
                <a:ea typeface="Source Sans Pro"/>
                <a:cs typeface="Source Sans Pro"/>
                <a:sym typeface="Source Sans Pro"/>
              </a:rPr>
              <a:t>“Yellow journalism was a style of newspaper reporting that emphasized sensationalism over facts. During its heyday in the late 19th century it was one of many factors that helped push the United States and Spain into war in Cuba and the Philippines, leading to the acquisition of overseas territory by the United States.”</a:t>
            </a:r>
            <a:endParaRPr sz="1200">
              <a:solidFill>
                <a:srgbClr val="111111"/>
              </a:solidFill>
              <a:highlight>
                <a:srgbClr val="FFFFFF"/>
              </a:highlight>
              <a:latin typeface="Source Sans Pro"/>
              <a:ea typeface="Source Sans Pro"/>
              <a:cs typeface="Source Sans Pro"/>
              <a:sym typeface="Source Sans Pro"/>
            </a:endParaRPr>
          </a:p>
          <a:p>
            <a:pPr marL="0" lvl="0" indent="0" algn="r">
              <a:spcBef>
                <a:spcPts val="0"/>
              </a:spcBef>
              <a:spcAft>
                <a:spcPts val="0"/>
              </a:spcAft>
              <a:buNone/>
            </a:pPr>
            <a:r>
              <a:rPr lang="en" sz="1200">
                <a:solidFill>
                  <a:srgbClr val="111111"/>
                </a:solidFill>
                <a:highlight>
                  <a:srgbClr val="FFFFFF"/>
                </a:highlight>
                <a:latin typeface="Source Sans Pro"/>
                <a:ea typeface="Source Sans Pro"/>
                <a:cs typeface="Source Sans Pro"/>
                <a:sym typeface="Source Sans Pro"/>
              </a:rPr>
              <a:t>- Source:</a:t>
            </a:r>
            <a:endParaRPr sz="1200">
              <a:solidFill>
                <a:srgbClr val="111111"/>
              </a:solidFill>
              <a:highlight>
                <a:srgbClr val="FFFFFF"/>
              </a:highlight>
              <a:latin typeface="Source Sans Pro"/>
              <a:ea typeface="Source Sans Pro"/>
              <a:cs typeface="Source Sans Pro"/>
              <a:sym typeface="Source Sans Pro"/>
            </a:endParaRPr>
          </a:p>
          <a:p>
            <a:pPr marL="0" lvl="0" indent="0" algn="r">
              <a:spcBef>
                <a:spcPts val="0"/>
              </a:spcBef>
              <a:spcAft>
                <a:spcPts val="0"/>
              </a:spcAft>
              <a:buNone/>
            </a:pPr>
            <a:r>
              <a:rPr lang="en" sz="1200">
                <a:solidFill>
                  <a:srgbClr val="111111"/>
                </a:solidFill>
                <a:highlight>
                  <a:srgbClr val="FFFFFF"/>
                </a:highlight>
                <a:latin typeface="Source Sans Pro"/>
                <a:ea typeface="Source Sans Pro"/>
                <a:cs typeface="Source Sans Pro"/>
                <a:sym typeface="Source Sans Pro"/>
              </a:rPr>
              <a:t>Milestones of History in the Foreign Relations of the United States, US Diplomacy and Yellow Journalism 1895-1898.</a:t>
            </a:r>
            <a:endParaRPr sz="1200">
              <a:solidFill>
                <a:srgbClr val="111111"/>
              </a:solidFill>
              <a:highlight>
                <a:srgbClr val="FFFFFF"/>
              </a:highlight>
              <a:latin typeface="Source Sans Pro"/>
              <a:ea typeface="Source Sans Pro"/>
              <a:cs typeface="Source Sans Pro"/>
              <a:sym typeface="Source Sans Pro"/>
            </a:endParaRPr>
          </a:p>
          <a:p>
            <a:pPr marL="0" lvl="0" indent="0" algn="r">
              <a:spcBef>
                <a:spcPts val="0"/>
              </a:spcBef>
              <a:spcAft>
                <a:spcPts val="0"/>
              </a:spcAft>
              <a:buNone/>
            </a:pPr>
            <a:r>
              <a:rPr lang="en" sz="1200" u="sng">
                <a:solidFill>
                  <a:schemeClr val="hlink"/>
                </a:solidFill>
                <a:highlight>
                  <a:srgbClr val="FFFFFF"/>
                </a:highlight>
                <a:latin typeface="Source Sans Pro"/>
                <a:ea typeface="Source Sans Pro"/>
                <a:cs typeface="Source Sans Pro"/>
                <a:sym typeface="Source Sans Pro"/>
                <a:hlinkClick r:id="rId5"/>
              </a:rPr>
              <a:t>https://history.state.gov/milestones/1866-1898/yellow-journalism</a:t>
            </a:r>
            <a:endParaRPr sz="1200">
              <a:solidFill>
                <a:srgbClr val="111111"/>
              </a:solidFill>
              <a:highlight>
                <a:srgbClr val="FFFFFF"/>
              </a:highlight>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3549</Words>
  <Application>Microsoft Office PowerPoint</Application>
  <PresentationFormat>On-screen Show (16:9)</PresentationFormat>
  <Paragraphs>385</Paragraphs>
  <Slides>51</Slides>
  <Notes>51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Roboto Slab</vt:lpstr>
      <vt:lpstr>Source Sans Pro</vt:lpstr>
      <vt:lpstr>Cordelia template</vt:lpstr>
      <vt:lpstr>Simple Light</vt:lpstr>
      <vt:lpstr>Half-Truths, Whole Truths, Fake or Real News</vt:lpstr>
      <vt:lpstr>Presenters  </vt:lpstr>
      <vt:lpstr>Session Goals</vt:lpstr>
      <vt:lpstr>Discussion and Exercises (the agenda)</vt:lpstr>
      <vt:lpstr>What is a Fact? </vt:lpstr>
      <vt:lpstr>What is an Opinion?</vt:lpstr>
      <vt:lpstr>PowerPoint Presentation</vt:lpstr>
      <vt:lpstr>What is Fake News? </vt:lpstr>
      <vt:lpstr>‘Fake News’ is not New: Yellow Journalism</vt:lpstr>
      <vt:lpstr>‘Fake News’ is Not New: Tabloids</vt:lpstr>
      <vt:lpstr>What is Fake News?</vt:lpstr>
      <vt:lpstr>What is Fake News?</vt:lpstr>
      <vt:lpstr>What is Fake News?</vt:lpstr>
      <vt:lpstr>“Mis- and Dis-information”</vt:lpstr>
      <vt:lpstr>Bias and Information Behavior</vt:lpstr>
      <vt:lpstr>Role of Social Media</vt:lpstr>
      <vt:lpstr>A Good Example</vt:lpstr>
      <vt:lpstr>SHEG Study Stanford History Education Group. (November 22, 2016.) Evaluating Information: The Cornerstone of Civic Online Reasoning. Executive Summary. https://sheg.stanford.edu/upload/V3LessonPlans/Executive%20Summary%2011.21.16.pdf</vt:lpstr>
      <vt:lpstr>Navigating the News: Approaches to Critically Evaluate Information  (The Handouts)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Differing Views of the Same News </vt:lpstr>
      <vt:lpstr>News Resources @BPL  </vt:lpstr>
      <vt:lpstr>Check out these books  </vt:lpstr>
      <vt:lpstr>Check out these library guides  </vt:lpstr>
      <vt:lpstr>Key Government Information Sources </vt:lpstr>
      <vt:lpstr>Key Government Information Sources </vt:lpstr>
      <vt:lpstr>Government Information: Disappearing Docs???</vt:lpstr>
      <vt:lpstr>Government Information: Disappearing Docs???  Let’s go WayBack!</vt:lpstr>
      <vt:lpstr>Government Information: Disappearing Docs???  Let’s go WayBack!</vt:lpstr>
      <vt:lpstr>Government Information: Disappearing Data??? </vt:lpstr>
      <vt:lpstr>Government Information: Disappearing Data??? </vt:lpstr>
      <vt:lpstr>Government (mis-)Information</vt:lpstr>
      <vt:lpstr>To Sum Up: Navigating the News as a Critical Consumer of Information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Half-Truths, Whole Truths, Fake or Real News</dc:title>
  <dc:creator>Alvarez, Yemila</dc:creator>
  <cp:lastModifiedBy>Alvarez, Yemila</cp:lastModifiedBy>
  <cp:revision>1</cp:revision>
  <dcterms:modified xsi:type="dcterms:W3CDTF">2018-06-01T18:14:51Z</dcterms:modified>
</cp:coreProperties>
</file>