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39"/>
  </p:notesMasterIdLst>
  <p:handoutMasterIdLst>
    <p:handoutMasterId r:id="rId40"/>
  </p:handoutMasterIdLst>
  <p:sldIdLst>
    <p:sldId id="256" r:id="rId2"/>
    <p:sldId id="285" r:id="rId3"/>
    <p:sldId id="268" r:id="rId4"/>
    <p:sldId id="264" r:id="rId5"/>
    <p:sldId id="265" r:id="rId6"/>
    <p:sldId id="267" r:id="rId7"/>
    <p:sldId id="270" r:id="rId8"/>
    <p:sldId id="271" r:id="rId9"/>
    <p:sldId id="269" r:id="rId10"/>
    <p:sldId id="286" r:id="rId11"/>
    <p:sldId id="258" r:id="rId12"/>
    <p:sldId id="257" r:id="rId13"/>
    <p:sldId id="259" r:id="rId14"/>
    <p:sldId id="260" r:id="rId15"/>
    <p:sldId id="261" r:id="rId16"/>
    <p:sldId id="262" r:id="rId17"/>
    <p:sldId id="292" r:id="rId18"/>
    <p:sldId id="266" r:id="rId19"/>
    <p:sldId id="284" r:id="rId20"/>
    <p:sldId id="272" r:id="rId21"/>
    <p:sldId id="273" r:id="rId22"/>
    <p:sldId id="287" r:id="rId23"/>
    <p:sldId id="288" r:id="rId24"/>
    <p:sldId id="289" r:id="rId25"/>
    <p:sldId id="276" r:id="rId26"/>
    <p:sldId id="277" r:id="rId27"/>
    <p:sldId id="275" r:id="rId28"/>
    <p:sldId id="278" r:id="rId29"/>
    <p:sldId id="274" r:id="rId30"/>
    <p:sldId id="279" r:id="rId31"/>
    <p:sldId id="280" r:id="rId32"/>
    <p:sldId id="281" r:id="rId33"/>
    <p:sldId id="293" r:id="rId34"/>
    <p:sldId id="282" r:id="rId35"/>
    <p:sldId id="283" r:id="rId36"/>
    <p:sldId id="290" r:id="rId37"/>
    <p:sldId id="291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59B0"/>
    <a:srgbClr val="152140"/>
    <a:srgbClr val="E4E1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698" autoAdjust="0"/>
  </p:normalViewPr>
  <p:slideViewPr>
    <p:cSldViewPr>
      <p:cViewPr varScale="1">
        <p:scale>
          <a:sx n="74" d="100"/>
          <a:sy n="74" d="100"/>
        </p:scale>
        <p:origin x="1555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E3C7D297-B86A-4989-9833-0535284BBDF1}" type="datetimeFigureOut">
              <a:rPr lang="en-US"/>
              <a:pPr>
                <a:defRPr/>
              </a:pPr>
              <a:t>6/1/2018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AB3AE81-1880-42BC-8D2B-D39E26CDAF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0179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823F24DF-29C4-4507-830A-784A896136F1}" type="datetimeFigureOut">
              <a:rPr lang="en-US"/>
              <a:pPr>
                <a:defRPr/>
              </a:pPr>
              <a:t>6/1/2018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DC9760-641C-41A8-8D05-35EFB6AD1A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4402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15650F6-0648-4150-9F6B-D43821702AD4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4558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7D04DFD-5C93-42E1-A85D-AF79E168C2AC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3078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BEDCB80-F00E-4A74-92AB-60B9E5716D13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5263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D7267A9-6D09-4963-AACA-117178378092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9724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5296AB9-35B9-402E-BBB8-533F2CD802AF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8865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F191EC5-30C8-4BE4-BADF-734B070F8F19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41190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A22959-CF97-4451-B28D-68158902ED18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32424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590A13B-F529-46E3-85E4-0DDFE896A66E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587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5BE6AC7-763E-4DB4-80A9-24E5A8F1A636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6952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EF86FD0-567B-4329-ACBA-68382FC354E5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32712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91FE98B-D285-4758-91B1-76741AE793E0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5784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07B396-D84D-46AB-9E60-09E4C28C9974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63011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32124B9-84A7-49A9-9143-365C490E8397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14991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D4D446F-31C8-41B2-9893-AD4F64DC6B7B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58111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5D031BD-6E5F-4AE0-A86F-DCCA173AACF7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77749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95C7097-AD1B-4F9B-9B79-1E31E1A75822}" type="slidenum">
              <a:rPr lang="en-US" altLang="en-US"/>
              <a:pPr eaLnBrk="1" hangingPunct="1"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45423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BF16009-D524-4E68-9776-55524A8BBDA7}" type="slidenum">
              <a:rPr lang="en-US" altLang="en-US"/>
              <a:pPr eaLnBrk="1" hangingPunct="1"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3561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2159BCB-6255-4212-A2CC-6B6E9978A838}" type="slidenum">
              <a:rPr lang="en-US" altLang="en-US"/>
              <a:pPr eaLnBrk="1" hangingPunct="1"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24990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572E75D-F7C7-4639-B18D-6AC975447F21}" type="slidenum">
              <a:rPr lang="en-US" altLang="en-US"/>
              <a:pPr eaLnBrk="1" hangingPunct="1"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16772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F606B74-9437-4B43-9148-A3FA221722AC}" type="slidenum">
              <a:rPr lang="en-US" altLang="en-US"/>
              <a:pPr eaLnBrk="1" hangingPunct="1"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6535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6B982E-C660-408B-AB09-5B4291365AB0}" type="slidenum">
              <a:rPr lang="en-US" altLang="en-US"/>
              <a:pPr eaLnBrk="1" hangingPunct="1"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74552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2E3059-311A-466E-82E0-CB59F2EA4B0B}" type="slidenum">
              <a:rPr lang="en-US" altLang="en-US"/>
              <a:pPr eaLnBrk="1" hangingPunct="1"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6455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8DB52D8-43DF-47EE-9DFB-D06DE89D8347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4496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134CCCF-C2BF-4A81-AFD0-64A768716BA3}" type="slidenum">
              <a:rPr lang="en-US" altLang="en-US"/>
              <a:pPr eaLnBrk="1" hangingPunct="1"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7016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FF9A2A7-DB0F-49D5-9350-8D0F189F3E6D}" type="slidenum">
              <a:rPr lang="en-US" altLang="en-US"/>
              <a:pPr eaLnBrk="1" hangingPunct="1"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31997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800C3D2-3AFA-4C2C-AADC-146CD94A6EAE}" type="slidenum">
              <a:rPr lang="en-US" altLang="en-US"/>
              <a:pPr eaLnBrk="1" hangingPunct="1"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53357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2735D22-8C05-4035-A79C-C848F0219379}" type="slidenum">
              <a:rPr lang="en-US" altLang="en-US"/>
              <a:pPr eaLnBrk="1" hangingPunct="1"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43299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9EE4C17-88CD-4AAF-A4CE-A0BA5881D282}" type="slidenum">
              <a:rPr lang="en-US" altLang="en-US"/>
              <a:pPr eaLnBrk="1" hangingPunct="1"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50340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567B8B2-62A0-4EAA-945F-B8DA5CD0DD3E}" type="slidenum">
              <a:rPr lang="en-US" altLang="en-US"/>
              <a:pPr eaLnBrk="1" hangingPunct="1"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21381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CCDEFBE-025D-4578-B2AE-C12F1E38887F}" type="slidenum">
              <a:rPr lang="en-US" altLang="en-US"/>
              <a:pPr eaLnBrk="1" hangingPunct="1"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71312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3C600E0-16EA-46F4-9A76-BCD57C8A898B}" type="slidenum">
              <a:rPr lang="en-US" altLang="en-US"/>
              <a:pPr eaLnBrk="1" hangingPunct="1"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430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B16F969-6335-46BB-97F1-A7881919719C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28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273066C-2BED-41CC-8AF2-36B20496B021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4754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EC12AD9-8B70-4E26-842B-E3613BC3DA49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380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AD8FBEE-0FDC-4F65-BC79-005CE495595F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2424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80FC3C3-DD4C-4A59-BA17-647A17C1DD0A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8359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A2F5AD2-2DED-4ED5-A930-9A9B91164FF7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3876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EC359-28F2-4D0D-BF66-A5CE451652C8}" type="datetimeFigureOut">
              <a:rPr lang="en-US"/>
              <a:pPr>
                <a:defRPr/>
              </a:pPr>
              <a:t>6/1/2018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E9E2A-A77E-4091-8075-4CE72E21E5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757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75765-89BC-4F5C-842F-95CEE2FE338E}" type="datetimeFigureOut">
              <a:rPr lang="en-US"/>
              <a:pPr>
                <a:defRPr/>
              </a:pPr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BDB903-7816-49A8-93F1-28C3AF3231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8656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13B8A-E7E9-4E3B-A1AE-D79AB6BE0063}" type="datetimeFigureOut">
              <a:rPr lang="en-US"/>
              <a:pPr>
                <a:defRPr/>
              </a:pPr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DF37C-4CFB-4A78-82FE-1333B7BA13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2658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3E362-0DEF-44A1-BD70-6226143760DA}" type="datetimeFigureOut">
              <a:rPr lang="en-US"/>
              <a:pPr>
                <a:defRPr/>
              </a:pPr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93938-DCD0-4A20-AEBB-ADD8E529D6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6736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058BD-E1B1-44FA-9D89-F131AF8AF2D2}" type="datetimeFigureOut">
              <a:rPr lang="en-US"/>
              <a:pPr>
                <a:defRPr/>
              </a:pPr>
              <a:t>6/1/2018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F5289-0618-4C72-A4C8-530A968DAB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6588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54CD2-6190-416B-854B-D43DC4F3F511}" type="datetimeFigureOut">
              <a:rPr lang="en-US"/>
              <a:pPr>
                <a:defRPr/>
              </a:pPr>
              <a:t>6/1/2018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EFE9E-EAF9-467F-BB5F-DD9F3C55FD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8640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EAB40-4CA2-4D2E-8850-CF5F4F1E5FE3}" type="datetimeFigureOut">
              <a:rPr lang="en-US"/>
              <a:pPr>
                <a:defRPr/>
              </a:pPr>
              <a:t>6/1/2018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1ABBD6-6741-44EA-AAB7-F68A3E7588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4124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E85CD-F26B-4880-BD21-51806332E1A5}" type="datetimeFigureOut">
              <a:rPr lang="en-US"/>
              <a:pPr>
                <a:defRPr/>
              </a:pPr>
              <a:t>6/1/2018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747792-2A8A-42E9-9818-DBE22385FD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3305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D73E8-FF02-48F3-AA52-0F4EF8398CA8}" type="datetimeFigureOut">
              <a:rPr lang="en-US"/>
              <a:pPr>
                <a:defRPr/>
              </a:pPr>
              <a:t>6/1/2018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E47AF-91E9-4816-885D-5418138DDC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4068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73EF0-820B-471B-86F5-FC48BAE89010}" type="datetimeFigureOut">
              <a:rPr lang="en-US"/>
              <a:pPr>
                <a:defRPr/>
              </a:pPr>
              <a:t>6/1/2018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07A27-48CD-4219-A03B-0A19DCAA53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424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B7855-93E5-42AD-8195-02B2DE496440}" type="datetimeFigureOut">
              <a:rPr lang="en-US"/>
              <a:pPr>
                <a:defRPr/>
              </a:pPr>
              <a:t>6/1/2018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68ABA-A09D-408E-BDC0-7E300D1C1F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824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FBFA9048-70F6-4684-8E64-0EAA495C1F78}" type="datetimeFigureOut">
              <a:rPr lang="en-US"/>
              <a:pPr>
                <a:defRPr/>
              </a:pPr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400">
                <a:solidFill>
                  <a:srgbClr val="262626"/>
                </a:solidFill>
                <a:latin typeface="Impact" panose="020B0806030902050204" pitchFamily="34" charset="0"/>
              </a:defRPr>
            </a:lvl1pPr>
          </a:lstStyle>
          <a:p>
            <a:fld id="{F5C51516-37E3-417D-9B79-8728C2FB26C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17" r:id="rId2"/>
    <p:sldLayoutId id="2147483825" r:id="rId3"/>
    <p:sldLayoutId id="2147483818" r:id="rId4"/>
    <p:sldLayoutId id="2147483826" r:id="rId5"/>
    <p:sldLayoutId id="2147483819" r:id="rId6"/>
    <p:sldLayoutId id="2147483820" r:id="rId7"/>
    <p:sldLayoutId id="2147483827" r:id="rId8"/>
    <p:sldLayoutId id="2147483821" r:id="rId9"/>
    <p:sldLayoutId id="2147483822" r:id="rId10"/>
    <p:sldLayoutId id="21474838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762000" y="3429000"/>
            <a:ext cx="7543800" cy="2362200"/>
          </a:xfrm>
        </p:spPr>
        <p:txBody>
          <a:bodyPr/>
          <a:lstStyle/>
          <a:p>
            <a:pPr eaLnBrk="1" hangingPunct="1"/>
            <a:r>
              <a:rPr lang="en-US" altLang="en-US" smtClean="0"/>
              <a:t>All the News NOT</a:t>
            </a:r>
            <a:br>
              <a:rPr lang="en-US" altLang="en-US" smtClean="0"/>
            </a:br>
            <a:r>
              <a:rPr lang="en-US" altLang="en-US" smtClean="0"/>
              <a:t>Fit to Print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0" y="6172200"/>
            <a:ext cx="2819400" cy="620713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January 18, 2017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jwasterlain@santaclaraca.gov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01600"/>
            <a:ext cx="3259138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What are the effects of fake news?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Misinformation</a:t>
            </a:r>
          </a:p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Misremembered information</a:t>
            </a:r>
          </a:p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Distrust of all information </a:t>
            </a:r>
          </a:p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Allows people to discredit real information</a:t>
            </a:r>
          </a:p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Real life actions and consequences stemming from fictional information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 does fake news spread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 do you get your news?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411" name="Content Placeholder 7"/>
          <p:cNvSpPr>
            <a:spLocks noGrp="1"/>
          </p:cNvSpPr>
          <p:nvPr>
            <p:ph idx="1"/>
          </p:nvPr>
        </p:nvSpPr>
        <p:spPr>
          <a:xfrm>
            <a:off x="762000" y="762000"/>
            <a:ext cx="3962400" cy="3810000"/>
          </a:xfrm>
        </p:spPr>
        <p:txBody>
          <a:bodyPr anchor="t"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Most people get their news from television</a:t>
            </a:r>
          </a:p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Online is the second most popular way</a:t>
            </a:r>
          </a:p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Print newspapers are WAY down on popularity, particularly with younger generations</a:t>
            </a:r>
          </a:p>
        </p:txBody>
      </p:sp>
      <p:pic>
        <p:nvPicPr>
          <p:cNvPr id="15364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762000"/>
            <a:ext cx="3497263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 you get news through social media?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3962400" cy="3886200"/>
          </a:xfrm>
        </p:spPr>
        <p:txBody>
          <a:bodyPr anchor="t"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62% of adults get news on social media</a:t>
            </a:r>
          </a:p>
        </p:txBody>
      </p:sp>
      <p:pic>
        <p:nvPicPr>
          <p:cNvPr id="16388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579438"/>
            <a:ext cx="1806575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Where do you get your online news?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459" name="Content Placeholder 7"/>
          <p:cNvSpPr>
            <a:spLocks noGrp="1"/>
          </p:cNvSpPr>
          <p:nvPr>
            <p:ph idx="1"/>
          </p:nvPr>
        </p:nvSpPr>
        <p:spPr>
          <a:xfrm>
            <a:off x="914400" y="762000"/>
            <a:ext cx="3962400" cy="3810000"/>
          </a:xfrm>
        </p:spPr>
        <p:txBody>
          <a:bodyPr anchor="t"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News orgs are still the main source</a:t>
            </a:r>
          </a:p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But who you are connected to online may highly affect the news you consume</a:t>
            </a:r>
          </a:p>
        </p:txBody>
      </p:sp>
      <p:pic>
        <p:nvPicPr>
          <p:cNvPr id="1741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762000"/>
            <a:ext cx="332105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 many places do you get news from?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483" name="Content Placeholder 7"/>
          <p:cNvSpPr>
            <a:spLocks noGrp="1"/>
          </p:cNvSpPr>
          <p:nvPr>
            <p:ph idx="1"/>
          </p:nvPr>
        </p:nvSpPr>
        <p:spPr>
          <a:xfrm>
            <a:off x="914400" y="762000"/>
            <a:ext cx="3962400" cy="3810000"/>
          </a:xfrm>
        </p:spPr>
        <p:txBody>
          <a:bodyPr anchor="t"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Most get news from just one source.</a:t>
            </a:r>
          </a:p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Source refers to a social media site, not a particular news source.</a:t>
            </a:r>
          </a:p>
        </p:txBody>
      </p:sp>
      <p:pic>
        <p:nvPicPr>
          <p:cNvPr id="18436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533400"/>
            <a:ext cx="2027238" cy="4171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Fake news thrives in these conditions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Less authoritative sources</a:t>
            </a:r>
          </a:p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More social/share based environment</a:t>
            </a:r>
          </a:p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Fewer platforms visited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Sharing your feelings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tx1"/>
                </a:solidFill>
              </a:rPr>
              <a:t>Fake news plays on our emotions</a:t>
            </a:r>
          </a:p>
          <a:p>
            <a:r>
              <a:rPr lang="en-US" altLang="en-US" smtClean="0">
                <a:solidFill>
                  <a:schemeClr val="tx1"/>
                </a:solidFill>
              </a:rPr>
              <a:t>Articles get shared fast because we are outraged and want others to be outraged too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Technology is unlikely to save us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55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You are smarter than an algorithm!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social media companies are doing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tx1"/>
                </a:solidFill>
              </a:rPr>
              <a:t>Building algorithms to discover fake news</a:t>
            </a:r>
          </a:p>
          <a:p>
            <a:r>
              <a:rPr lang="en-US" altLang="en-US" smtClean="0">
                <a:solidFill>
                  <a:schemeClr val="tx1"/>
                </a:solidFill>
              </a:rPr>
              <a:t>Making it easier to flag content</a:t>
            </a:r>
          </a:p>
          <a:p>
            <a:r>
              <a:rPr lang="en-US" altLang="en-US" smtClean="0">
                <a:solidFill>
                  <a:schemeClr val="tx1"/>
                </a:solidFill>
              </a:rPr>
              <a:t>Including third party fact checking </a:t>
            </a:r>
          </a:p>
          <a:p>
            <a:r>
              <a:rPr lang="en-US" altLang="en-US" smtClean="0">
                <a:solidFill>
                  <a:schemeClr val="tx1"/>
                </a:solidFill>
              </a:rPr>
              <a:t>Blocking known fake news sites from using their advertising products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we are covering tonight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457200" indent="-457200">
              <a:buFont typeface="Impact" panose="020B0806030902050204" pitchFamily="34" charset="0"/>
              <a:buAutoNum type="arabicPeriod"/>
            </a:pPr>
            <a:r>
              <a:rPr lang="en-US" altLang="en-US" smtClean="0">
                <a:solidFill>
                  <a:schemeClr val="tx1"/>
                </a:solidFill>
              </a:rPr>
              <a:t>What is “fake news” </a:t>
            </a:r>
          </a:p>
          <a:p>
            <a:pPr marL="457200" indent="-457200">
              <a:buFont typeface="Impact" panose="020B0806030902050204" pitchFamily="34" charset="0"/>
              <a:buAutoNum type="arabicPeriod"/>
            </a:pPr>
            <a:r>
              <a:rPr lang="en-US" altLang="en-US" smtClean="0">
                <a:solidFill>
                  <a:schemeClr val="tx1"/>
                </a:solidFill>
              </a:rPr>
              <a:t>Why do people make fake news</a:t>
            </a:r>
          </a:p>
          <a:p>
            <a:pPr marL="457200" indent="-457200">
              <a:buFont typeface="Impact" panose="020B0806030902050204" pitchFamily="34" charset="0"/>
              <a:buAutoNum type="arabicPeriod"/>
            </a:pPr>
            <a:r>
              <a:rPr lang="en-US" altLang="en-US" smtClean="0">
                <a:solidFill>
                  <a:schemeClr val="tx1"/>
                </a:solidFill>
              </a:rPr>
              <a:t>What are the dangers it poses</a:t>
            </a:r>
          </a:p>
          <a:p>
            <a:pPr marL="457200" indent="-457200">
              <a:buFont typeface="Impact" panose="020B0806030902050204" pitchFamily="34" charset="0"/>
              <a:buAutoNum type="arabicPeriod"/>
            </a:pPr>
            <a:r>
              <a:rPr lang="en-US" altLang="en-US" smtClean="0">
                <a:solidFill>
                  <a:schemeClr val="tx1"/>
                </a:solidFill>
              </a:rPr>
              <a:t>How does it spreads</a:t>
            </a:r>
          </a:p>
          <a:p>
            <a:pPr marL="457200" indent="-457200">
              <a:buFont typeface="Impact" panose="020B0806030902050204" pitchFamily="34" charset="0"/>
              <a:buAutoNum type="arabicPeriod"/>
            </a:pPr>
            <a:r>
              <a:rPr lang="en-US" altLang="en-US" smtClean="0">
                <a:solidFill>
                  <a:schemeClr val="tx1"/>
                </a:solidFill>
              </a:rPr>
              <a:t>Tech interventions</a:t>
            </a:r>
          </a:p>
          <a:p>
            <a:pPr marL="457200" indent="-457200">
              <a:buFont typeface="Impact" panose="020B0806030902050204" pitchFamily="34" charset="0"/>
              <a:buAutoNum type="arabicPeriod"/>
            </a:pPr>
            <a:r>
              <a:rPr lang="en-US" altLang="en-US" smtClean="0">
                <a:solidFill>
                  <a:schemeClr val="tx1"/>
                </a:solidFill>
              </a:rPr>
              <a:t>Spotting fake news</a:t>
            </a:r>
          </a:p>
          <a:p>
            <a:pPr marL="457200" indent="-457200">
              <a:buFont typeface="Impact" panose="020B0806030902050204" pitchFamily="34" charset="0"/>
              <a:buAutoNum type="arabicPeriod"/>
            </a:pPr>
            <a:r>
              <a:rPr lang="en-US" altLang="en-US" smtClean="0">
                <a:solidFill>
                  <a:schemeClr val="tx1"/>
                </a:solidFill>
              </a:rPr>
              <a:t>Fighting back</a:t>
            </a:r>
          </a:p>
          <a:p>
            <a:pPr marL="457200" indent="-457200">
              <a:buFont typeface="Impact" panose="020B0806030902050204" pitchFamily="34" charset="0"/>
              <a:buAutoNum type="arabicPeriod"/>
            </a:pPr>
            <a:endParaRPr lang="en-US" altLang="en-US" smtClean="0"/>
          </a:p>
          <a:p>
            <a:pPr marL="457200" indent="-457200">
              <a:buFont typeface="Impact" panose="020B0806030902050204" pitchFamily="34" charset="0"/>
              <a:buAutoNum type="arabicPeriod"/>
            </a:pPr>
            <a:endParaRPr lang="en-US" altLang="en-US" smtClean="0"/>
          </a:p>
          <a:p>
            <a:pPr marL="457200" indent="-457200">
              <a:buFont typeface="Impact" panose="020B0806030902050204" pitchFamily="34" charset="0"/>
              <a:buAutoNum type="arabicPeriod"/>
            </a:pPr>
            <a:endParaRPr lang="en-US" altLang="en-US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 to spot fake news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Check the source news organization</a:t>
            </a:r>
          </a:p>
        </p:txBody>
      </p:sp>
      <p:sp>
        <p:nvSpPr>
          <p:cNvPr id="2662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Is it a trusted source?</a:t>
            </a:r>
          </a:p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Is it a “real” source (ie. SJ Mercury vs. SJ Chronicle)</a:t>
            </a:r>
          </a:p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Does the URL look right for the organization?</a:t>
            </a:r>
          </a:p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Is there an “about us” section?</a:t>
            </a:r>
          </a:p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Does the website look legit?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What’s the difference?</a:t>
            </a:r>
          </a:p>
        </p:txBody>
      </p:sp>
      <p:pic>
        <p:nvPicPr>
          <p:cNvPr id="27651" name="Picture 2" descr="https://upload.wikimedia.org/wikipedia/commons/b/b5/ABCnewscomc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76600"/>
            <a:ext cx="2590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ABCNews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3048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2"/>
          <p:cNvSpPr txBox="1">
            <a:spLocks noChangeArrowheads="1"/>
          </p:cNvSpPr>
          <p:nvPr/>
        </p:nvSpPr>
        <p:spPr bwMode="auto">
          <a:xfrm>
            <a:off x="4724400" y="1397000"/>
            <a:ext cx="3657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abcnews.go.com</a:t>
            </a:r>
          </a:p>
        </p:txBody>
      </p:sp>
      <p:sp>
        <p:nvSpPr>
          <p:cNvPr id="27654" name="TextBox 3"/>
          <p:cNvSpPr txBox="1">
            <a:spLocks noChangeArrowheads="1"/>
          </p:cNvSpPr>
          <p:nvPr/>
        </p:nvSpPr>
        <p:spPr bwMode="auto">
          <a:xfrm>
            <a:off x="4724400" y="3521075"/>
            <a:ext cx="2590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abcnews.com.co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4" t="8902" r="20181"/>
          <a:stretch>
            <a:fillRect/>
          </a:stretch>
        </p:blipFill>
        <p:spPr bwMode="auto">
          <a:xfrm>
            <a:off x="1752600" y="830263"/>
            <a:ext cx="5576888" cy="501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Check the author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tx1"/>
                </a:solidFill>
              </a:rPr>
              <a:t>Do they exist online beside this article?</a:t>
            </a:r>
          </a:p>
          <a:p>
            <a:r>
              <a:rPr lang="en-US" altLang="en-US" smtClean="0">
                <a:solidFill>
                  <a:schemeClr val="tx1"/>
                </a:solidFill>
              </a:rPr>
              <a:t>Have they written anything else?</a:t>
            </a:r>
          </a:p>
          <a:p>
            <a:r>
              <a:rPr lang="en-US" altLang="en-US" smtClean="0">
                <a:solidFill>
                  <a:schemeClr val="tx1"/>
                </a:solidFill>
              </a:rPr>
              <a:t>Does the content of their other articles look suspect?</a:t>
            </a:r>
          </a:p>
          <a:p>
            <a:r>
              <a:rPr lang="en-US" altLang="en-US" smtClean="0">
                <a:solidFill>
                  <a:schemeClr val="tx1"/>
                </a:solidFill>
              </a:rPr>
              <a:t>Have they contributed information to other legitimate organizations?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Read beyond the headline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Headlines can be misleading or totally disconnected from the story</a:t>
            </a:r>
          </a:p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Clickbait is headline-driven but rarely real news</a:t>
            </a:r>
          </a:p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Don’t share before reading the whole article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When was it written?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Not all “news” is new</a:t>
            </a:r>
          </a:p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Old stories get recirculated to stoke emotion or dredge up previous controversies</a:t>
            </a:r>
          </a:p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This is particularly an issue with pictures (do a reverse image search to see if its been used before)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Check the content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ALL CAPS AND UNNECESSARY PUNCTUATION IS A WARNING SIGN!!!</a:t>
            </a:r>
          </a:p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Fact or opinion?</a:t>
            </a:r>
          </a:p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Links to other official sources?</a:t>
            </a:r>
          </a:p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Do the sources back up the story? Do they exist?</a:t>
            </a:r>
          </a:p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Verify quotes by searching them in Google.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Is it satire?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This one is hard if you don’t share the site’s sense of humor or irony</a:t>
            </a:r>
          </a:p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Know your major satire sites (Onion, Clickhole, McSweeney’s)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Who else is reporting the story?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Big stories get carried on many sites</a:t>
            </a:r>
          </a:p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How credible are the other sites covering the story?</a:t>
            </a:r>
          </a:p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Search sites that you normally wouldn’t to see if the story is similar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675" y="1752600"/>
            <a:ext cx="28527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Why are we talking about this?</a:t>
            </a:r>
          </a:p>
        </p:txBody>
      </p:sp>
      <p:sp>
        <p:nvSpPr>
          <p:cNvPr id="8196" name="Content Placeholder 1"/>
          <p:cNvSpPr>
            <a:spLocks noGrp="1"/>
          </p:cNvSpPr>
          <p:nvPr>
            <p:ph idx="1"/>
          </p:nvPr>
        </p:nvSpPr>
        <p:spPr>
          <a:xfrm>
            <a:off x="762000" y="685800"/>
            <a:ext cx="4267200" cy="3886200"/>
          </a:xfrm>
        </p:spPr>
        <p:txBody>
          <a:bodyPr/>
          <a:lstStyle/>
          <a:p>
            <a:r>
              <a:rPr lang="en-US" altLang="en-US" smtClean="0">
                <a:solidFill>
                  <a:schemeClr val="tx1"/>
                </a:solidFill>
              </a:rPr>
              <a:t>88% of Americans believe fake news is causing at least some confusion</a:t>
            </a:r>
          </a:p>
          <a:p>
            <a:r>
              <a:rPr lang="en-US" altLang="en-US" smtClean="0">
                <a:solidFill>
                  <a:schemeClr val="tx1"/>
                </a:solidFill>
              </a:rPr>
              <a:t>The term is getting used frequently without much context</a:t>
            </a:r>
          </a:p>
          <a:p>
            <a:r>
              <a:rPr lang="en-US" altLang="en-US" smtClean="0">
                <a:solidFill>
                  <a:schemeClr val="tx1"/>
                </a:solidFill>
              </a:rPr>
              <a:t>The story will ramp up as other countries have new elections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How does the article make you feel?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Fake news stories are “button pushers”</a:t>
            </a:r>
          </a:p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Super angry? Read it again, critically.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Does this play into your political beliefs?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Confirmation bias is a real, powerful thing</a:t>
            </a:r>
          </a:p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We all have biases. Be aware of them.</a:t>
            </a:r>
          </a:p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Find the article from a neutral or opposing side and see if it matches up.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Use fact checkers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Factcheck.org</a:t>
            </a:r>
          </a:p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Politifact.com</a:t>
            </a:r>
          </a:p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Snopes.com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You expect us to do all this?</a:t>
            </a:r>
            <a:endParaRPr lang="en-US" dirty="0"/>
          </a:p>
        </p:txBody>
      </p:sp>
      <p:sp>
        <p:nvSpPr>
          <p:cNvPr id="3891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Umm… no, probably not.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How to fight against fake news</a:t>
            </a:r>
            <a:endParaRPr lang="en-US" dirty="0"/>
          </a:p>
        </p:txBody>
      </p:sp>
      <p:sp>
        <p:nvSpPr>
          <p:cNvPr id="3993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Do your part!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tx1"/>
                </a:solidFill>
              </a:rPr>
              <a:t>Be critical of what you read and careful about what you share</a:t>
            </a:r>
          </a:p>
          <a:p>
            <a:r>
              <a:rPr lang="en-US" altLang="en-US" smtClean="0">
                <a:solidFill>
                  <a:schemeClr val="tx1"/>
                </a:solidFill>
              </a:rPr>
              <a:t>In doubt, use a fact checker or some of the strategies above</a:t>
            </a:r>
          </a:p>
          <a:p>
            <a:r>
              <a:rPr lang="en-US" altLang="en-US" smtClean="0">
                <a:solidFill>
                  <a:schemeClr val="tx1"/>
                </a:solidFill>
              </a:rPr>
              <a:t>Flag content that might be fake (if possible)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Support legitimate journalism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tx1"/>
                </a:solidFill>
              </a:rPr>
              <a:t>If you can, buy a subscription to a local or national paper you think does good work.</a:t>
            </a:r>
          </a:p>
          <a:p>
            <a:r>
              <a:rPr lang="en-US" altLang="en-US" smtClean="0">
                <a:solidFill>
                  <a:schemeClr val="tx1"/>
                </a:solidFill>
              </a:rPr>
              <a:t>Promote fact-driven reporting with verifiable info</a:t>
            </a:r>
          </a:p>
          <a:p>
            <a:r>
              <a:rPr lang="en-US" altLang="en-US" smtClean="0">
                <a:solidFill>
                  <a:schemeClr val="tx1"/>
                </a:solidFill>
              </a:rPr>
              <a:t>Share articles from quality sources and drive up their traffic</a:t>
            </a:r>
            <a:endParaRPr lang="en-US" altLang="en-US" smtClean="0"/>
          </a:p>
          <a:p>
            <a:endParaRPr lang="en-US" altLang="en-US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Thank you for coming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b="1" smtClean="0">
                <a:solidFill>
                  <a:schemeClr val="tx1"/>
                </a:solidFill>
              </a:rPr>
              <a:t>If you would like a list of resources, please give me your email on the way out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What is “fake news”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If only it was this simple…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4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09600"/>
            <a:ext cx="4005263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Types of fake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Fake news/hoax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en-US" dirty="0" smtClean="0">
                <a:solidFill>
                  <a:schemeClr val="tx1"/>
                </a:solidFill>
              </a:rPr>
              <a:t>fully fabricated but meant to be believed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Bad news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not entirely inaccurate, but misleading, deceptive, or out of context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Biased news: </a:t>
            </a:r>
            <a:r>
              <a:rPr lang="en-US" dirty="0" smtClean="0">
                <a:solidFill>
                  <a:schemeClr val="tx1"/>
                </a:solidFill>
              </a:rPr>
              <a:t>true, but interpreted in a highly partisan manner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Satire: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meant as humor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Clickbait: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vague or inflammatory headline with little connection to content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Why do people make fake news?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066800" y="1066800"/>
            <a:ext cx="6781800" cy="4191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25000" dirty="0" smtClean="0">
                <a:latin typeface="Arial Black" pitchFamily="34" charset="0"/>
              </a:rPr>
              <a:t>$$$</a:t>
            </a:r>
            <a:br>
              <a:rPr lang="en-US" altLang="en-US" sz="25000" dirty="0" smtClean="0">
                <a:latin typeface="Arial Black" pitchFamily="34" charset="0"/>
              </a:rPr>
            </a:br>
            <a:r>
              <a:rPr lang="en-US" altLang="en-US" sz="2400" dirty="0" smtClean="0">
                <a:latin typeface="+mn-lt"/>
              </a:rPr>
              <a:t>(Also to mislead people, but mostly money)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What are the dangers of fake news?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870</TotalTime>
  <Words>914</Words>
  <Application>Microsoft Office PowerPoint</Application>
  <PresentationFormat>On-screen Show (4:3)</PresentationFormat>
  <Paragraphs>157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Times New Roman</vt:lpstr>
      <vt:lpstr>Arial</vt:lpstr>
      <vt:lpstr>Impact</vt:lpstr>
      <vt:lpstr>Calibri</vt:lpstr>
      <vt:lpstr>Arial Black</vt:lpstr>
      <vt:lpstr>NewsPrint</vt:lpstr>
      <vt:lpstr>All the News NOT Fit to Print</vt:lpstr>
      <vt:lpstr>What we are covering tonight</vt:lpstr>
      <vt:lpstr>Why are we talking about this?</vt:lpstr>
      <vt:lpstr>What is “fake news”</vt:lpstr>
      <vt:lpstr>If only it was this simple…</vt:lpstr>
      <vt:lpstr>Types of fake news</vt:lpstr>
      <vt:lpstr>Why do people make fake news?</vt:lpstr>
      <vt:lpstr>$$$ (Also to mislead people, but mostly money)</vt:lpstr>
      <vt:lpstr>What are the dangers of fake news?</vt:lpstr>
      <vt:lpstr>What are the effects of fake news?</vt:lpstr>
      <vt:lpstr>How does fake news spread</vt:lpstr>
      <vt:lpstr>How do you get your news?</vt:lpstr>
      <vt:lpstr>Do you get news through social media?</vt:lpstr>
      <vt:lpstr>Where do you get your online news?</vt:lpstr>
      <vt:lpstr>How many places do you get news from?</vt:lpstr>
      <vt:lpstr>Fake news thrives in these conditions</vt:lpstr>
      <vt:lpstr>Sharing your feelings</vt:lpstr>
      <vt:lpstr>Technology is unlikely to save us</vt:lpstr>
      <vt:lpstr>What social media companies are doing</vt:lpstr>
      <vt:lpstr>How to spot fake news</vt:lpstr>
      <vt:lpstr>Check the source news organization</vt:lpstr>
      <vt:lpstr>What’s the difference?</vt:lpstr>
      <vt:lpstr>PowerPoint Presentation</vt:lpstr>
      <vt:lpstr>Check the author</vt:lpstr>
      <vt:lpstr>Read beyond the headline</vt:lpstr>
      <vt:lpstr>When was it written?</vt:lpstr>
      <vt:lpstr>Check the content</vt:lpstr>
      <vt:lpstr>Is it satire?</vt:lpstr>
      <vt:lpstr>Who else is reporting the story?</vt:lpstr>
      <vt:lpstr>How does the article make you feel?</vt:lpstr>
      <vt:lpstr>Does this play into your political beliefs?</vt:lpstr>
      <vt:lpstr>Use fact checkers</vt:lpstr>
      <vt:lpstr>You expect us to do all this?</vt:lpstr>
      <vt:lpstr>How to fight against fake news</vt:lpstr>
      <vt:lpstr>Do your part!</vt:lpstr>
      <vt:lpstr>Support legitimate journalism</vt:lpstr>
      <vt:lpstr>Thank you for coming</vt:lpstr>
    </vt:vector>
  </TitlesOfParts>
  <Company>City of Santa Clara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the News NOT Fit to Print</dc:title>
  <dc:creator>Justin Wasterlain</dc:creator>
  <cp:lastModifiedBy>Alvarez, Yemila</cp:lastModifiedBy>
  <cp:revision>52</cp:revision>
  <dcterms:created xsi:type="dcterms:W3CDTF">2017-01-12T22:12:54Z</dcterms:created>
  <dcterms:modified xsi:type="dcterms:W3CDTF">2018-06-01T18:12:13Z</dcterms:modified>
</cp:coreProperties>
</file>