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slideLayouts/slideLayout18.xml" ContentType="application/vnd.openxmlformats-officedocument.presentationml.slideLayout+xml"/>
  <Override PartName="/ppt/theme/theme18.xml" ContentType="application/vnd.openxmlformats-officedocument.theme+xml"/>
  <Override PartName="/ppt/slideLayouts/slideLayout19.xml" ContentType="application/vnd.openxmlformats-officedocument.presentationml.slideLayout+xml"/>
  <Override PartName="/ppt/theme/theme19.xml" ContentType="application/vnd.openxmlformats-officedocument.theme+xml"/>
  <Override PartName="/ppt/slideLayouts/slideLayout20.xml" ContentType="application/vnd.openxmlformats-officedocument.presentationml.slideLayout+xml"/>
  <Override PartName="/ppt/theme/theme20.xml" ContentType="application/vnd.openxmlformats-officedocument.theme+xml"/>
  <Override PartName="/ppt/slideLayouts/slideLayout21.xml" ContentType="application/vnd.openxmlformats-officedocument.presentationml.slideLayout+xml"/>
  <Override PartName="/ppt/theme/theme21.xml" ContentType="application/vnd.openxmlformats-officedocument.theme+xml"/>
  <Override PartName="/ppt/slideLayouts/slideLayout22.xml" ContentType="application/vnd.openxmlformats-officedocument.presentationml.slideLayout+xml"/>
  <Override PartName="/ppt/theme/theme22.xml" ContentType="application/vnd.openxmlformats-officedocument.theme+xml"/>
  <Override PartName="/ppt/slideLayouts/slideLayout23.xml" ContentType="application/vnd.openxmlformats-officedocument.presentationml.slideLayout+xml"/>
  <Override PartName="/ppt/theme/theme23.xml" ContentType="application/vnd.openxmlformats-officedocument.theme+xml"/>
  <Override PartName="/ppt/slideLayouts/slideLayout24.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16" r:id="rId2"/>
    <p:sldMasterId id="2147483718" r:id="rId3"/>
    <p:sldMasterId id="2147483720" r:id="rId4"/>
    <p:sldMasterId id="2147483722" r:id="rId5"/>
    <p:sldMasterId id="2147483724" r:id="rId6"/>
    <p:sldMasterId id="2147483726" r:id="rId7"/>
    <p:sldMasterId id="2147483728" r:id="rId8"/>
    <p:sldMasterId id="2147483730" r:id="rId9"/>
    <p:sldMasterId id="2147483732" r:id="rId10"/>
    <p:sldMasterId id="2147483734" r:id="rId11"/>
    <p:sldMasterId id="2147483736" r:id="rId12"/>
    <p:sldMasterId id="2147483738" r:id="rId13"/>
    <p:sldMasterId id="2147483740" r:id="rId14"/>
    <p:sldMasterId id="2147483742" r:id="rId15"/>
    <p:sldMasterId id="2147483744" r:id="rId16"/>
    <p:sldMasterId id="2147483746" r:id="rId17"/>
    <p:sldMasterId id="2147483748" r:id="rId18"/>
    <p:sldMasterId id="2147483750" r:id="rId19"/>
    <p:sldMasterId id="2147483752" r:id="rId20"/>
    <p:sldMasterId id="2147483754" r:id="rId21"/>
    <p:sldMasterId id="2147483756" r:id="rId22"/>
    <p:sldMasterId id="2147483758" r:id="rId23"/>
    <p:sldMasterId id="2147483760" r:id="rId24"/>
  </p:sldMasterIdLst>
  <p:notesMasterIdLst>
    <p:notesMasterId r:id="rId52"/>
  </p:notesMasterIdLst>
  <p:sldIdLst>
    <p:sldId id="270" r:id="rId25"/>
    <p:sldId id="295"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7" r:id="rId50"/>
    <p:sldId id="298" r:id="rId51"/>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och, Melissa (LIB)" initials="GM(" lastIdx="1" clrIdx="0">
    <p:extLst>
      <p:ext uri="{19B8F6BF-5375-455C-9EA6-DF929625EA0E}">
        <p15:presenceInfo xmlns:p15="http://schemas.microsoft.com/office/powerpoint/2012/main" userId="S-1-5-21-2064592321-522416198-330569332-103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p:cViewPr varScale="1">
        <p:scale>
          <a:sx n="110" d="100"/>
          <a:sy n="110" d="100"/>
        </p:scale>
        <p:origin x="816" y="4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5969078-928E-4CE4-ADB7-DA8E9E87E316}" type="datetimeFigureOut">
              <a:rPr lang="en-US" smtClean="0"/>
              <a:t>9/24/2015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1D76936-0532-4A74-941E-0CEF97658138}" type="slidenum">
              <a:rPr lang="en-US" smtClean="0"/>
              <a:t>‹#›</a:t>
            </a:fld>
            <a:endParaRPr lang="en-US"/>
          </a:p>
        </p:txBody>
      </p:sp>
    </p:spTree>
    <p:extLst>
      <p:ext uri="{BB962C8B-B14F-4D97-AF65-F5344CB8AC3E}">
        <p14:creationId xmlns:p14="http://schemas.microsoft.com/office/powerpoint/2010/main" val="1561736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Mix at SFPL is a Digital</a:t>
            </a:r>
            <a:r>
              <a:rPr lang="en-US" baseline="0" dirty="0" smtClean="0"/>
              <a:t> Media Learning Lab that meets Teens </a:t>
            </a:r>
            <a:r>
              <a:rPr lang="en-US" baseline="0" dirty="0" smtClean="0"/>
              <a:t>where they are </a:t>
            </a:r>
            <a:r>
              <a:rPr lang="en-US" baseline="0" smtClean="0"/>
              <a:t>and </a:t>
            </a:r>
            <a:r>
              <a:rPr lang="en-US" baseline="0" smtClean="0"/>
              <a:t>offers </a:t>
            </a:r>
            <a:r>
              <a:rPr lang="en-US" baseline="0" dirty="0" smtClean="0"/>
              <a:t>them the sorts of offerings that will attract youth ages 13 – 18 into the library… </a:t>
            </a:r>
            <a:endParaRPr lang="en-US" dirty="0"/>
          </a:p>
        </p:txBody>
      </p:sp>
      <p:sp>
        <p:nvSpPr>
          <p:cNvPr id="4" name="Slide Number Placeholder 3"/>
          <p:cNvSpPr>
            <a:spLocks noGrp="1"/>
          </p:cNvSpPr>
          <p:nvPr>
            <p:ph type="sldNum" sz="quarter" idx="10"/>
          </p:nvPr>
        </p:nvSpPr>
        <p:spPr/>
        <p:txBody>
          <a:bodyPr/>
          <a:lstStyle/>
          <a:p>
            <a:fld id="{28041783-357B-4AC4-8417-ED9A54460A25}"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030426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The opportunities</a:t>
            </a:r>
            <a:r>
              <a:rPr lang="en-US" baseline="0" dirty="0" smtClean="0"/>
              <a:t> for developing skills in Real World Innovation and Problem </a:t>
            </a:r>
            <a:r>
              <a:rPr lang="en-US" baseline="0" dirty="0" smtClean="0"/>
              <a:t>Solving will </a:t>
            </a:r>
            <a:r>
              <a:rPr lang="en-US" baseline="0" dirty="0" smtClean="0"/>
              <a:t>include these elements.</a:t>
            </a:r>
            <a:endParaRPr lang="en-US" dirty="0" smtClean="0"/>
          </a:p>
          <a:p>
            <a:endParaRPr lang="en-US" dirty="0"/>
          </a:p>
        </p:txBody>
      </p:sp>
      <p:sp>
        <p:nvSpPr>
          <p:cNvPr id="4" name="Slide Number Placeholder 3"/>
          <p:cNvSpPr>
            <a:spLocks noGrp="1"/>
          </p:cNvSpPr>
          <p:nvPr>
            <p:ph type="sldNum" sz="quarter" idx="10"/>
          </p:nvPr>
        </p:nvSpPr>
        <p:spPr/>
        <p:txBody>
          <a:bodyPr/>
          <a:lstStyle/>
          <a:p>
            <a:fld id="{28041783-357B-4AC4-8417-ED9A54460A2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85195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Examples of programs that cultivate these skills.</a:t>
            </a:r>
            <a:endParaRPr lang="en-US" dirty="0" smtClean="0"/>
          </a:p>
          <a:p>
            <a:endParaRPr lang="en-US" dirty="0"/>
          </a:p>
        </p:txBody>
      </p:sp>
      <p:sp>
        <p:nvSpPr>
          <p:cNvPr id="4" name="Slide Number Placeholder 3"/>
          <p:cNvSpPr>
            <a:spLocks noGrp="1"/>
          </p:cNvSpPr>
          <p:nvPr>
            <p:ph type="sldNum" sz="quarter" idx="10"/>
          </p:nvPr>
        </p:nvSpPr>
        <p:spPr/>
        <p:txBody>
          <a:bodyPr/>
          <a:lstStyle/>
          <a:p>
            <a:fld id="{28041783-357B-4AC4-8417-ED9A54460A25}"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032098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Self-directed learning is perhaps the most traditional library service model, which</a:t>
            </a:r>
            <a:r>
              <a:rPr lang="en-US" baseline="0" dirty="0" smtClean="0"/>
              <a:t> The Mix will expand through new equipment and technology. </a:t>
            </a:r>
            <a:endParaRPr lang="en-US" dirty="0" smtClean="0"/>
          </a:p>
          <a:p>
            <a:endParaRPr lang="en-US" dirty="0"/>
          </a:p>
        </p:txBody>
      </p:sp>
      <p:sp>
        <p:nvSpPr>
          <p:cNvPr id="4" name="Slide Number Placeholder 3"/>
          <p:cNvSpPr>
            <a:spLocks noGrp="1"/>
          </p:cNvSpPr>
          <p:nvPr>
            <p:ph type="sldNum" sz="quarter" idx="10"/>
          </p:nvPr>
        </p:nvSpPr>
        <p:spPr/>
        <p:txBody>
          <a:bodyPr/>
          <a:lstStyle/>
          <a:p>
            <a:fld id="{28041783-357B-4AC4-8417-ED9A54460A2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247744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opportunities</a:t>
            </a:r>
            <a:r>
              <a:rPr lang="en-US" baseline="0" dirty="0" smtClean="0"/>
              <a:t> for developing skills in self-direction will include these elements.</a:t>
            </a:r>
            <a:endParaRPr lang="en-US" dirty="0"/>
          </a:p>
        </p:txBody>
      </p:sp>
      <p:sp>
        <p:nvSpPr>
          <p:cNvPr id="4" name="Slide Number Placeholder 3"/>
          <p:cNvSpPr>
            <a:spLocks noGrp="1"/>
          </p:cNvSpPr>
          <p:nvPr>
            <p:ph type="sldNum" sz="quarter" idx="10"/>
          </p:nvPr>
        </p:nvSpPr>
        <p:spPr/>
        <p:txBody>
          <a:bodyPr/>
          <a:lstStyle/>
          <a:p>
            <a:fld id="{28041783-357B-4AC4-8417-ED9A54460A2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135872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Examples of programs that cultivate these skills.</a:t>
            </a:r>
            <a:endParaRPr lang="en-US" dirty="0"/>
          </a:p>
        </p:txBody>
      </p:sp>
      <p:sp>
        <p:nvSpPr>
          <p:cNvPr id="4" name="Slide Number Placeholder 3"/>
          <p:cNvSpPr>
            <a:spLocks noGrp="1"/>
          </p:cNvSpPr>
          <p:nvPr>
            <p:ph type="sldNum" sz="quarter" idx="10"/>
          </p:nvPr>
        </p:nvSpPr>
        <p:spPr/>
        <p:txBody>
          <a:bodyPr/>
          <a:lstStyle/>
          <a:p>
            <a:fld id="{28041783-357B-4AC4-8417-ED9A54460A25}"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046407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opportunities</a:t>
            </a:r>
            <a:r>
              <a:rPr lang="en-US" baseline="0" dirty="0" smtClean="0"/>
              <a:t> for developing skills in Media Literacy will include these elements. </a:t>
            </a:r>
            <a:endParaRPr lang="en-US" dirty="0"/>
          </a:p>
        </p:txBody>
      </p:sp>
      <p:sp>
        <p:nvSpPr>
          <p:cNvPr id="4" name="Slide Number Placeholder 3"/>
          <p:cNvSpPr>
            <a:spLocks noGrp="1"/>
          </p:cNvSpPr>
          <p:nvPr>
            <p:ph type="sldNum" sz="quarter" idx="10"/>
          </p:nvPr>
        </p:nvSpPr>
        <p:spPr/>
        <p:txBody>
          <a:bodyPr/>
          <a:lstStyle/>
          <a:p>
            <a:fld id="{28041783-357B-4AC4-8417-ED9A54460A2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594535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Examples of programs that cultivate these skills.</a:t>
            </a:r>
            <a:endParaRPr lang="en-US" dirty="0"/>
          </a:p>
        </p:txBody>
      </p:sp>
      <p:sp>
        <p:nvSpPr>
          <p:cNvPr id="4" name="Slide Number Placeholder 3"/>
          <p:cNvSpPr>
            <a:spLocks noGrp="1"/>
          </p:cNvSpPr>
          <p:nvPr>
            <p:ph type="sldNum" sz="quarter" idx="10"/>
          </p:nvPr>
        </p:nvSpPr>
        <p:spPr/>
        <p:txBody>
          <a:bodyPr/>
          <a:lstStyle/>
          <a:p>
            <a:fld id="{28041783-357B-4AC4-8417-ED9A54460A2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535372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opportunities</a:t>
            </a:r>
            <a:r>
              <a:rPr lang="en-US" baseline="0" dirty="0" smtClean="0"/>
              <a:t> for developing leadership skills include these elements.</a:t>
            </a:r>
            <a:endParaRPr lang="en-US" dirty="0"/>
          </a:p>
        </p:txBody>
      </p:sp>
      <p:sp>
        <p:nvSpPr>
          <p:cNvPr id="4" name="Slide Number Placeholder 3"/>
          <p:cNvSpPr>
            <a:spLocks noGrp="1"/>
          </p:cNvSpPr>
          <p:nvPr>
            <p:ph type="sldNum" sz="quarter" idx="10"/>
          </p:nvPr>
        </p:nvSpPr>
        <p:spPr/>
        <p:txBody>
          <a:bodyPr/>
          <a:lstStyle/>
          <a:p>
            <a:fld id="{28041783-357B-4AC4-8417-ED9A54460A25}"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628124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Programs </a:t>
            </a:r>
            <a:r>
              <a:rPr lang="en-US" baseline="0" dirty="0" smtClean="0"/>
              <a:t>that cultivate these skills.</a:t>
            </a:r>
            <a:endParaRPr lang="en-US" dirty="0"/>
          </a:p>
        </p:txBody>
      </p:sp>
      <p:sp>
        <p:nvSpPr>
          <p:cNvPr id="4" name="Slide Number Placeholder 3"/>
          <p:cNvSpPr>
            <a:spLocks noGrp="1"/>
          </p:cNvSpPr>
          <p:nvPr>
            <p:ph type="sldNum" sz="quarter" idx="10"/>
          </p:nvPr>
        </p:nvSpPr>
        <p:spPr/>
        <p:txBody>
          <a:bodyPr/>
          <a:lstStyle/>
          <a:p>
            <a:fld id="{28041783-357B-4AC4-8417-ED9A54460A25}"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781178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Information</a:t>
            </a:r>
            <a:r>
              <a:rPr lang="en-US" baseline="0" dirty="0" smtClean="0"/>
              <a:t> and Communication Technology</a:t>
            </a:r>
            <a:endParaRPr lang="en-US" dirty="0"/>
          </a:p>
        </p:txBody>
      </p:sp>
      <p:sp>
        <p:nvSpPr>
          <p:cNvPr id="4" name="Slide Number Placeholder 3"/>
          <p:cNvSpPr>
            <a:spLocks noGrp="1"/>
          </p:cNvSpPr>
          <p:nvPr>
            <p:ph type="sldNum" sz="quarter" idx="10"/>
          </p:nvPr>
        </p:nvSpPr>
        <p:spPr/>
        <p:txBody>
          <a:bodyPr/>
          <a:lstStyle/>
          <a:p>
            <a:fld id="{28041783-357B-4AC4-8417-ED9A54460A2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181560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less than a month until The Mix at SFPL opens, and we will welcome Teens into our exciting new Digital Media Learning Lab and library collections. This is an opportunity for all SFPL staff to gain access to training on new technologies</a:t>
            </a:r>
            <a:r>
              <a:rPr lang="en-US" baseline="0" dirty="0" smtClean="0"/>
              <a:t> and to explore new programming opportunities. </a:t>
            </a:r>
            <a:r>
              <a:rPr lang="en-US" dirty="0" smtClean="0"/>
              <a:t>You have already heard me talk about how</a:t>
            </a:r>
            <a:r>
              <a:rPr lang="en-US" baseline="0" dirty="0" smtClean="0"/>
              <a:t> The Mix seeks to meet Teens where they are and offer them the sorts of offerings that will attract youth ages 13 – 18 into the library… </a:t>
            </a:r>
            <a:endParaRPr lang="en-US" dirty="0"/>
          </a:p>
        </p:txBody>
      </p:sp>
      <p:sp>
        <p:nvSpPr>
          <p:cNvPr id="4" name="Slide Number Placeholder 3"/>
          <p:cNvSpPr>
            <a:spLocks noGrp="1"/>
          </p:cNvSpPr>
          <p:nvPr>
            <p:ph type="sldNum" sz="quarter" idx="10"/>
          </p:nvPr>
        </p:nvSpPr>
        <p:spPr/>
        <p:txBody>
          <a:bodyPr/>
          <a:lstStyle/>
          <a:p>
            <a:fld id="{28041783-357B-4AC4-8417-ED9A54460A25}"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612966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opportunities</a:t>
            </a:r>
            <a:r>
              <a:rPr lang="en-US" baseline="0" dirty="0" smtClean="0"/>
              <a:t> for developing skills in Information and Communication Technology will include these elements.</a:t>
            </a:r>
            <a:endParaRPr lang="en-US" dirty="0"/>
          </a:p>
        </p:txBody>
      </p:sp>
      <p:sp>
        <p:nvSpPr>
          <p:cNvPr id="4" name="Slide Number Placeholder 3"/>
          <p:cNvSpPr>
            <a:spLocks noGrp="1"/>
          </p:cNvSpPr>
          <p:nvPr>
            <p:ph type="sldNum" sz="quarter" idx="10"/>
          </p:nvPr>
        </p:nvSpPr>
        <p:spPr/>
        <p:txBody>
          <a:bodyPr/>
          <a:lstStyle/>
          <a:p>
            <a:fld id="{28041783-357B-4AC4-8417-ED9A54460A2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919024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Examples of programs that cultivate these skills.</a:t>
            </a:r>
            <a:endParaRPr lang="en-US" dirty="0"/>
          </a:p>
        </p:txBody>
      </p:sp>
      <p:sp>
        <p:nvSpPr>
          <p:cNvPr id="4" name="Slide Number Placeholder 3"/>
          <p:cNvSpPr>
            <a:spLocks noGrp="1"/>
          </p:cNvSpPr>
          <p:nvPr>
            <p:ph type="sldNum" sz="quarter" idx="10"/>
          </p:nvPr>
        </p:nvSpPr>
        <p:spPr/>
        <p:txBody>
          <a:bodyPr/>
          <a:lstStyle/>
          <a:p>
            <a:fld id="{28041783-357B-4AC4-8417-ED9A54460A25}"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229420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Evaluation begins as the programs roll out! We ask Teens</a:t>
            </a:r>
            <a:r>
              <a:rPr lang="en-US" baseline="0" dirty="0" smtClean="0"/>
              <a:t> for their feedback on 1. Whether they were able to explore interests that they walked in the door with 2. Whether they discovered something new 3. Whether they will stop doing something -- program was a flop, or something negative is being given up (nutritional health anyone?)</a:t>
            </a:r>
            <a:endParaRPr lang="en-US" dirty="0"/>
          </a:p>
        </p:txBody>
      </p:sp>
      <p:sp>
        <p:nvSpPr>
          <p:cNvPr id="4" name="Slide Number Placeholder 3"/>
          <p:cNvSpPr>
            <a:spLocks noGrp="1"/>
          </p:cNvSpPr>
          <p:nvPr>
            <p:ph type="sldNum" sz="quarter" idx="10"/>
          </p:nvPr>
        </p:nvSpPr>
        <p:spPr/>
        <p:txBody>
          <a:bodyPr/>
          <a:lstStyle/>
          <a:p>
            <a:fld id="{28041783-357B-4AC4-8417-ED9A54460A25}"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254869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Everything</a:t>
            </a:r>
            <a:r>
              <a:rPr lang="en-US" baseline="0" dirty="0" smtClean="0"/>
              <a:t> we are designing for the Mix is in support </a:t>
            </a:r>
            <a:r>
              <a:rPr lang="en-US" dirty="0"/>
              <a:t>a type of </a:t>
            </a:r>
            <a:r>
              <a:rPr lang="en-US" b="1" dirty="0"/>
              <a:t>learning</a:t>
            </a:r>
            <a:r>
              <a:rPr lang="en-US" dirty="0"/>
              <a:t> that integrates personal interest, peer relationships, and achievement in academic, civic, or career-relevant areas.</a:t>
            </a:r>
          </a:p>
        </p:txBody>
      </p:sp>
      <p:sp>
        <p:nvSpPr>
          <p:cNvPr id="4" name="Slide Number Placeholder 3"/>
          <p:cNvSpPr>
            <a:spLocks noGrp="1"/>
          </p:cNvSpPr>
          <p:nvPr>
            <p:ph type="sldNum" sz="quarter" idx="10"/>
          </p:nvPr>
        </p:nvSpPr>
        <p:spPr/>
        <p:txBody>
          <a:bodyPr/>
          <a:lstStyle/>
          <a:p>
            <a:fld id="{28041783-357B-4AC4-8417-ED9A54460A2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65218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can be hard for us to remember that not everyone thinks of the public library as an awesome and supportive place to hang out and explore your interests. This age of 13 – 18 can be the age during which people become alienated from the library because traditional service models to not serve many teens in a way that sets them up for success. </a:t>
            </a:r>
            <a:endParaRPr lang="en-US" dirty="0"/>
          </a:p>
        </p:txBody>
      </p:sp>
      <p:sp>
        <p:nvSpPr>
          <p:cNvPr id="4" name="Slide Number Placeholder 3"/>
          <p:cNvSpPr>
            <a:spLocks noGrp="1"/>
          </p:cNvSpPr>
          <p:nvPr>
            <p:ph type="sldNum" sz="quarter" idx="10"/>
          </p:nvPr>
        </p:nvSpPr>
        <p:spPr/>
        <p:txBody>
          <a:bodyPr/>
          <a:lstStyle/>
          <a:p>
            <a:fld id="{28041783-357B-4AC4-8417-ED9A54460A25}"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087841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 worked</a:t>
            </a:r>
            <a:r>
              <a:rPr lang="en-US" baseline="0" dirty="0" smtClean="0"/>
              <a:t> with Teens through our BAY to determine what sorts of activities we should offer in the Mix. We took their suggestions and developed a slate of programs that appeal to teens and match our institutional goals and values. </a:t>
            </a:r>
            <a:endParaRPr lang="en-US" dirty="0"/>
          </a:p>
        </p:txBody>
      </p:sp>
      <p:sp>
        <p:nvSpPr>
          <p:cNvPr id="4" name="Slide Number Placeholder 3"/>
          <p:cNvSpPr>
            <a:spLocks noGrp="1"/>
          </p:cNvSpPr>
          <p:nvPr>
            <p:ph type="sldNum" sz="quarter" idx="10"/>
          </p:nvPr>
        </p:nvSpPr>
        <p:spPr/>
        <p:txBody>
          <a:bodyPr/>
          <a:lstStyle/>
          <a:p>
            <a:fld id="{28041783-357B-4AC4-8417-ED9A54460A2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869737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Mix reimagines SFPL’s teen library space as a supportive environment for developing 21</a:t>
            </a:r>
            <a:r>
              <a:rPr lang="en-US" baseline="30000" dirty="0" smtClean="0"/>
              <a:t>st</a:t>
            </a:r>
            <a:r>
              <a:rPr lang="en-US" baseline="0" dirty="0" smtClean="0"/>
              <a:t> Century Literacies. Now I am going to walk you through specific examples of these 21</a:t>
            </a:r>
            <a:r>
              <a:rPr lang="en-US" baseline="30000" dirty="0" smtClean="0"/>
              <a:t>st</a:t>
            </a:r>
            <a:r>
              <a:rPr lang="en-US" baseline="0" dirty="0" smtClean="0"/>
              <a:t> Century Literacies, and how the slate of programs we </a:t>
            </a:r>
            <a:r>
              <a:rPr lang="en-US" baseline="0" dirty="0" smtClean="0"/>
              <a:t>have been offering since The mix opened in </a:t>
            </a:r>
            <a:r>
              <a:rPr lang="en-US" baseline="0" dirty="0" smtClean="0"/>
              <a:t>June </a:t>
            </a:r>
            <a:r>
              <a:rPr lang="en-US" baseline="0" dirty="0" smtClean="0"/>
              <a:t>supports them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8041783-357B-4AC4-8417-ED9A54460A2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442492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041783-357B-4AC4-8417-ED9A54460A2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044679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opportunities</a:t>
            </a:r>
            <a:r>
              <a:rPr lang="en-US" baseline="0" dirty="0" smtClean="0"/>
              <a:t> for developing skills in collaboration will include these elements. </a:t>
            </a:r>
            <a:endParaRPr lang="en-US" dirty="0"/>
          </a:p>
        </p:txBody>
      </p:sp>
      <p:sp>
        <p:nvSpPr>
          <p:cNvPr id="4" name="Slide Number Placeholder 3"/>
          <p:cNvSpPr>
            <a:spLocks noGrp="1"/>
          </p:cNvSpPr>
          <p:nvPr>
            <p:ph type="sldNum" sz="quarter" idx="10"/>
          </p:nvPr>
        </p:nvSpPr>
        <p:spPr/>
        <p:txBody>
          <a:bodyPr/>
          <a:lstStyle/>
          <a:p>
            <a:fld id="{28041783-357B-4AC4-8417-ED9A54460A2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589316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The opportunities</a:t>
            </a:r>
            <a:r>
              <a:rPr lang="en-US" baseline="0" dirty="0" smtClean="0"/>
              <a:t> for developing skills in collaboration </a:t>
            </a:r>
            <a:r>
              <a:rPr lang="en-US" baseline="0" dirty="0" smtClean="0"/>
              <a:t>include these </a:t>
            </a:r>
            <a:r>
              <a:rPr lang="en-US" baseline="0" dirty="0" smtClean="0"/>
              <a:t>elements. Examples of programs that cultivate these skills.</a:t>
            </a:r>
            <a:endParaRPr lang="en-US" dirty="0" smtClean="0"/>
          </a:p>
          <a:p>
            <a:endParaRPr lang="en-US" dirty="0"/>
          </a:p>
        </p:txBody>
      </p:sp>
      <p:sp>
        <p:nvSpPr>
          <p:cNvPr id="4" name="Slide Number Placeholder 3"/>
          <p:cNvSpPr>
            <a:spLocks noGrp="1"/>
          </p:cNvSpPr>
          <p:nvPr>
            <p:ph type="sldNum" sz="quarter" idx="10"/>
          </p:nvPr>
        </p:nvSpPr>
        <p:spPr/>
        <p:txBody>
          <a:bodyPr/>
          <a:lstStyle/>
          <a:p>
            <a:fld id="{28041783-357B-4AC4-8417-ED9A54460A2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624574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7D5CA2-A7F2-46B0-9C20-54F702606D40}" type="datetimeFigureOut">
              <a:rPr lang="en-US" smtClean="0">
                <a:solidFill>
                  <a:prstClr val="black">
                    <a:tint val="75000"/>
                  </a:prstClr>
                </a:solidFill>
              </a:rPr>
              <a:pPr/>
              <a:t>9/24/2015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63D330-4CAE-4072-9DE0-C5908FD77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636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D5CA2-A7F2-46B0-9C20-54F702606D40}" type="datetimeFigureOut">
              <a:rPr lang="en-US" smtClean="0">
                <a:solidFill>
                  <a:prstClr val="black">
                    <a:tint val="75000"/>
                  </a:prstClr>
                </a:solidFill>
              </a:rPr>
              <a:pPr/>
              <a:t>9/24/2015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63D330-4CAE-4072-9DE0-C5908FD77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426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D5CA2-A7F2-46B0-9C20-54F702606D40}" type="datetimeFigureOut">
              <a:rPr lang="en-US" smtClean="0">
                <a:solidFill>
                  <a:prstClr val="black">
                    <a:tint val="75000"/>
                  </a:prstClr>
                </a:solidFill>
              </a:rPr>
              <a:pPr/>
              <a:t>9/24/2015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63D330-4CAE-4072-9DE0-C5908FD77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482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D5CA2-A7F2-46B0-9C20-54F702606D40}" type="datetimeFigureOut">
              <a:rPr lang="en-US" smtClean="0">
                <a:solidFill>
                  <a:prstClr val="black">
                    <a:tint val="75000"/>
                  </a:prstClr>
                </a:solidFill>
              </a:rPr>
              <a:pPr/>
              <a:t>9/24/2015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63D330-4CAE-4072-9DE0-C5908FD77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135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D5CA2-A7F2-46B0-9C20-54F702606D40}" type="datetimeFigureOut">
              <a:rPr lang="en-US" smtClean="0">
                <a:solidFill>
                  <a:prstClr val="black">
                    <a:tint val="75000"/>
                  </a:prstClr>
                </a:solidFill>
              </a:rPr>
              <a:pPr/>
              <a:t>9/24/2015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63D330-4CAE-4072-9DE0-C5908FD77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801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D5CA2-A7F2-46B0-9C20-54F702606D40}" type="datetimeFigureOut">
              <a:rPr lang="en-US" smtClean="0">
                <a:solidFill>
                  <a:prstClr val="black">
                    <a:tint val="75000"/>
                  </a:prstClr>
                </a:solidFill>
              </a:rPr>
              <a:pPr/>
              <a:t>9/24/2015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63D330-4CAE-4072-9DE0-C5908FD77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107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D5CA2-A7F2-46B0-9C20-54F702606D40}" type="datetimeFigureOut">
              <a:rPr lang="en-US" smtClean="0">
                <a:solidFill>
                  <a:prstClr val="black">
                    <a:tint val="75000"/>
                  </a:prstClr>
                </a:solidFill>
              </a:rPr>
              <a:pPr/>
              <a:t>9/24/2015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63D330-4CAE-4072-9DE0-C5908FD77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466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D5CA2-A7F2-46B0-9C20-54F702606D40}" type="datetimeFigureOut">
              <a:rPr lang="en-US" smtClean="0">
                <a:solidFill>
                  <a:prstClr val="black">
                    <a:tint val="75000"/>
                  </a:prstClr>
                </a:solidFill>
              </a:rPr>
              <a:pPr/>
              <a:t>9/24/2015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63D330-4CAE-4072-9DE0-C5908FD77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584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D5CA2-A7F2-46B0-9C20-54F702606D40}" type="datetimeFigureOut">
              <a:rPr lang="en-US" smtClean="0">
                <a:solidFill>
                  <a:prstClr val="black">
                    <a:tint val="75000"/>
                  </a:prstClr>
                </a:solidFill>
              </a:rPr>
              <a:pPr/>
              <a:t>9/24/2015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63D330-4CAE-4072-9DE0-C5908FD77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361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D5CA2-A7F2-46B0-9C20-54F702606D40}" type="datetimeFigureOut">
              <a:rPr lang="en-US" smtClean="0">
                <a:solidFill>
                  <a:prstClr val="black">
                    <a:tint val="75000"/>
                  </a:prstClr>
                </a:solidFill>
              </a:rPr>
              <a:pPr/>
              <a:t>9/24/2015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63D330-4CAE-4072-9DE0-C5908FD77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385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D5CA2-A7F2-46B0-9C20-54F702606D40}" type="datetimeFigureOut">
              <a:rPr lang="en-US" smtClean="0">
                <a:solidFill>
                  <a:prstClr val="black">
                    <a:tint val="75000"/>
                  </a:prstClr>
                </a:solidFill>
              </a:rPr>
              <a:pPr/>
              <a:t>9/24/2015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63D330-4CAE-4072-9DE0-C5908FD77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038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D5CA2-A7F2-46B0-9C20-54F702606D40}" type="datetimeFigureOut">
              <a:rPr lang="en-US" smtClean="0">
                <a:solidFill>
                  <a:prstClr val="black">
                    <a:tint val="75000"/>
                  </a:prstClr>
                </a:solidFill>
              </a:rPr>
              <a:pPr/>
              <a:t>9/24/2015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63D330-4CAE-4072-9DE0-C5908FD77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653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D5CA2-A7F2-46B0-9C20-54F702606D40}" type="datetimeFigureOut">
              <a:rPr lang="en-US" smtClean="0">
                <a:solidFill>
                  <a:prstClr val="black">
                    <a:tint val="75000"/>
                  </a:prstClr>
                </a:solidFill>
              </a:rPr>
              <a:pPr/>
              <a:t>9/24/2015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63D330-4CAE-4072-9DE0-C5908FD77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634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D5CA2-A7F2-46B0-9C20-54F702606D40}" type="datetimeFigureOut">
              <a:rPr lang="en-US" smtClean="0">
                <a:solidFill>
                  <a:prstClr val="black">
                    <a:tint val="75000"/>
                  </a:prstClr>
                </a:solidFill>
              </a:rPr>
              <a:pPr/>
              <a:t>9/24/2015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63D330-4CAE-4072-9DE0-C5908FD77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960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D5CA2-A7F2-46B0-9C20-54F702606D40}" type="datetimeFigureOut">
              <a:rPr lang="en-US" smtClean="0">
                <a:solidFill>
                  <a:prstClr val="black">
                    <a:tint val="75000"/>
                  </a:prstClr>
                </a:solidFill>
              </a:rPr>
              <a:pPr/>
              <a:t>9/24/2015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63D330-4CAE-4072-9DE0-C5908FD77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9429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D5CA2-A7F2-46B0-9C20-54F702606D40}" type="datetimeFigureOut">
              <a:rPr lang="en-US" smtClean="0">
                <a:solidFill>
                  <a:prstClr val="black">
                    <a:tint val="75000"/>
                  </a:prstClr>
                </a:solidFill>
              </a:rPr>
              <a:pPr/>
              <a:t>9/24/2015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63D330-4CAE-4072-9DE0-C5908FD77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716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D5CA2-A7F2-46B0-9C20-54F702606D40}" type="datetimeFigureOut">
              <a:rPr lang="en-US" smtClean="0">
                <a:solidFill>
                  <a:prstClr val="black">
                    <a:tint val="75000"/>
                  </a:prstClr>
                </a:solidFill>
              </a:rPr>
              <a:pPr/>
              <a:t>9/24/2015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63D330-4CAE-4072-9DE0-C5908FD77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641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7D5CA2-A7F2-46B0-9C20-54F702606D40}" type="datetimeFigureOut">
              <a:rPr lang="en-US" smtClean="0">
                <a:solidFill>
                  <a:prstClr val="black">
                    <a:tint val="75000"/>
                  </a:prstClr>
                </a:solidFill>
              </a:rPr>
              <a:pPr/>
              <a:t>9/24/2015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63D330-4CAE-4072-9DE0-C5908FD77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063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7D5CA2-A7F2-46B0-9C20-54F702606D40}" type="datetimeFigureOut">
              <a:rPr lang="en-US" smtClean="0">
                <a:solidFill>
                  <a:prstClr val="black">
                    <a:tint val="75000"/>
                  </a:prstClr>
                </a:solidFill>
              </a:rPr>
              <a:pPr/>
              <a:t>9/24/2015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E63D330-4CAE-4072-9DE0-C5908FD77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273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7D5CA2-A7F2-46B0-9C20-54F702606D40}" type="datetimeFigureOut">
              <a:rPr lang="en-US" smtClean="0">
                <a:solidFill>
                  <a:prstClr val="black">
                    <a:tint val="75000"/>
                  </a:prstClr>
                </a:solidFill>
              </a:rPr>
              <a:pPr/>
              <a:t>9/24/2015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63D330-4CAE-4072-9DE0-C5908FD77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458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D5CA2-A7F2-46B0-9C20-54F702606D40}" type="datetimeFigureOut">
              <a:rPr lang="en-US" smtClean="0">
                <a:solidFill>
                  <a:prstClr val="black">
                    <a:tint val="75000"/>
                  </a:prstClr>
                </a:solidFill>
              </a:rPr>
              <a:pPr/>
              <a:t>9/24/2015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63D330-4CAE-4072-9DE0-C5908FD77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9314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D5CA2-A7F2-46B0-9C20-54F702606D40}" type="datetimeFigureOut">
              <a:rPr lang="en-US" smtClean="0">
                <a:solidFill>
                  <a:prstClr val="black">
                    <a:tint val="75000"/>
                  </a:prstClr>
                </a:solidFill>
              </a:rPr>
              <a:pPr/>
              <a:t>9/24/2015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63D330-4CAE-4072-9DE0-C5908FD77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836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D5CA2-A7F2-46B0-9C20-54F702606D40}" type="datetimeFigureOut">
              <a:rPr lang="en-US" smtClean="0">
                <a:solidFill>
                  <a:prstClr val="black">
                    <a:tint val="75000"/>
                  </a:prstClr>
                </a:solidFill>
              </a:rPr>
              <a:pPr/>
              <a:t>9/24/2015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63D330-4CAE-4072-9DE0-C5908FD77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893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D5CA2-A7F2-46B0-9C20-54F702606D40}" type="datetimeFigureOut">
              <a:rPr lang="en-US" smtClean="0">
                <a:solidFill>
                  <a:prstClr val="black">
                    <a:tint val="75000"/>
                  </a:prstClr>
                </a:solidFill>
              </a:rPr>
              <a:pPr/>
              <a:t>9/24/2015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63D330-4CAE-4072-9DE0-C5908FD77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00395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7D5CA2-A7F2-46B0-9C20-54F702606D40}" type="datetimeFigureOut">
              <a:rPr lang="en-US" smtClean="0">
                <a:solidFill>
                  <a:prstClr val="black">
                    <a:tint val="75000"/>
                  </a:prstClr>
                </a:solidFill>
                <a:latin typeface="Calibri" panose="020F0502020204030204"/>
                <a:cs typeface="+mn-cs"/>
              </a:rPr>
              <a:pPr fontAlgn="auto">
                <a:spcBef>
                  <a:spcPts val="0"/>
                </a:spcBef>
                <a:spcAft>
                  <a:spcPts val="0"/>
                </a:spcAft>
              </a:pPr>
              <a:t>9/24/2015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63D330-4CAE-4072-9DE0-C5908FD77DF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060901234"/>
      </p:ext>
    </p:extLst>
  </p:cSld>
  <p:clrMap bg1="lt1" tx1="dk1" bg2="lt2" tx2="dk2" accent1="accent1" accent2="accent2" accent3="accent3" accent4="accent4" accent5="accent5" accent6="accent6" hlink="hlink" folHlink="folHlink"/>
  <p:sldLayoutIdLst>
    <p:sldLayoutId id="214748371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7D5CA2-A7F2-46B0-9C20-54F702606D40}" type="datetimeFigureOut">
              <a:rPr lang="en-US" smtClean="0">
                <a:solidFill>
                  <a:prstClr val="black">
                    <a:tint val="75000"/>
                  </a:prstClr>
                </a:solidFill>
                <a:latin typeface="Calibri" panose="020F0502020204030204"/>
                <a:cs typeface="+mn-cs"/>
              </a:rPr>
              <a:pPr fontAlgn="auto">
                <a:spcBef>
                  <a:spcPts val="0"/>
                </a:spcBef>
                <a:spcAft>
                  <a:spcPts val="0"/>
                </a:spcAft>
              </a:pPr>
              <a:t>9/24/2015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63D330-4CAE-4072-9DE0-C5908FD77DF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722939226"/>
      </p:ext>
    </p:extLst>
  </p:cSld>
  <p:clrMap bg1="lt1" tx1="dk1" bg2="lt2" tx2="dk2" accent1="accent1" accent2="accent2" accent3="accent3" accent4="accent4" accent5="accent5" accent6="accent6" hlink="hlink" folHlink="folHlink"/>
  <p:sldLayoutIdLst>
    <p:sldLayoutId id="214748373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7D5CA2-A7F2-46B0-9C20-54F702606D40}" type="datetimeFigureOut">
              <a:rPr lang="en-US" smtClean="0">
                <a:solidFill>
                  <a:prstClr val="black">
                    <a:tint val="75000"/>
                  </a:prstClr>
                </a:solidFill>
                <a:latin typeface="Calibri" panose="020F0502020204030204"/>
                <a:cs typeface="+mn-cs"/>
              </a:rPr>
              <a:pPr fontAlgn="auto">
                <a:spcBef>
                  <a:spcPts val="0"/>
                </a:spcBef>
                <a:spcAft>
                  <a:spcPts val="0"/>
                </a:spcAft>
              </a:pPr>
              <a:t>9/24/2015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63D330-4CAE-4072-9DE0-C5908FD77DF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624078006"/>
      </p:ext>
    </p:extLst>
  </p:cSld>
  <p:clrMap bg1="lt1" tx1="dk1" bg2="lt2" tx2="dk2" accent1="accent1" accent2="accent2" accent3="accent3" accent4="accent4" accent5="accent5" accent6="accent6" hlink="hlink" folHlink="folHlink"/>
  <p:sldLayoutIdLst>
    <p:sldLayoutId id="21474837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7D5CA2-A7F2-46B0-9C20-54F702606D40}" type="datetimeFigureOut">
              <a:rPr lang="en-US" smtClean="0">
                <a:solidFill>
                  <a:prstClr val="black">
                    <a:tint val="75000"/>
                  </a:prstClr>
                </a:solidFill>
                <a:latin typeface="Calibri" panose="020F0502020204030204"/>
                <a:cs typeface="+mn-cs"/>
              </a:rPr>
              <a:pPr fontAlgn="auto">
                <a:spcBef>
                  <a:spcPts val="0"/>
                </a:spcBef>
                <a:spcAft>
                  <a:spcPts val="0"/>
                </a:spcAft>
              </a:pPr>
              <a:t>9/24/2015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63D330-4CAE-4072-9DE0-C5908FD77DF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247301762"/>
      </p:ext>
    </p:extLst>
  </p:cSld>
  <p:clrMap bg1="lt1" tx1="dk1" bg2="lt2" tx2="dk2" accent1="accent1" accent2="accent2" accent3="accent3" accent4="accent4" accent5="accent5" accent6="accent6" hlink="hlink" folHlink="folHlink"/>
  <p:sldLayoutIdLst>
    <p:sldLayoutId id="214748373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7D5CA2-A7F2-46B0-9C20-54F702606D40}" type="datetimeFigureOut">
              <a:rPr lang="en-US" smtClean="0">
                <a:solidFill>
                  <a:prstClr val="black">
                    <a:tint val="75000"/>
                  </a:prstClr>
                </a:solidFill>
                <a:latin typeface="Calibri" panose="020F0502020204030204"/>
                <a:cs typeface="+mn-cs"/>
              </a:rPr>
              <a:pPr fontAlgn="auto">
                <a:spcBef>
                  <a:spcPts val="0"/>
                </a:spcBef>
                <a:spcAft>
                  <a:spcPts val="0"/>
                </a:spcAft>
              </a:pPr>
              <a:t>9/24/2015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63D330-4CAE-4072-9DE0-C5908FD77DF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269916936"/>
      </p:ext>
    </p:extLst>
  </p:cSld>
  <p:clrMap bg1="lt1" tx1="dk1" bg2="lt2" tx2="dk2" accent1="accent1" accent2="accent2" accent3="accent3" accent4="accent4" accent5="accent5" accent6="accent6" hlink="hlink" folHlink="folHlink"/>
  <p:sldLayoutIdLst>
    <p:sldLayoutId id="214748373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7D5CA2-A7F2-46B0-9C20-54F702606D40}" type="datetimeFigureOut">
              <a:rPr lang="en-US" smtClean="0">
                <a:solidFill>
                  <a:prstClr val="black">
                    <a:tint val="75000"/>
                  </a:prstClr>
                </a:solidFill>
                <a:latin typeface="Calibri" panose="020F0502020204030204"/>
                <a:cs typeface="+mn-cs"/>
              </a:rPr>
              <a:pPr fontAlgn="auto">
                <a:spcBef>
                  <a:spcPts val="0"/>
                </a:spcBef>
                <a:spcAft>
                  <a:spcPts val="0"/>
                </a:spcAft>
              </a:pPr>
              <a:t>9/24/2015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63D330-4CAE-4072-9DE0-C5908FD77DF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538914466"/>
      </p:ext>
    </p:extLst>
  </p:cSld>
  <p:clrMap bg1="lt1" tx1="dk1" bg2="lt2" tx2="dk2" accent1="accent1" accent2="accent2" accent3="accent3" accent4="accent4" accent5="accent5" accent6="accent6" hlink="hlink" folHlink="folHlink"/>
  <p:sldLayoutIdLst>
    <p:sldLayoutId id="21474837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7D5CA2-A7F2-46B0-9C20-54F702606D40}" type="datetimeFigureOut">
              <a:rPr lang="en-US" smtClean="0">
                <a:solidFill>
                  <a:prstClr val="black">
                    <a:tint val="75000"/>
                  </a:prstClr>
                </a:solidFill>
                <a:latin typeface="Calibri" panose="020F0502020204030204"/>
                <a:cs typeface="+mn-cs"/>
              </a:rPr>
              <a:pPr fontAlgn="auto">
                <a:spcBef>
                  <a:spcPts val="0"/>
                </a:spcBef>
                <a:spcAft>
                  <a:spcPts val="0"/>
                </a:spcAft>
              </a:pPr>
              <a:t>9/24/2015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63D330-4CAE-4072-9DE0-C5908FD77DF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950319733"/>
      </p:ext>
    </p:extLst>
  </p:cSld>
  <p:clrMap bg1="lt1" tx1="dk1" bg2="lt2" tx2="dk2" accent1="accent1" accent2="accent2" accent3="accent3" accent4="accent4" accent5="accent5" accent6="accent6" hlink="hlink" folHlink="folHlink"/>
  <p:sldLayoutIdLst>
    <p:sldLayoutId id="214748374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7D5CA2-A7F2-46B0-9C20-54F702606D40}" type="datetimeFigureOut">
              <a:rPr lang="en-US" smtClean="0">
                <a:solidFill>
                  <a:prstClr val="black">
                    <a:tint val="75000"/>
                  </a:prstClr>
                </a:solidFill>
                <a:latin typeface="Calibri" panose="020F0502020204030204"/>
                <a:cs typeface="+mn-cs"/>
              </a:rPr>
              <a:pPr fontAlgn="auto">
                <a:spcBef>
                  <a:spcPts val="0"/>
                </a:spcBef>
                <a:spcAft>
                  <a:spcPts val="0"/>
                </a:spcAft>
              </a:pPr>
              <a:t>9/24/2015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63D330-4CAE-4072-9DE0-C5908FD77DF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9224453"/>
      </p:ext>
    </p:extLst>
  </p:cSld>
  <p:clrMap bg1="lt1" tx1="dk1" bg2="lt2" tx2="dk2" accent1="accent1" accent2="accent2" accent3="accent3" accent4="accent4" accent5="accent5" accent6="accent6" hlink="hlink" folHlink="folHlink"/>
  <p:sldLayoutIdLst>
    <p:sldLayoutId id="214748374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7D5CA2-A7F2-46B0-9C20-54F702606D40}" type="datetimeFigureOut">
              <a:rPr lang="en-US" smtClean="0">
                <a:solidFill>
                  <a:prstClr val="black">
                    <a:tint val="75000"/>
                  </a:prstClr>
                </a:solidFill>
                <a:latin typeface="Calibri" panose="020F0502020204030204"/>
                <a:cs typeface="+mn-cs"/>
              </a:rPr>
              <a:pPr fontAlgn="auto">
                <a:spcBef>
                  <a:spcPts val="0"/>
                </a:spcBef>
                <a:spcAft>
                  <a:spcPts val="0"/>
                </a:spcAft>
              </a:pPr>
              <a:t>9/24/2015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63D330-4CAE-4072-9DE0-C5908FD77DF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254085548"/>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7D5CA2-A7F2-46B0-9C20-54F702606D40}" type="datetimeFigureOut">
              <a:rPr lang="en-US" smtClean="0">
                <a:solidFill>
                  <a:prstClr val="black">
                    <a:tint val="75000"/>
                  </a:prstClr>
                </a:solidFill>
                <a:latin typeface="Calibri" panose="020F0502020204030204"/>
                <a:cs typeface="+mn-cs"/>
              </a:rPr>
              <a:pPr fontAlgn="auto">
                <a:spcBef>
                  <a:spcPts val="0"/>
                </a:spcBef>
                <a:spcAft>
                  <a:spcPts val="0"/>
                </a:spcAft>
              </a:pPr>
              <a:t>9/24/2015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63D330-4CAE-4072-9DE0-C5908FD77DF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342555042"/>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7D5CA2-A7F2-46B0-9C20-54F702606D40}" type="datetimeFigureOut">
              <a:rPr lang="en-US" smtClean="0">
                <a:solidFill>
                  <a:prstClr val="black">
                    <a:tint val="75000"/>
                  </a:prstClr>
                </a:solidFill>
                <a:latin typeface="Calibri" panose="020F0502020204030204"/>
                <a:cs typeface="+mn-cs"/>
              </a:rPr>
              <a:pPr fontAlgn="auto">
                <a:spcBef>
                  <a:spcPts val="0"/>
                </a:spcBef>
                <a:spcAft>
                  <a:spcPts val="0"/>
                </a:spcAft>
              </a:pPr>
              <a:t>9/24/2015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63D330-4CAE-4072-9DE0-C5908FD77DF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256871578"/>
      </p:ext>
    </p:extLst>
  </p:cSld>
  <p:clrMap bg1="lt1" tx1="dk1" bg2="lt2" tx2="dk2" accent1="accent1" accent2="accent2" accent3="accent3" accent4="accent4" accent5="accent5" accent6="accent6" hlink="hlink" folHlink="folHlink"/>
  <p:sldLayoutIdLst>
    <p:sldLayoutId id="21474837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7D5CA2-A7F2-46B0-9C20-54F702606D40}" type="datetimeFigureOut">
              <a:rPr lang="en-US" smtClean="0">
                <a:solidFill>
                  <a:prstClr val="black">
                    <a:tint val="75000"/>
                  </a:prstClr>
                </a:solidFill>
                <a:latin typeface="Calibri" panose="020F0502020204030204"/>
                <a:cs typeface="+mn-cs"/>
              </a:rPr>
              <a:pPr fontAlgn="auto">
                <a:spcBef>
                  <a:spcPts val="0"/>
                </a:spcBef>
                <a:spcAft>
                  <a:spcPts val="0"/>
                </a:spcAft>
              </a:pPr>
              <a:t>9/24/2015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63D330-4CAE-4072-9DE0-C5908FD77DF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831012417"/>
      </p:ext>
    </p:extLst>
  </p:cSld>
  <p:clrMap bg1="lt1" tx1="dk1" bg2="lt2" tx2="dk2" accent1="accent1" accent2="accent2" accent3="accent3" accent4="accent4" accent5="accent5" accent6="accent6" hlink="hlink" folHlink="folHlink"/>
  <p:sldLayoutIdLst>
    <p:sldLayoutId id="21474837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7D5CA2-A7F2-46B0-9C20-54F702606D40}" type="datetimeFigureOut">
              <a:rPr lang="en-US" smtClean="0">
                <a:solidFill>
                  <a:prstClr val="black">
                    <a:tint val="75000"/>
                  </a:prstClr>
                </a:solidFill>
                <a:latin typeface="Calibri" panose="020F0502020204030204"/>
                <a:cs typeface="+mn-cs"/>
              </a:rPr>
              <a:pPr fontAlgn="auto">
                <a:spcBef>
                  <a:spcPts val="0"/>
                </a:spcBef>
                <a:spcAft>
                  <a:spcPts val="0"/>
                </a:spcAft>
              </a:pPr>
              <a:t>9/24/2015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63D330-4CAE-4072-9DE0-C5908FD77DF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794632466"/>
      </p:ext>
    </p:extLst>
  </p:cSld>
  <p:clrMap bg1="lt1" tx1="dk1" bg2="lt2" tx2="dk2" accent1="accent1" accent2="accent2" accent3="accent3" accent4="accent4" accent5="accent5" accent6="accent6" hlink="hlink" folHlink="folHlink"/>
  <p:sldLayoutIdLst>
    <p:sldLayoutId id="21474837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7D5CA2-A7F2-46B0-9C20-54F702606D40}" type="datetimeFigureOut">
              <a:rPr lang="en-US" smtClean="0">
                <a:solidFill>
                  <a:prstClr val="black">
                    <a:tint val="75000"/>
                  </a:prstClr>
                </a:solidFill>
                <a:latin typeface="Calibri" panose="020F0502020204030204"/>
                <a:cs typeface="+mn-cs"/>
              </a:rPr>
              <a:pPr fontAlgn="auto">
                <a:spcBef>
                  <a:spcPts val="0"/>
                </a:spcBef>
                <a:spcAft>
                  <a:spcPts val="0"/>
                </a:spcAft>
              </a:pPr>
              <a:t>9/24/2015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63D330-4CAE-4072-9DE0-C5908FD77DF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756080281"/>
      </p:ext>
    </p:extLst>
  </p:cSld>
  <p:clrMap bg1="lt1" tx1="dk1" bg2="lt2" tx2="dk2" accent1="accent1" accent2="accent2" accent3="accent3" accent4="accent4" accent5="accent5" accent6="accent6" hlink="hlink" folHlink="folHlink"/>
  <p:sldLayoutIdLst>
    <p:sldLayoutId id="21474837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7D5CA2-A7F2-46B0-9C20-54F702606D40}" type="datetimeFigureOut">
              <a:rPr lang="en-US" smtClean="0">
                <a:solidFill>
                  <a:prstClr val="black">
                    <a:tint val="75000"/>
                  </a:prstClr>
                </a:solidFill>
                <a:latin typeface="Calibri" panose="020F0502020204030204"/>
                <a:cs typeface="+mn-cs"/>
              </a:rPr>
              <a:pPr fontAlgn="auto">
                <a:spcBef>
                  <a:spcPts val="0"/>
                </a:spcBef>
                <a:spcAft>
                  <a:spcPts val="0"/>
                </a:spcAft>
              </a:pPr>
              <a:t>9/24/2015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63D330-4CAE-4072-9DE0-C5908FD77DF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29684267"/>
      </p:ext>
    </p:extLst>
  </p:cSld>
  <p:clrMap bg1="lt1" tx1="dk1" bg2="lt2" tx2="dk2" accent1="accent1" accent2="accent2" accent3="accent3" accent4="accent4" accent5="accent5" accent6="accent6" hlink="hlink" folHlink="folHlink"/>
  <p:sldLayoutIdLst>
    <p:sldLayoutId id="21474837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7D5CA2-A7F2-46B0-9C20-54F702606D40}" type="datetimeFigureOut">
              <a:rPr lang="en-US" smtClean="0">
                <a:solidFill>
                  <a:prstClr val="black">
                    <a:tint val="75000"/>
                  </a:prstClr>
                </a:solidFill>
                <a:latin typeface="Calibri" panose="020F0502020204030204"/>
                <a:cs typeface="+mn-cs"/>
              </a:rPr>
              <a:pPr fontAlgn="auto">
                <a:spcBef>
                  <a:spcPts val="0"/>
                </a:spcBef>
                <a:spcAft>
                  <a:spcPts val="0"/>
                </a:spcAft>
              </a:pPr>
              <a:t>9/24/2015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63D330-4CAE-4072-9DE0-C5908FD77DF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378699425"/>
      </p:ext>
    </p:extLst>
  </p:cSld>
  <p:clrMap bg1="lt1" tx1="dk1" bg2="lt2" tx2="dk2" accent1="accent1" accent2="accent2" accent3="accent3" accent4="accent4" accent5="accent5" accent6="accent6" hlink="hlink" folHlink="folHlink"/>
  <p:sldLayoutIdLst>
    <p:sldLayoutId id="21474837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7D5CA2-A7F2-46B0-9C20-54F702606D40}" type="datetimeFigureOut">
              <a:rPr lang="en-US" smtClean="0">
                <a:solidFill>
                  <a:prstClr val="black">
                    <a:tint val="75000"/>
                  </a:prstClr>
                </a:solidFill>
                <a:latin typeface="Calibri" panose="020F0502020204030204"/>
                <a:cs typeface="+mn-cs"/>
              </a:rPr>
              <a:pPr fontAlgn="auto">
                <a:spcBef>
                  <a:spcPts val="0"/>
                </a:spcBef>
                <a:spcAft>
                  <a:spcPts val="0"/>
                </a:spcAft>
              </a:pPr>
              <a:t>9/24/2015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63D330-4CAE-4072-9DE0-C5908FD77DF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355625437"/>
      </p:ext>
    </p:extLst>
  </p:cSld>
  <p:clrMap bg1="lt1" tx1="dk1" bg2="lt2" tx2="dk2" accent1="accent1" accent2="accent2" accent3="accent3" accent4="accent4" accent5="accent5" accent6="accent6" hlink="hlink" folHlink="folHlink"/>
  <p:sldLayoutIdLst>
    <p:sldLayoutId id="21474837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7D5CA2-A7F2-46B0-9C20-54F702606D40}" type="datetimeFigureOut">
              <a:rPr lang="en-US" smtClean="0">
                <a:solidFill>
                  <a:prstClr val="black">
                    <a:tint val="75000"/>
                  </a:prstClr>
                </a:solidFill>
                <a:latin typeface="Calibri" panose="020F0502020204030204"/>
                <a:cs typeface="+mn-cs"/>
              </a:rPr>
              <a:pPr fontAlgn="auto">
                <a:spcBef>
                  <a:spcPts val="0"/>
                </a:spcBef>
                <a:spcAft>
                  <a:spcPts val="0"/>
                </a:spcAft>
              </a:pPr>
              <a:t>9/24/2015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63D330-4CAE-4072-9DE0-C5908FD77DF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539472910"/>
      </p:ext>
    </p:extLst>
  </p:cSld>
  <p:clrMap bg1="lt1" tx1="dk1" bg2="lt2" tx2="dk2" accent1="accent1" accent2="accent2" accent3="accent3" accent4="accent4" accent5="accent5" accent6="accent6" hlink="hlink" folHlink="folHlink"/>
  <p:sldLayoutIdLst>
    <p:sldLayoutId id="214748371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7D5CA2-A7F2-46B0-9C20-54F702606D40}" type="datetimeFigureOut">
              <a:rPr lang="en-US" smtClean="0">
                <a:solidFill>
                  <a:prstClr val="black">
                    <a:tint val="75000"/>
                  </a:prstClr>
                </a:solidFill>
                <a:latin typeface="Calibri" panose="020F0502020204030204"/>
                <a:cs typeface="+mn-cs"/>
              </a:rPr>
              <a:pPr fontAlgn="auto">
                <a:spcBef>
                  <a:spcPts val="0"/>
                </a:spcBef>
                <a:spcAft>
                  <a:spcPts val="0"/>
                </a:spcAft>
              </a:pPr>
              <a:t>9/24/2015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63D330-4CAE-4072-9DE0-C5908FD77DF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134993272"/>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7D5CA2-A7F2-46B0-9C20-54F702606D40}" type="datetimeFigureOut">
              <a:rPr lang="en-US" smtClean="0">
                <a:solidFill>
                  <a:prstClr val="black">
                    <a:tint val="75000"/>
                  </a:prstClr>
                </a:solidFill>
                <a:latin typeface="Calibri" panose="020F0502020204030204"/>
                <a:cs typeface="+mn-cs"/>
              </a:rPr>
              <a:pPr fontAlgn="auto">
                <a:spcBef>
                  <a:spcPts val="0"/>
                </a:spcBef>
                <a:spcAft>
                  <a:spcPts val="0"/>
                </a:spcAft>
              </a:pPr>
              <a:t>9/24/2015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63D330-4CAE-4072-9DE0-C5908FD77DF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435752769"/>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7D5CA2-A7F2-46B0-9C20-54F702606D40}" type="datetimeFigureOut">
              <a:rPr lang="en-US" smtClean="0">
                <a:solidFill>
                  <a:prstClr val="black">
                    <a:tint val="75000"/>
                  </a:prstClr>
                </a:solidFill>
                <a:latin typeface="Calibri" panose="020F0502020204030204"/>
                <a:cs typeface="+mn-cs"/>
              </a:rPr>
              <a:pPr fontAlgn="auto">
                <a:spcBef>
                  <a:spcPts val="0"/>
                </a:spcBef>
                <a:spcAft>
                  <a:spcPts val="0"/>
                </a:spcAft>
              </a:pPr>
              <a:t>9/24/2015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63D330-4CAE-4072-9DE0-C5908FD77DF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101747157"/>
      </p:ext>
    </p:extLst>
  </p:cSld>
  <p:clrMap bg1="lt1" tx1="dk1" bg2="lt2" tx2="dk2" accent1="accent1" accent2="accent2" accent3="accent3" accent4="accent4" accent5="accent5" accent6="accent6" hlink="hlink" folHlink="folHlink"/>
  <p:sldLayoutIdLst>
    <p:sldLayoutId id="214748372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7D5CA2-A7F2-46B0-9C20-54F702606D40}" type="datetimeFigureOut">
              <a:rPr lang="en-US" smtClean="0">
                <a:solidFill>
                  <a:prstClr val="black">
                    <a:tint val="75000"/>
                  </a:prstClr>
                </a:solidFill>
                <a:latin typeface="Calibri" panose="020F0502020204030204"/>
                <a:cs typeface="+mn-cs"/>
              </a:rPr>
              <a:pPr fontAlgn="auto">
                <a:spcBef>
                  <a:spcPts val="0"/>
                </a:spcBef>
                <a:spcAft>
                  <a:spcPts val="0"/>
                </a:spcAft>
              </a:pPr>
              <a:t>9/24/2015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63D330-4CAE-4072-9DE0-C5908FD77DF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983898960"/>
      </p:ext>
    </p:extLst>
  </p:cSld>
  <p:clrMap bg1="lt1" tx1="dk1" bg2="lt2" tx2="dk2" accent1="accent1" accent2="accent2" accent3="accent3" accent4="accent4" accent5="accent5" accent6="accent6" hlink="hlink" folHlink="folHlink"/>
  <p:sldLayoutIdLst>
    <p:sldLayoutId id="214748372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7D5CA2-A7F2-46B0-9C20-54F702606D40}" type="datetimeFigureOut">
              <a:rPr lang="en-US" smtClean="0">
                <a:solidFill>
                  <a:prstClr val="black">
                    <a:tint val="75000"/>
                  </a:prstClr>
                </a:solidFill>
                <a:latin typeface="Calibri" panose="020F0502020204030204"/>
                <a:cs typeface="+mn-cs"/>
              </a:rPr>
              <a:pPr fontAlgn="auto">
                <a:spcBef>
                  <a:spcPts val="0"/>
                </a:spcBef>
                <a:spcAft>
                  <a:spcPts val="0"/>
                </a:spcAft>
              </a:pPr>
              <a:t>9/24/2015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63D330-4CAE-4072-9DE0-C5908FD77DF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793151118"/>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77D5CA2-A7F2-46B0-9C20-54F702606D40}" type="datetimeFigureOut">
              <a:rPr lang="en-US" smtClean="0">
                <a:solidFill>
                  <a:prstClr val="black">
                    <a:tint val="75000"/>
                  </a:prstClr>
                </a:solidFill>
                <a:latin typeface="Calibri" panose="020F0502020204030204"/>
                <a:cs typeface="+mn-cs"/>
              </a:rPr>
              <a:pPr fontAlgn="auto">
                <a:spcBef>
                  <a:spcPts val="0"/>
                </a:spcBef>
                <a:spcAft>
                  <a:spcPts val="0"/>
                </a:spcAft>
              </a:pPr>
              <a:t>9/24/2015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63D330-4CAE-4072-9DE0-C5908FD77DF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420251785"/>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hyperlink" Target="mailto:themix@sfpl.org"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5.pn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b   </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preferRelativeResize="0">
            <a:picLocks/>
          </p:cNvPicPr>
          <p:nvPr/>
        </p:nvPicPr>
        <p:blipFill rotWithShape="1">
          <a:blip r:embed="rId3"/>
          <a:srcRect l="-1" t="1" r="31" b="-161"/>
          <a:stretch/>
        </p:blipFill>
        <p:spPr>
          <a:xfrm>
            <a:off x="0" y="-1"/>
            <a:ext cx="12192000" cy="719945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2350" y="3851973"/>
            <a:ext cx="5086353" cy="1814132"/>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8013893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 descr="http://fc09.deviantart.net/fs71/i/2011/155/8/e/c___wallpaper_by_lurker93-d3i0ro0.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834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700" y="288525"/>
            <a:ext cx="10267658" cy="6100700"/>
          </a:xfrm>
          <a:prstGeom prst="rect">
            <a:avLst/>
          </a:prstGeom>
        </p:spPr>
      </p:pic>
      <p:sp>
        <p:nvSpPr>
          <p:cNvPr id="10" name="Rounded Rectangle 9"/>
          <p:cNvSpPr/>
          <p:nvPr/>
        </p:nvSpPr>
        <p:spPr>
          <a:xfrm>
            <a:off x="1600200" y="4152774"/>
            <a:ext cx="8839200" cy="1701226"/>
          </a:xfrm>
          <a:prstGeom prst="roundRect">
            <a:avLst/>
          </a:prstGeom>
          <a:solidFill>
            <a:schemeClr val="bg1"/>
          </a:solidFill>
          <a:ln w="47625" cmpd="db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dirty="0" smtClean="0">
                <a:solidFill>
                  <a:prstClr val="black"/>
                </a:solidFill>
                <a:latin typeface="Bradley Hand ITC" panose="03070402050302030203" pitchFamily="66" charset="0"/>
                <a:ea typeface="Arial Unicode MS" panose="020B0604020202020204" pitchFamily="34" charset="-128"/>
                <a:cs typeface="Arial Unicode MS" panose="020B0604020202020204" pitchFamily="34" charset="-128"/>
              </a:rPr>
              <a:t>Real World Innovation &amp; Problem Solving</a:t>
            </a:r>
            <a:endParaRPr lang="en-US" sz="4800" dirty="0">
              <a:solidFill>
                <a:prstClr val="black"/>
              </a:solidFill>
              <a:latin typeface="Bradley Hand ITC" panose="03070402050302030203" pitchFamily="66"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4657630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 descr="http://fc09.deviantart.net/fs71/i/2011/155/8/e/c___wallpaper_by_lurker93-d3i0ro0.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7" y="0"/>
            <a:ext cx="1228348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902827" y="3003158"/>
            <a:ext cx="4826637" cy="1506427"/>
          </a:xfrm>
          <a:prstGeom prst="roundRect">
            <a:avLst/>
          </a:prstGeom>
          <a:gradFill flip="none" rotWithShape="1">
            <a:gsLst>
              <a:gs pos="0">
                <a:schemeClr val="tx2"/>
              </a:gs>
              <a:gs pos="81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0"/>
              <a:solidFill>
                <a:prstClr val="black"/>
              </a:solidFill>
              <a:effectLst>
                <a:outerShdw blurRad="38100" dist="19050" dir="2700000" algn="tl" rotWithShape="0">
                  <a:prstClr val="black">
                    <a:alpha val="40000"/>
                  </a:prstClr>
                </a:outerShdw>
              </a:effectLst>
            </a:endParaRPr>
          </a:p>
        </p:txBody>
      </p:sp>
      <p:sp>
        <p:nvSpPr>
          <p:cNvPr id="6" name="Rounded Rectangle 5"/>
          <p:cNvSpPr/>
          <p:nvPr/>
        </p:nvSpPr>
        <p:spPr>
          <a:xfrm>
            <a:off x="6405905" y="4785660"/>
            <a:ext cx="4682642" cy="1499394"/>
          </a:xfrm>
          <a:prstGeom prst="roundRect">
            <a:avLst/>
          </a:prstGeom>
          <a:gradFill flip="none" rotWithShape="1">
            <a:gsLst>
              <a:gs pos="0">
                <a:schemeClr val="tx2"/>
              </a:gs>
              <a:gs pos="81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0"/>
              <a:solidFill>
                <a:prstClr val="black"/>
              </a:solidFill>
              <a:effectLst>
                <a:outerShdw blurRad="38100" dist="19050" dir="2700000" algn="tl" rotWithShape="0">
                  <a:prstClr val="black">
                    <a:alpha val="40000"/>
                  </a:prstClr>
                </a:outerShdw>
              </a:effectLst>
            </a:endParaRPr>
          </a:p>
        </p:txBody>
      </p:sp>
      <p:sp>
        <p:nvSpPr>
          <p:cNvPr id="7" name="Rounded Rectangle 6"/>
          <p:cNvSpPr/>
          <p:nvPr/>
        </p:nvSpPr>
        <p:spPr>
          <a:xfrm>
            <a:off x="902827" y="4808806"/>
            <a:ext cx="4826637" cy="1487823"/>
          </a:xfrm>
          <a:prstGeom prst="roundRect">
            <a:avLst/>
          </a:prstGeom>
          <a:gradFill flip="none" rotWithShape="1">
            <a:gsLst>
              <a:gs pos="0">
                <a:schemeClr val="tx2"/>
              </a:gs>
              <a:gs pos="81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0"/>
              <a:solidFill>
                <a:prstClr val="black"/>
              </a:solidFill>
              <a:effectLst>
                <a:outerShdw blurRad="38100" dist="19050" dir="2700000" algn="tl" rotWithShape="0">
                  <a:prstClr val="black">
                    <a:alpha val="40000"/>
                  </a:prstClr>
                </a:outerShdw>
              </a:effectLst>
            </a:endParaRPr>
          </a:p>
        </p:txBody>
      </p:sp>
      <p:sp>
        <p:nvSpPr>
          <p:cNvPr id="8" name="Rounded Rectangle 7"/>
          <p:cNvSpPr/>
          <p:nvPr/>
        </p:nvSpPr>
        <p:spPr>
          <a:xfrm>
            <a:off x="6359605" y="2945286"/>
            <a:ext cx="4821539" cy="1564299"/>
          </a:xfrm>
          <a:prstGeom prst="roundRect">
            <a:avLst/>
          </a:prstGeom>
          <a:gradFill flip="none" rotWithShape="1">
            <a:gsLst>
              <a:gs pos="0">
                <a:schemeClr val="tx2"/>
              </a:gs>
              <a:gs pos="81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0"/>
              <a:solidFill>
                <a:prstClr val="black"/>
              </a:solidFill>
              <a:effectLst>
                <a:outerShdw blurRad="38100" dist="19050" dir="2700000" algn="tl" rotWithShape="0">
                  <a:prstClr val="black">
                    <a:alpha val="40000"/>
                  </a:prstClr>
                </a:outerShdw>
              </a:effectLst>
            </a:endParaRPr>
          </a:p>
        </p:txBody>
      </p:sp>
      <p:sp>
        <p:nvSpPr>
          <p:cNvPr id="9" name="TextBox 8"/>
          <p:cNvSpPr txBox="1"/>
          <p:nvPr/>
        </p:nvSpPr>
        <p:spPr>
          <a:xfrm>
            <a:off x="902827" y="3414534"/>
            <a:ext cx="4710891" cy="584775"/>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cs typeface="+mn-cs"/>
              </a:rPr>
              <a:t>Active Inquiry</a:t>
            </a:r>
            <a:endParaRPr lang="en-US" sz="3200" dirty="0">
              <a:solidFill>
                <a:prstClr val="black"/>
              </a:solidFill>
              <a:latin typeface="Calibri" panose="020F0502020204030204"/>
              <a:cs typeface="+mn-cs"/>
            </a:endParaRPr>
          </a:p>
        </p:txBody>
      </p:sp>
      <p:sp>
        <p:nvSpPr>
          <p:cNvPr id="10" name="TextBox 9"/>
          <p:cNvSpPr txBox="1"/>
          <p:nvPr/>
        </p:nvSpPr>
        <p:spPr>
          <a:xfrm>
            <a:off x="6672123" y="3432367"/>
            <a:ext cx="4277527" cy="584775"/>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cs typeface="+mn-cs"/>
              </a:rPr>
              <a:t>Design Thinking</a:t>
            </a:r>
            <a:endParaRPr lang="en-US" sz="3200" dirty="0">
              <a:solidFill>
                <a:prstClr val="black"/>
              </a:solidFill>
              <a:latin typeface="Calibri" panose="020F0502020204030204"/>
              <a:cs typeface="+mn-cs"/>
            </a:endParaRPr>
          </a:p>
        </p:txBody>
      </p:sp>
      <p:sp>
        <p:nvSpPr>
          <p:cNvPr id="11" name="TextBox 10"/>
          <p:cNvSpPr txBox="1"/>
          <p:nvPr/>
        </p:nvSpPr>
        <p:spPr>
          <a:xfrm>
            <a:off x="820645" y="4968842"/>
            <a:ext cx="5054278" cy="1077218"/>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cs typeface="+mn-cs"/>
              </a:rPr>
              <a:t>Real World </a:t>
            </a:r>
            <a:r>
              <a:rPr lang="en-US" sz="3200" dirty="0">
                <a:solidFill>
                  <a:prstClr val="black"/>
                </a:solidFill>
                <a:latin typeface="Calibri" panose="020F0502020204030204"/>
                <a:cs typeface="+mn-cs"/>
              </a:rPr>
              <a:t>I</a:t>
            </a:r>
            <a:r>
              <a:rPr lang="en-US" sz="3200" dirty="0" smtClean="0">
                <a:solidFill>
                  <a:prstClr val="black"/>
                </a:solidFill>
                <a:latin typeface="Calibri" panose="020F0502020204030204"/>
                <a:cs typeface="+mn-cs"/>
              </a:rPr>
              <a:t>ssues and Challenges</a:t>
            </a:r>
            <a:endParaRPr lang="en-US" sz="3200" dirty="0">
              <a:solidFill>
                <a:prstClr val="black"/>
              </a:solidFill>
              <a:latin typeface="Calibri" panose="020F0502020204030204"/>
              <a:cs typeface="+mn-cs"/>
            </a:endParaRPr>
          </a:p>
        </p:txBody>
      </p:sp>
      <p:sp>
        <p:nvSpPr>
          <p:cNvPr id="12" name="TextBox 11"/>
          <p:cNvSpPr txBox="1"/>
          <p:nvPr/>
        </p:nvSpPr>
        <p:spPr>
          <a:xfrm>
            <a:off x="6528119" y="5303488"/>
            <a:ext cx="4537277" cy="584775"/>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cs typeface="+mn-cs"/>
              </a:rPr>
              <a:t>Acting on Personal Ideas</a:t>
            </a:r>
            <a:endParaRPr lang="en-US" sz="3200" dirty="0">
              <a:solidFill>
                <a:prstClr val="black"/>
              </a:solidFill>
              <a:latin typeface="Calibri" panose="020F0502020204030204"/>
              <a:cs typeface="+mn-cs"/>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467290"/>
            <a:ext cx="4495800" cy="2173224"/>
          </a:xfrm>
          <a:prstGeom prst="rect">
            <a:avLst/>
          </a:prstGeom>
        </p:spPr>
      </p:pic>
      <p:sp>
        <p:nvSpPr>
          <p:cNvPr id="4" name="Rounded Rectangle 3"/>
          <p:cNvSpPr/>
          <p:nvPr/>
        </p:nvSpPr>
        <p:spPr>
          <a:xfrm>
            <a:off x="3746818" y="1620105"/>
            <a:ext cx="3796982" cy="956693"/>
          </a:xfrm>
          <a:prstGeom prst="roundRect">
            <a:avLst/>
          </a:prstGeom>
          <a:solidFill>
            <a:schemeClr val="bg1"/>
          </a:solidFill>
          <a:ln w="47625" cmpd="db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dirty="0" smtClean="0">
                <a:solidFill>
                  <a:prstClr val="black"/>
                </a:solidFill>
                <a:latin typeface="Bradley Hand ITC" panose="03070402050302030203" pitchFamily="66" charset="0"/>
                <a:ea typeface="Arial Unicode MS" panose="020B0604020202020204" pitchFamily="34" charset="-128"/>
                <a:cs typeface="Arial Unicode MS" panose="020B0604020202020204" pitchFamily="34" charset="-128"/>
              </a:rPr>
              <a:t>Real World Innovation &amp; Problem Solving</a:t>
            </a:r>
            <a:endParaRPr lang="en-US" sz="2000" dirty="0">
              <a:solidFill>
                <a:prstClr val="black"/>
              </a:solidFill>
              <a:latin typeface="Bradley Hand ITC" panose="03070402050302030203" pitchFamily="66"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60829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 descr="http://fc09.deviantart.net/fs71/i/2011/155/8/e/c___wallpaper_by_lurker93-d3i0ro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63" y="0"/>
            <a:ext cx="12375125" cy="6972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4810" y="491490"/>
            <a:ext cx="11392380" cy="1569660"/>
          </a:xfrm>
          <a:prstGeom prst="rect">
            <a:avLst/>
          </a:prstGeom>
          <a:noFill/>
        </p:spPr>
        <p:txBody>
          <a:bodyPr wrap="square" rtlCol="0">
            <a:spAutoFit/>
          </a:bodyPr>
          <a:lstStyle/>
          <a:p>
            <a:pPr algn="ctr" fontAlgn="auto">
              <a:spcBef>
                <a:spcPts val="0"/>
              </a:spcBef>
              <a:spcAft>
                <a:spcPts val="0"/>
              </a:spcAft>
            </a:pPr>
            <a:r>
              <a:rPr lang="en-US" sz="4800" dirty="0" smtClean="0">
                <a:solidFill>
                  <a:prstClr val="white"/>
                </a:solidFill>
                <a:latin typeface="Bradley Hand ITC" panose="03070402050302030203" pitchFamily="66" charset="0"/>
                <a:cs typeface="+mn-cs"/>
              </a:rPr>
              <a:t>The Mix for Real World Innovation and Problem Solving</a:t>
            </a:r>
            <a:endParaRPr lang="en-US" sz="4800" dirty="0">
              <a:solidFill>
                <a:prstClr val="white"/>
              </a:solidFill>
              <a:latin typeface="Bradley Hand ITC" panose="03070402050302030203" pitchFamily="66" charset="0"/>
              <a:cs typeface="+mn-cs"/>
            </a:endParaRPr>
          </a:p>
        </p:txBody>
      </p:sp>
      <p:sp>
        <p:nvSpPr>
          <p:cNvPr id="4" name="Rounded Rectangle 3"/>
          <p:cNvSpPr/>
          <p:nvPr/>
        </p:nvSpPr>
        <p:spPr>
          <a:xfrm>
            <a:off x="1174143" y="4276370"/>
            <a:ext cx="3108489" cy="1994819"/>
          </a:xfrm>
          <a:prstGeom prst="roundRect">
            <a:avLst/>
          </a:prstGeom>
          <a:gradFill flip="none" rotWithShape="1">
            <a:gsLst>
              <a:gs pos="0">
                <a:schemeClr val="tx2">
                  <a:lumMod val="7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ln w="0"/>
                <a:solidFill>
                  <a:prstClr val="black"/>
                </a:solidFill>
                <a:effectLst>
                  <a:outerShdw blurRad="38100" dist="19050" dir="2700000" algn="tl" rotWithShape="0">
                    <a:prstClr val="black">
                      <a:alpha val="40000"/>
                    </a:prstClr>
                  </a:outerShdw>
                </a:effectLst>
              </a:rPr>
              <a:t>Where Do You Belong?</a:t>
            </a:r>
            <a:endParaRPr lang="en-US" sz="3200" dirty="0">
              <a:ln w="0"/>
              <a:solidFill>
                <a:prstClr val="black"/>
              </a:solidFill>
              <a:effectLst>
                <a:outerShdw blurRad="38100" dist="19050" dir="2700000" algn="tl" rotWithShape="0">
                  <a:prstClr val="black">
                    <a:alpha val="40000"/>
                  </a:prstClr>
                </a:outerShdw>
              </a:effectLst>
            </a:endParaRPr>
          </a:p>
        </p:txBody>
      </p:sp>
      <p:sp>
        <p:nvSpPr>
          <p:cNvPr id="5" name="Rounded Rectangle 4"/>
          <p:cNvSpPr/>
          <p:nvPr/>
        </p:nvSpPr>
        <p:spPr>
          <a:xfrm>
            <a:off x="1129773" y="2090684"/>
            <a:ext cx="3108489" cy="1994819"/>
          </a:xfrm>
          <a:prstGeom prst="roundRect">
            <a:avLst/>
          </a:prstGeom>
          <a:gradFill flip="none" rotWithShape="1">
            <a:gsLst>
              <a:gs pos="0">
                <a:schemeClr val="tx2">
                  <a:lumMod val="7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600" dirty="0" smtClean="0">
                <a:ln w="0"/>
                <a:solidFill>
                  <a:prstClr val="black"/>
                </a:solidFill>
                <a:effectLst>
                  <a:outerShdw blurRad="38100" dist="19050" dir="2700000" algn="tl" rotWithShape="0">
                    <a:prstClr val="black">
                      <a:alpha val="40000"/>
                    </a:prstClr>
                  </a:outerShdw>
                </a:effectLst>
              </a:rPr>
              <a:t>Youth Advocacy Day</a:t>
            </a:r>
            <a:endParaRPr lang="en-US" sz="3600" dirty="0">
              <a:ln w="0"/>
              <a:solidFill>
                <a:prstClr val="black"/>
              </a:solidFill>
              <a:effectLst>
                <a:outerShdw blurRad="38100" dist="19050" dir="2700000" algn="tl" rotWithShape="0">
                  <a:prstClr val="black">
                    <a:alpha val="40000"/>
                  </a:prstClr>
                </a:outerShdw>
              </a:effectLst>
            </a:endParaRPr>
          </a:p>
        </p:txBody>
      </p:sp>
      <p:sp>
        <p:nvSpPr>
          <p:cNvPr id="6" name="Rounded Rectangle 5"/>
          <p:cNvSpPr/>
          <p:nvPr/>
        </p:nvSpPr>
        <p:spPr>
          <a:xfrm>
            <a:off x="4546234" y="4291802"/>
            <a:ext cx="3108489" cy="1994819"/>
          </a:xfrm>
          <a:prstGeom prst="roundRect">
            <a:avLst/>
          </a:prstGeom>
          <a:gradFill flip="none" rotWithShape="1">
            <a:gsLst>
              <a:gs pos="0">
                <a:schemeClr val="tx2">
                  <a:lumMod val="7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ln w="0"/>
                <a:solidFill>
                  <a:prstClr val="black"/>
                </a:solidFill>
                <a:effectLst>
                  <a:outerShdw blurRad="38100" dist="19050" dir="2700000" algn="tl" rotWithShape="0">
                    <a:prstClr val="black">
                      <a:alpha val="40000"/>
                    </a:prstClr>
                  </a:outerShdw>
                </a:effectLst>
              </a:rPr>
              <a:t>Youth Speaks</a:t>
            </a:r>
            <a:endParaRPr lang="en-US" sz="3200" dirty="0">
              <a:ln w="0"/>
              <a:solidFill>
                <a:prstClr val="black"/>
              </a:solidFill>
              <a:effectLst>
                <a:outerShdw blurRad="38100" dist="19050" dir="2700000" algn="tl" rotWithShape="0">
                  <a:prstClr val="black">
                    <a:alpha val="40000"/>
                  </a:prstClr>
                </a:outerShdw>
              </a:effectLst>
            </a:endParaRPr>
          </a:p>
        </p:txBody>
      </p:sp>
      <p:sp>
        <p:nvSpPr>
          <p:cNvPr id="7" name="Rounded Rectangle 6"/>
          <p:cNvSpPr/>
          <p:nvPr/>
        </p:nvSpPr>
        <p:spPr>
          <a:xfrm>
            <a:off x="4490867" y="2106118"/>
            <a:ext cx="3212953" cy="1994819"/>
          </a:xfrm>
          <a:prstGeom prst="roundRect">
            <a:avLst/>
          </a:prstGeom>
          <a:gradFill flip="none" rotWithShape="1">
            <a:gsLst>
              <a:gs pos="0">
                <a:schemeClr val="tx2">
                  <a:lumMod val="7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600" dirty="0" smtClean="0">
                <a:ln w="0"/>
                <a:solidFill>
                  <a:prstClr val="black"/>
                </a:solidFill>
                <a:effectLst>
                  <a:outerShdw blurRad="38100" dist="19050" dir="2700000" algn="tl" rotWithShape="0">
                    <a:prstClr val="black">
                      <a:alpha val="40000"/>
                    </a:prstClr>
                  </a:outerShdw>
                </a:effectLst>
              </a:rPr>
              <a:t>3D </a:t>
            </a:r>
            <a:r>
              <a:rPr lang="en-US" sz="3600" dirty="0" smtClean="0">
                <a:ln w="0"/>
                <a:solidFill>
                  <a:prstClr val="black"/>
                </a:solidFill>
                <a:effectLst>
                  <a:outerShdw blurRad="38100" dist="19050" dir="2700000" algn="tl" rotWithShape="0">
                    <a:prstClr val="black">
                      <a:alpha val="40000"/>
                    </a:prstClr>
                  </a:outerShdw>
                </a:effectLst>
              </a:rPr>
              <a:t>Design Studio</a:t>
            </a:r>
            <a:endParaRPr lang="en-US" sz="3600" dirty="0">
              <a:ln w="0"/>
              <a:solidFill>
                <a:prstClr val="black"/>
              </a:solidFill>
              <a:effectLst>
                <a:outerShdw blurRad="38100" dist="19050" dir="2700000" algn="tl" rotWithShape="0">
                  <a:prstClr val="black">
                    <a:alpha val="40000"/>
                  </a:prstClr>
                </a:outerShdw>
              </a:effectLst>
            </a:endParaRPr>
          </a:p>
        </p:txBody>
      </p:sp>
      <p:sp>
        <p:nvSpPr>
          <p:cNvPr id="8" name="Rounded Rectangle 7"/>
          <p:cNvSpPr/>
          <p:nvPr/>
        </p:nvSpPr>
        <p:spPr>
          <a:xfrm>
            <a:off x="7987773" y="4272510"/>
            <a:ext cx="3108489" cy="1994819"/>
          </a:xfrm>
          <a:prstGeom prst="roundRect">
            <a:avLst/>
          </a:prstGeom>
          <a:gradFill flip="none" rotWithShape="1">
            <a:gsLst>
              <a:gs pos="0">
                <a:schemeClr val="tx2">
                  <a:lumMod val="7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err="1" smtClean="0">
                <a:ln w="0"/>
                <a:solidFill>
                  <a:prstClr val="black"/>
                </a:solidFill>
                <a:effectLst>
                  <a:outerShdw blurRad="38100" dist="19050" dir="2700000" algn="tl" rotWithShape="0">
                    <a:prstClr val="black">
                      <a:alpha val="40000"/>
                    </a:prstClr>
                  </a:outerShdw>
                </a:effectLst>
              </a:rPr>
              <a:t>TeenTechSF</a:t>
            </a:r>
            <a:r>
              <a:rPr lang="en-US" sz="3200" dirty="0" smtClean="0">
                <a:ln w="0"/>
                <a:solidFill>
                  <a:prstClr val="black"/>
                </a:solidFill>
                <a:effectLst>
                  <a:outerShdw blurRad="38100" dist="19050" dir="2700000" algn="tl" rotWithShape="0">
                    <a:prstClr val="black">
                      <a:alpha val="40000"/>
                    </a:prstClr>
                  </a:outerShdw>
                </a:effectLst>
              </a:rPr>
              <a:t> Civic Hackathon</a:t>
            </a:r>
            <a:endParaRPr lang="en-US" sz="3200" dirty="0">
              <a:ln w="0"/>
              <a:solidFill>
                <a:prstClr val="black"/>
              </a:solidFill>
              <a:effectLst>
                <a:outerShdw blurRad="38100" dist="19050" dir="2700000" algn="tl" rotWithShape="0">
                  <a:prstClr val="black">
                    <a:alpha val="40000"/>
                  </a:prstClr>
                </a:outerShdw>
              </a:effectLst>
            </a:endParaRPr>
          </a:p>
        </p:txBody>
      </p:sp>
      <p:sp>
        <p:nvSpPr>
          <p:cNvPr id="9" name="Rounded Rectangle 8"/>
          <p:cNvSpPr/>
          <p:nvPr/>
        </p:nvSpPr>
        <p:spPr>
          <a:xfrm>
            <a:off x="7954977" y="2052103"/>
            <a:ext cx="3108489" cy="1994819"/>
          </a:xfrm>
          <a:prstGeom prst="roundRect">
            <a:avLst/>
          </a:prstGeom>
          <a:gradFill flip="none" rotWithShape="1">
            <a:gsLst>
              <a:gs pos="0">
                <a:schemeClr val="tx2">
                  <a:lumMod val="7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600" dirty="0" smtClean="0">
                <a:ln w="0"/>
                <a:solidFill>
                  <a:prstClr val="black"/>
                </a:solidFill>
                <a:effectLst>
                  <a:outerShdw blurRad="38100" dist="19050" dir="2700000" algn="tl" rotWithShape="0">
                    <a:prstClr val="black">
                      <a:alpha val="40000"/>
                    </a:prstClr>
                  </a:outerShdw>
                </a:effectLst>
              </a:rPr>
              <a:t>Board of Advising Youth</a:t>
            </a:r>
            <a:endParaRPr lang="en-US" sz="36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233392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 descr="http://fc09.deviantart.net/fs71/i/2011/155/8/e/c___wallpaper_by_lurker93-d3i0ro0.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834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446" y="461470"/>
            <a:ext cx="10035028" cy="5962479"/>
          </a:xfrm>
          <a:prstGeom prst="rect">
            <a:avLst/>
          </a:prstGeom>
        </p:spPr>
      </p:pic>
      <p:sp>
        <p:nvSpPr>
          <p:cNvPr id="6" name="Rounded Rectangle 5"/>
          <p:cNvSpPr/>
          <p:nvPr/>
        </p:nvSpPr>
        <p:spPr>
          <a:xfrm>
            <a:off x="2385834" y="5148749"/>
            <a:ext cx="7420331" cy="1068874"/>
          </a:xfrm>
          <a:prstGeom prst="roundRect">
            <a:avLst/>
          </a:prstGeom>
          <a:solidFill>
            <a:schemeClr val="bg1"/>
          </a:solidFill>
          <a:ln w="47625" cmpd="db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5400" dirty="0" smtClean="0">
                <a:solidFill>
                  <a:prstClr val="black"/>
                </a:solidFill>
                <a:latin typeface="Tempus Sans ITC" panose="04020404030D07020202" pitchFamily="82" charset="0"/>
                <a:cs typeface="Narkisim" panose="020E0502050101010101" pitchFamily="34" charset="-79"/>
              </a:rPr>
              <a:t>Self- Direction</a:t>
            </a:r>
            <a:endParaRPr lang="en-US" sz="5400" dirty="0">
              <a:solidFill>
                <a:prstClr val="black"/>
              </a:solidFill>
              <a:latin typeface="Tempus Sans ITC" panose="04020404030D07020202" pitchFamily="82" charset="0"/>
              <a:cs typeface="Narkisim" panose="020E0502050101010101" pitchFamily="34" charset="-79"/>
            </a:endParaRPr>
          </a:p>
        </p:txBody>
      </p:sp>
    </p:spTree>
    <p:extLst>
      <p:ext uri="{BB962C8B-B14F-4D97-AF65-F5344CB8AC3E}">
        <p14:creationId xmlns:p14="http://schemas.microsoft.com/office/powerpoint/2010/main" val="20669665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 descr="http://fc09.deviantart.net/fs71/i/2011/155/8/e/c___wallpaper_by_lurker93-d3i0ro0.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1" y="0"/>
            <a:ext cx="122739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902827" y="3003158"/>
            <a:ext cx="4826637" cy="1506427"/>
          </a:xfrm>
          <a:prstGeom prst="roundRect">
            <a:avLst/>
          </a:prstGeom>
          <a:gradFill flip="none" rotWithShape="1">
            <a:gsLst>
              <a:gs pos="0">
                <a:srgbClr val="7030A0"/>
              </a:gs>
              <a:gs pos="81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0"/>
              <a:solidFill>
                <a:prstClr val="black"/>
              </a:solidFill>
              <a:effectLst>
                <a:outerShdw blurRad="38100" dist="19050" dir="2700000" algn="tl" rotWithShape="0">
                  <a:prstClr val="black">
                    <a:alpha val="40000"/>
                  </a:prstClr>
                </a:outerShdw>
              </a:effectLst>
            </a:endParaRPr>
          </a:p>
        </p:txBody>
      </p:sp>
      <p:sp>
        <p:nvSpPr>
          <p:cNvPr id="6" name="Rounded Rectangle 5"/>
          <p:cNvSpPr/>
          <p:nvPr/>
        </p:nvSpPr>
        <p:spPr>
          <a:xfrm>
            <a:off x="6405905" y="4785660"/>
            <a:ext cx="4682642" cy="1499394"/>
          </a:xfrm>
          <a:prstGeom prst="roundRect">
            <a:avLst/>
          </a:prstGeom>
          <a:gradFill flip="none" rotWithShape="1">
            <a:gsLst>
              <a:gs pos="0">
                <a:srgbClr val="7030A0"/>
              </a:gs>
              <a:gs pos="81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0"/>
              <a:solidFill>
                <a:prstClr val="black"/>
              </a:solidFill>
              <a:effectLst>
                <a:outerShdw blurRad="38100" dist="19050" dir="2700000" algn="tl" rotWithShape="0">
                  <a:prstClr val="black">
                    <a:alpha val="40000"/>
                  </a:prstClr>
                </a:outerShdw>
              </a:effectLst>
            </a:endParaRPr>
          </a:p>
        </p:txBody>
      </p:sp>
      <p:sp>
        <p:nvSpPr>
          <p:cNvPr id="7" name="Rounded Rectangle 6"/>
          <p:cNvSpPr/>
          <p:nvPr/>
        </p:nvSpPr>
        <p:spPr>
          <a:xfrm>
            <a:off x="902827" y="4808806"/>
            <a:ext cx="4826637" cy="1487823"/>
          </a:xfrm>
          <a:prstGeom prst="roundRect">
            <a:avLst/>
          </a:prstGeom>
          <a:gradFill flip="none" rotWithShape="1">
            <a:gsLst>
              <a:gs pos="0">
                <a:srgbClr val="7030A0"/>
              </a:gs>
              <a:gs pos="81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0"/>
              <a:solidFill>
                <a:prstClr val="black"/>
              </a:solidFill>
              <a:effectLst>
                <a:outerShdw blurRad="38100" dist="19050" dir="2700000" algn="tl" rotWithShape="0">
                  <a:prstClr val="black">
                    <a:alpha val="40000"/>
                  </a:prstClr>
                </a:outerShdw>
              </a:effectLst>
            </a:endParaRPr>
          </a:p>
        </p:txBody>
      </p:sp>
      <p:sp>
        <p:nvSpPr>
          <p:cNvPr id="8" name="Rounded Rectangle 7"/>
          <p:cNvSpPr/>
          <p:nvPr/>
        </p:nvSpPr>
        <p:spPr>
          <a:xfrm>
            <a:off x="6359605" y="2945286"/>
            <a:ext cx="4821539" cy="1564299"/>
          </a:xfrm>
          <a:prstGeom prst="roundRect">
            <a:avLst/>
          </a:prstGeom>
          <a:gradFill flip="none" rotWithShape="1">
            <a:gsLst>
              <a:gs pos="0">
                <a:srgbClr val="7030A0"/>
              </a:gs>
              <a:gs pos="81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0"/>
              <a:solidFill>
                <a:prstClr val="black"/>
              </a:solidFill>
              <a:effectLst>
                <a:outerShdw blurRad="38100" dist="19050" dir="2700000" algn="tl" rotWithShape="0">
                  <a:prstClr val="black">
                    <a:alpha val="40000"/>
                  </a:prstClr>
                </a:outerShdw>
              </a:effectLst>
            </a:endParaRPr>
          </a:p>
        </p:txBody>
      </p:sp>
      <p:sp>
        <p:nvSpPr>
          <p:cNvPr id="9" name="TextBox 8"/>
          <p:cNvSpPr txBox="1"/>
          <p:nvPr/>
        </p:nvSpPr>
        <p:spPr>
          <a:xfrm>
            <a:off x="902827" y="3229338"/>
            <a:ext cx="4710891" cy="1077218"/>
          </a:xfrm>
          <a:prstGeom prst="rect">
            <a:avLst/>
          </a:prstGeom>
          <a:noFill/>
        </p:spPr>
        <p:txBody>
          <a:bodyPr wrap="square" rtlCol="0">
            <a:spAutoFit/>
          </a:bodyPr>
          <a:lstStyle/>
          <a:p>
            <a:pPr algn="ctr" fontAlgn="auto">
              <a:spcBef>
                <a:spcPts val="0"/>
              </a:spcBef>
              <a:spcAft>
                <a:spcPts val="0"/>
              </a:spcAft>
            </a:pPr>
            <a:r>
              <a:rPr lang="en-US" sz="3200" dirty="0">
                <a:solidFill>
                  <a:prstClr val="black"/>
                </a:solidFill>
                <a:latin typeface="Calibri" panose="020F0502020204030204"/>
                <a:cs typeface="+mn-cs"/>
              </a:rPr>
              <a:t>A</a:t>
            </a:r>
            <a:r>
              <a:rPr lang="en-US" sz="3200" dirty="0" smtClean="0">
                <a:solidFill>
                  <a:prstClr val="black"/>
                </a:solidFill>
                <a:latin typeface="Calibri" panose="020F0502020204030204"/>
                <a:cs typeface="+mn-cs"/>
              </a:rPr>
              <a:t>dvance </a:t>
            </a:r>
            <a:r>
              <a:rPr lang="en-US" sz="3200" dirty="0">
                <a:solidFill>
                  <a:prstClr val="black"/>
                </a:solidFill>
                <a:latin typeface="Calibri" panose="020F0502020204030204"/>
                <a:cs typeface="+mn-cs"/>
              </a:rPr>
              <a:t>S</a:t>
            </a:r>
            <a:r>
              <a:rPr lang="en-US" sz="3200" dirty="0" smtClean="0">
                <a:solidFill>
                  <a:prstClr val="black"/>
                </a:solidFill>
                <a:latin typeface="Calibri" panose="020F0502020204030204"/>
                <a:cs typeface="+mn-cs"/>
              </a:rPr>
              <a:t>kill Levels at one’s own pace</a:t>
            </a:r>
            <a:endParaRPr lang="en-US" sz="3200" dirty="0">
              <a:solidFill>
                <a:prstClr val="black"/>
              </a:solidFill>
              <a:latin typeface="Calibri" panose="020F0502020204030204"/>
              <a:cs typeface="+mn-cs"/>
            </a:endParaRPr>
          </a:p>
        </p:txBody>
      </p:sp>
      <p:sp>
        <p:nvSpPr>
          <p:cNvPr id="10" name="TextBox 9"/>
          <p:cNvSpPr txBox="1"/>
          <p:nvPr/>
        </p:nvSpPr>
        <p:spPr>
          <a:xfrm>
            <a:off x="6672123" y="3272347"/>
            <a:ext cx="4277527" cy="1077218"/>
          </a:xfrm>
          <a:prstGeom prst="rect">
            <a:avLst/>
          </a:prstGeom>
          <a:noFill/>
        </p:spPr>
        <p:txBody>
          <a:bodyPr wrap="square" rtlCol="0">
            <a:spAutoFit/>
          </a:bodyPr>
          <a:lstStyle/>
          <a:p>
            <a:pPr algn="ctr" fontAlgn="auto">
              <a:spcBef>
                <a:spcPts val="0"/>
              </a:spcBef>
              <a:spcAft>
                <a:spcPts val="0"/>
              </a:spcAft>
            </a:pPr>
            <a:r>
              <a:rPr lang="en-US" sz="3200" dirty="0">
                <a:solidFill>
                  <a:prstClr val="black"/>
                </a:solidFill>
                <a:latin typeface="Calibri" panose="020F0502020204030204"/>
                <a:cs typeface="+mn-cs"/>
              </a:rPr>
              <a:t>L</a:t>
            </a:r>
            <a:r>
              <a:rPr lang="en-US" sz="3200" dirty="0" smtClean="0">
                <a:solidFill>
                  <a:prstClr val="black"/>
                </a:solidFill>
                <a:latin typeface="Calibri" panose="020F0502020204030204"/>
                <a:cs typeface="+mn-cs"/>
              </a:rPr>
              <a:t>earning as a Lifelong </a:t>
            </a:r>
            <a:r>
              <a:rPr lang="en-US" sz="3200" dirty="0">
                <a:solidFill>
                  <a:prstClr val="black"/>
                </a:solidFill>
                <a:latin typeface="Calibri" panose="020F0502020204030204"/>
                <a:cs typeface="+mn-cs"/>
              </a:rPr>
              <a:t>P</a:t>
            </a:r>
            <a:r>
              <a:rPr lang="en-US" sz="3200" dirty="0" smtClean="0">
                <a:solidFill>
                  <a:prstClr val="black"/>
                </a:solidFill>
                <a:latin typeface="Calibri" panose="020F0502020204030204"/>
                <a:cs typeface="+mn-cs"/>
              </a:rPr>
              <a:t>rocess</a:t>
            </a:r>
            <a:endParaRPr lang="en-US" sz="3200" dirty="0">
              <a:solidFill>
                <a:prstClr val="black"/>
              </a:solidFill>
              <a:latin typeface="Calibri" panose="020F0502020204030204"/>
              <a:cs typeface="+mn-cs"/>
            </a:endParaRPr>
          </a:p>
        </p:txBody>
      </p:sp>
      <p:sp>
        <p:nvSpPr>
          <p:cNvPr id="11" name="TextBox 10"/>
          <p:cNvSpPr txBox="1"/>
          <p:nvPr/>
        </p:nvSpPr>
        <p:spPr>
          <a:xfrm>
            <a:off x="820645" y="4968842"/>
            <a:ext cx="5054278" cy="1077218"/>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cs typeface="+mn-cs"/>
              </a:rPr>
              <a:t>Set Own Goals for</a:t>
            </a:r>
          </a:p>
          <a:p>
            <a:pPr algn="ctr" fontAlgn="auto">
              <a:spcBef>
                <a:spcPts val="0"/>
              </a:spcBef>
              <a:spcAft>
                <a:spcPts val="0"/>
              </a:spcAft>
            </a:pPr>
            <a:r>
              <a:rPr lang="en-US" sz="3200" dirty="0" smtClean="0">
                <a:solidFill>
                  <a:prstClr val="black"/>
                </a:solidFill>
                <a:latin typeface="Calibri" panose="020F0502020204030204"/>
                <a:cs typeface="+mn-cs"/>
              </a:rPr>
              <a:t>Success Criteria</a:t>
            </a:r>
            <a:endParaRPr lang="en-US" sz="3200" dirty="0">
              <a:solidFill>
                <a:prstClr val="black"/>
              </a:solidFill>
              <a:latin typeface="Calibri" panose="020F0502020204030204"/>
              <a:cs typeface="+mn-cs"/>
            </a:endParaRPr>
          </a:p>
        </p:txBody>
      </p:sp>
      <p:sp>
        <p:nvSpPr>
          <p:cNvPr id="12" name="TextBox 11"/>
          <p:cNvSpPr txBox="1"/>
          <p:nvPr/>
        </p:nvSpPr>
        <p:spPr>
          <a:xfrm>
            <a:off x="6528119" y="4754848"/>
            <a:ext cx="4537277" cy="1569660"/>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cs typeface="+mn-cs"/>
              </a:rPr>
              <a:t>Define and Complete </a:t>
            </a:r>
            <a:r>
              <a:rPr lang="en-US" sz="3200" dirty="0">
                <a:solidFill>
                  <a:prstClr val="black"/>
                </a:solidFill>
                <a:latin typeface="Calibri" panose="020F0502020204030204"/>
                <a:cs typeface="+mn-cs"/>
              </a:rPr>
              <a:t>T</a:t>
            </a:r>
            <a:r>
              <a:rPr lang="en-US" sz="3200" dirty="0" smtClean="0">
                <a:solidFill>
                  <a:prstClr val="black"/>
                </a:solidFill>
                <a:latin typeface="Calibri" panose="020F0502020204030204"/>
                <a:cs typeface="+mn-cs"/>
              </a:rPr>
              <a:t>asks </a:t>
            </a:r>
            <a:r>
              <a:rPr lang="en-US" sz="3200" dirty="0">
                <a:solidFill>
                  <a:prstClr val="black"/>
                </a:solidFill>
                <a:latin typeface="Calibri" panose="020F0502020204030204"/>
                <a:cs typeface="+mn-cs"/>
              </a:rPr>
              <a:t>W</a:t>
            </a:r>
            <a:r>
              <a:rPr lang="en-US" sz="3200" dirty="0" smtClean="0">
                <a:solidFill>
                  <a:prstClr val="black"/>
                </a:solidFill>
                <a:latin typeface="Calibri" panose="020F0502020204030204"/>
                <a:cs typeface="+mn-cs"/>
              </a:rPr>
              <a:t>ithout </a:t>
            </a:r>
            <a:r>
              <a:rPr lang="en-US" sz="3200" dirty="0">
                <a:solidFill>
                  <a:prstClr val="black"/>
                </a:solidFill>
                <a:latin typeface="Calibri" panose="020F0502020204030204"/>
                <a:cs typeface="+mn-cs"/>
              </a:rPr>
              <a:t>D</a:t>
            </a:r>
            <a:r>
              <a:rPr lang="en-US" sz="3200" dirty="0" smtClean="0">
                <a:solidFill>
                  <a:prstClr val="black"/>
                </a:solidFill>
                <a:latin typeface="Calibri" panose="020F0502020204030204"/>
                <a:cs typeface="+mn-cs"/>
              </a:rPr>
              <a:t>irect </a:t>
            </a:r>
            <a:r>
              <a:rPr lang="en-US" sz="3200" dirty="0">
                <a:solidFill>
                  <a:prstClr val="black"/>
                </a:solidFill>
                <a:latin typeface="Calibri" panose="020F0502020204030204"/>
                <a:cs typeface="+mn-cs"/>
              </a:rPr>
              <a:t>O</a:t>
            </a:r>
            <a:r>
              <a:rPr lang="en-US" sz="3200" dirty="0" smtClean="0">
                <a:solidFill>
                  <a:prstClr val="black"/>
                </a:solidFill>
                <a:latin typeface="Calibri" panose="020F0502020204030204"/>
                <a:cs typeface="+mn-cs"/>
              </a:rPr>
              <a:t>versight</a:t>
            </a:r>
            <a:endParaRPr lang="en-US" sz="3200" dirty="0">
              <a:solidFill>
                <a:prstClr val="black"/>
              </a:solidFill>
              <a:latin typeface="Calibri" panose="020F0502020204030204"/>
              <a:cs typeface="+mn-cs"/>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420990"/>
            <a:ext cx="3657600" cy="2173224"/>
          </a:xfrm>
          <a:prstGeom prst="rect">
            <a:avLst/>
          </a:prstGeom>
        </p:spPr>
      </p:pic>
      <p:sp>
        <p:nvSpPr>
          <p:cNvPr id="14" name="Rounded Rectangle 13"/>
          <p:cNvSpPr/>
          <p:nvPr/>
        </p:nvSpPr>
        <p:spPr>
          <a:xfrm>
            <a:off x="4816131" y="1543239"/>
            <a:ext cx="2569579" cy="821802"/>
          </a:xfrm>
          <a:prstGeom prst="roundRect">
            <a:avLst/>
          </a:prstGeom>
          <a:solidFill>
            <a:schemeClr val="bg1"/>
          </a:solidFill>
          <a:ln w="47625" cmpd="db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dirty="0" smtClean="0">
                <a:solidFill>
                  <a:prstClr val="black"/>
                </a:solidFill>
                <a:latin typeface="Tempus Sans ITC" panose="04020404030D07020202" pitchFamily="82" charset="0"/>
                <a:cs typeface="Narkisim" panose="020E0502050101010101" pitchFamily="34" charset="-79"/>
              </a:rPr>
              <a:t>Self- Direction</a:t>
            </a:r>
            <a:endParaRPr lang="en-US" sz="2400" dirty="0">
              <a:solidFill>
                <a:prstClr val="black"/>
              </a:solidFill>
              <a:latin typeface="Tempus Sans ITC" panose="04020404030D07020202" pitchFamily="82" charset="0"/>
              <a:cs typeface="Narkisim" panose="020E0502050101010101" pitchFamily="34" charset="-79"/>
            </a:endParaRPr>
          </a:p>
        </p:txBody>
      </p:sp>
    </p:spTree>
    <p:extLst>
      <p:ext uri="{BB962C8B-B14F-4D97-AF65-F5344CB8AC3E}">
        <p14:creationId xmlns:p14="http://schemas.microsoft.com/office/powerpoint/2010/main" val="338575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 descr="http://fc09.deviantart.net/fs71/i/2011/155/8/e/c___wallpaper_by_lurker93-d3i0ro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12375125" cy="6934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4810" y="491490"/>
            <a:ext cx="11392380" cy="830997"/>
          </a:xfrm>
          <a:prstGeom prst="rect">
            <a:avLst/>
          </a:prstGeom>
          <a:noFill/>
        </p:spPr>
        <p:txBody>
          <a:bodyPr wrap="square" rtlCol="0">
            <a:spAutoFit/>
          </a:bodyPr>
          <a:lstStyle/>
          <a:p>
            <a:pPr algn="ctr" fontAlgn="auto">
              <a:spcBef>
                <a:spcPts val="0"/>
              </a:spcBef>
              <a:spcAft>
                <a:spcPts val="0"/>
              </a:spcAft>
            </a:pPr>
            <a:r>
              <a:rPr lang="en-US" sz="4800" dirty="0" smtClean="0">
                <a:solidFill>
                  <a:prstClr val="white"/>
                </a:solidFill>
                <a:latin typeface="Tempus Sans ITC" panose="04020404030D07020202" pitchFamily="82" charset="0"/>
                <a:cs typeface="+mn-cs"/>
              </a:rPr>
              <a:t>The Mix for Self-Direction</a:t>
            </a:r>
            <a:endParaRPr lang="en-US" sz="4800" dirty="0">
              <a:solidFill>
                <a:prstClr val="white"/>
              </a:solidFill>
              <a:latin typeface="Tempus Sans ITC" panose="04020404030D07020202" pitchFamily="82" charset="0"/>
              <a:cs typeface="+mn-cs"/>
            </a:endParaRPr>
          </a:p>
        </p:txBody>
      </p:sp>
      <p:sp>
        <p:nvSpPr>
          <p:cNvPr id="4" name="Rounded Rectangle 3"/>
          <p:cNvSpPr/>
          <p:nvPr/>
        </p:nvSpPr>
        <p:spPr>
          <a:xfrm>
            <a:off x="1174143" y="4276370"/>
            <a:ext cx="3108489" cy="1994819"/>
          </a:xfrm>
          <a:prstGeom prst="roundRect">
            <a:avLst/>
          </a:prstGeom>
          <a:gradFill flip="none" rotWithShape="1">
            <a:gsLst>
              <a:gs pos="0">
                <a:srgbClr val="7030A0"/>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err="1" smtClean="0">
                <a:ln w="0"/>
                <a:solidFill>
                  <a:prstClr val="black"/>
                </a:solidFill>
                <a:effectLst>
                  <a:outerShdw blurRad="38100" dist="19050" dir="2700000" algn="tl" rotWithShape="0">
                    <a:prstClr val="black">
                      <a:alpha val="40000"/>
                    </a:prstClr>
                  </a:outerShdw>
                </a:effectLst>
              </a:rPr>
              <a:t>LittleBits</a:t>
            </a:r>
            <a:r>
              <a:rPr lang="en-US" sz="3200" dirty="0" smtClean="0">
                <a:ln w="0"/>
                <a:solidFill>
                  <a:prstClr val="black"/>
                </a:solidFill>
                <a:effectLst>
                  <a:outerShdw blurRad="38100" dist="19050" dir="2700000" algn="tl" rotWithShape="0">
                    <a:prstClr val="black">
                      <a:alpha val="40000"/>
                    </a:prstClr>
                  </a:outerShdw>
                </a:effectLst>
              </a:rPr>
              <a:t> Arduino Coding Kit </a:t>
            </a:r>
            <a:endParaRPr lang="en-US" sz="3200" dirty="0">
              <a:ln w="0"/>
              <a:solidFill>
                <a:prstClr val="black"/>
              </a:solidFill>
              <a:effectLst>
                <a:outerShdw blurRad="38100" dist="19050" dir="2700000" algn="tl" rotWithShape="0">
                  <a:prstClr val="black">
                    <a:alpha val="40000"/>
                  </a:prstClr>
                </a:outerShdw>
              </a:effectLst>
            </a:endParaRPr>
          </a:p>
        </p:txBody>
      </p:sp>
      <p:sp>
        <p:nvSpPr>
          <p:cNvPr id="5" name="Rounded Rectangle 4"/>
          <p:cNvSpPr/>
          <p:nvPr/>
        </p:nvSpPr>
        <p:spPr>
          <a:xfrm>
            <a:off x="1129773" y="2090684"/>
            <a:ext cx="3108489" cy="1994819"/>
          </a:xfrm>
          <a:prstGeom prst="roundRect">
            <a:avLst/>
          </a:prstGeom>
          <a:gradFill flip="none" rotWithShape="1">
            <a:gsLst>
              <a:gs pos="0">
                <a:srgbClr val="7030A0"/>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600" dirty="0" smtClean="0">
                <a:ln w="0"/>
                <a:solidFill>
                  <a:prstClr val="black"/>
                </a:solidFill>
                <a:effectLst>
                  <a:outerShdw blurRad="38100" dist="19050" dir="2700000" algn="tl" rotWithShape="0">
                    <a:prstClr val="black">
                      <a:alpha val="40000"/>
                    </a:prstClr>
                  </a:outerShdw>
                </a:effectLst>
              </a:rPr>
              <a:t>Sewing and Crafting </a:t>
            </a:r>
            <a:endParaRPr lang="en-US" sz="3600" dirty="0">
              <a:ln w="0"/>
              <a:solidFill>
                <a:prstClr val="black"/>
              </a:solidFill>
              <a:effectLst>
                <a:outerShdw blurRad="38100" dist="19050" dir="2700000" algn="tl" rotWithShape="0">
                  <a:prstClr val="black">
                    <a:alpha val="40000"/>
                  </a:prstClr>
                </a:outerShdw>
              </a:effectLst>
            </a:endParaRPr>
          </a:p>
        </p:txBody>
      </p:sp>
      <p:sp>
        <p:nvSpPr>
          <p:cNvPr id="7" name="Rounded Rectangle 6"/>
          <p:cNvSpPr/>
          <p:nvPr/>
        </p:nvSpPr>
        <p:spPr>
          <a:xfrm>
            <a:off x="4490867" y="2106118"/>
            <a:ext cx="3212953" cy="1994819"/>
          </a:xfrm>
          <a:prstGeom prst="roundRect">
            <a:avLst/>
          </a:prstGeom>
          <a:gradFill flip="none" rotWithShape="1">
            <a:gsLst>
              <a:gs pos="0">
                <a:srgbClr val="7030A0"/>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600" dirty="0" smtClean="0">
                <a:ln w="0"/>
                <a:solidFill>
                  <a:prstClr val="black"/>
                </a:solidFill>
                <a:effectLst>
                  <a:outerShdw blurRad="38100" dist="19050" dir="2700000" algn="tl" rotWithShape="0">
                    <a:prstClr val="black">
                      <a:alpha val="40000"/>
                    </a:prstClr>
                  </a:outerShdw>
                </a:effectLst>
              </a:rPr>
              <a:t>Print Collection</a:t>
            </a:r>
            <a:endParaRPr lang="en-US" sz="3600" dirty="0">
              <a:ln w="0"/>
              <a:solidFill>
                <a:prstClr val="black"/>
              </a:solidFill>
              <a:effectLst>
                <a:outerShdw blurRad="38100" dist="19050" dir="2700000" algn="tl" rotWithShape="0">
                  <a:prstClr val="black">
                    <a:alpha val="40000"/>
                  </a:prstClr>
                </a:outerShdw>
              </a:effectLst>
            </a:endParaRPr>
          </a:p>
        </p:txBody>
      </p:sp>
      <p:sp>
        <p:nvSpPr>
          <p:cNvPr id="8" name="Rounded Rectangle 7"/>
          <p:cNvSpPr/>
          <p:nvPr/>
        </p:nvSpPr>
        <p:spPr>
          <a:xfrm>
            <a:off x="4558773" y="4272510"/>
            <a:ext cx="3108489" cy="1994819"/>
          </a:xfrm>
          <a:prstGeom prst="roundRect">
            <a:avLst/>
          </a:prstGeom>
          <a:gradFill flip="none" rotWithShape="1">
            <a:gsLst>
              <a:gs pos="0">
                <a:srgbClr val="7030A0"/>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ln w="0"/>
                <a:solidFill>
                  <a:prstClr val="black"/>
                </a:solidFill>
                <a:effectLst>
                  <a:outerShdw blurRad="38100" dist="19050" dir="2700000" algn="tl" rotWithShape="0">
                    <a:prstClr val="black">
                      <a:alpha val="40000"/>
                    </a:prstClr>
                  </a:outerShdw>
                </a:effectLst>
              </a:rPr>
              <a:t>Maker/Tinker Open Studio </a:t>
            </a:r>
            <a:endParaRPr lang="en-US" sz="3200" dirty="0">
              <a:ln w="0"/>
              <a:solidFill>
                <a:prstClr val="black"/>
              </a:solidFill>
              <a:effectLst>
                <a:outerShdw blurRad="38100" dist="19050" dir="2700000" algn="tl" rotWithShape="0">
                  <a:prstClr val="black">
                    <a:alpha val="40000"/>
                  </a:prstClr>
                </a:outerShdw>
              </a:effectLst>
            </a:endParaRPr>
          </a:p>
        </p:txBody>
      </p:sp>
      <p:sp>
        <p:nvSpPr>
          <p:cNvPr id="9" name="Rounded Rectangle 8"/>
          <p:cNvSpPr/>
          <p:nvPr/>
        </p:nvSpPr>
        <p:spPr>
          <a:xfrm>
            <a:off x="7954977" y="2052103"/>
            <a:ext cx="3108489" cy="1994819"/>
          </a:xfrm>
          <a:prstGeom prst="roundRect">
            <a:avLst/>
          </a:prstGeom>
          <a:gradFill flip="none" rotWithShape="1">
            <a:gsLst>
              <a:gs pos="0">
                <a:srgbClr val="7030A0"/>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600" dirty="0" smtClean="0">
                <a:ln w="0"/>
                <a:solidFill>
                  <a:prstClr val="black"/>
                </a:solidFill>
                <a:effectLst>
                  <a:outerShdw blurRad="38100" dist="19050" dir="2700000" algn="tl" rotWithShape="0">
                    <a:prstClr val="black">
                      <a:alpha val="40000"/>
                    </a:prstClr>
                  </a:outerShdw>
                </a:effectLst>
              </a:rPr>
              <a:t>Audio and Video Open Studio</a:t>
            </a:r>
            <a:endParaRPr lang="en-US" sz="3600" dirty="0">
              <a:ln w="0"/>
              <a:solidFill>
                <a:prstClr val="black"/>
              </a:solidFill>
              <a:effectLst>
                <a:outerShdw blurRad="38100" dist="19050" dir="2700000" algn="tl" rotWithShape="0">
                  <a:prstClr val="black">
                    <a:alpha val="40000"/>
                  </a:prstClr>
                </a:outerShdw>
              </a:effectLst>
            </a:endParaRPr>
          </a:p>
        </p:txBody>
      </p:sp>
      <p:sp>
        <p:nvSpPr>
          <p:cNvPr id="10" name="Rounded Rectangle 9"/>
          <p:cNvSpPr/>
          <p:nvPr/>
        </p:nvSpPr>
        <p:spPr>
          <a:xfrm>
            <a:off x="7940944" y="4314662"/>
            <a:ext cx="3108489" cy="1994819"/>
          </a:xfrm>
          <a:prstGeom prst="roundRect">
            <a:avLst/>
          </a:prstGeom>
          <a:gradFill flip="none" rotWithShape="1">
            <a:gsLst>
              <a:gs pos="0">
                <a:srgbClr val="7030A0"/>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3200" dirty="0" smtClean="0">
              <a:ln w="0"/>
              <a:solidFill>
                <a:prstClr val="black"/>
              </a:solidFill>
              <a:effectLst>
                <a:outerShdw blurRad="38100" dist="19050" dir="2700000" algn="tl" rotWithShape="0">
                  <a:prstClr val="black">
                    <a:alpha val="40000"/>
                  </a:prstClr>
                </a:outerShdw>
              </a:effectLst>
            </a:endParaRPr>
          </a:p>
          <a:p>
            <a:pPr algn="ctr" fontAlgn="auto">
              <a:spcBef>
                <a:spcPts val="0"/>
              </a:spcBef>
              <a:spcAft>
                <a:spcPts val="0"/>
              </a:spcAft>
            </a:pPr>
            <a:r>
              <a:rPr lang="en-US" sz="3200" dirty="0" smtClean="0">
                <a:ln w="0"/>
                <a:solidFill>
                  <a:prstClr val="black"/>
                </a:solidFill>
                <a:effectLst>
                  <a:outerShdw blurRad="38100" dist="19050" dir="2700000" algn="tl" rotWithShape="0">
                    <a:prstClr val="black">
                      <a:alpha val="40000"/>
                    </a:prstClr>
                  </a:outerShdw>
                </a:effectLst>
              </a:rPr>
              <a:t>T-shirt Printing with Silhouette Cameo</a:t>
            </a:r>
            <a:endParaRPr lang="en-US" sz="3200" b="1" dirty="0" smtClean="0">
              <a:solidFill>
                <a:prstClr val="white"/>
              </a:solidFill>
            </a:endParaRPr>
          </a:p>
          <a:p>
            <a:pPr algn="ctr" fontAlgn="auto">
              <a:spcBef>
                <a:spcPts val="0"/>
              </a:spcBef>
              <a:spcAft>
                <a:spcPts val="0"/>
              </a:spcAft>
            </a:pPr>
            <a:endParaRPr lang="en-US" sz="32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120084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4" descr="http://fc09.deviantart.net/fs71/i/2011/155/8/e/c___wallpaper_by_lurker93-d3i0ro0.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834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397" y="412161"/>
            <a:ext cx="10359342" cy="6155175"/>
          </a:xfrm>
          <a:prstGeom prst="rect">
            <a:avLst/>
          </a:prstGeom>
        </p:spPr>
      </p:pic>
      <p:sp>
        <p:nvSpPr>
          <p:cNvPr id="6" name="Rounded Rectangle 5"/>
          <p:cNvSpPr/>
          <p:nvPr/>
        </p:nvSpPr>
        <p:spPr>
          <a:xfrm>
            <a:off x="1828800" y="4267200"/>
            <a:ext cx="8460132" cy="1976650"/>
          </a:xfrm>
          <a:prstGeom prst="roundRect">
            <a:avLst/>
          </a:prstGeom>
          <a:solidFill>
            <a:schemeClr val="bg1"/>
          </a:solidFill>
          <a:ln w="47625" cmpd="db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6000" dirty="0" smtClean="0">
                <a:solidFill>
                  <a:prstClr val="black"/>
                </a:solidFill>
                <a:latin typeface="Brush Script MT" panose="03060802040406070304" pitchFamily="66" charset="0"/>
              </a:rPr>
              <a:t>Media Literacy</a:t>
            </a:r>
            <a:endParaRPr lang="en-US" sz="6000" dirty="0">
              <a:solidFill>
                <a:prstClr val="black"/>
              </a:solidFill>
              <a:latin typeface="Brush Script MT" panose="03060802040406070304" pitchFamily="66" charset="0"/>
            </a:endParaRPr>
          </a:p>
        </p:txBody>
      </p:sp>
    </p:spTree>
    <p:extLst>
      <p:ext uri="{BB962C8B-B14F-4D97-AF65-F5344CB8AC3E}">
        <p14:creationId xmlns:p14="http://schemas.microsoft.com/office/powerpoint/2010/main" val="3216542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 descr="http://fc09.deviantart.net/fs71/i/2011/155/8/e/c___wallpaper_by_lurker93-d3i0ro0.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83488" cy="6858000"/>
          </a:xfrm>
          <a:prstGeom prst="rect">
            <a:avLst/>
          </a:prstGeom>
          <a:gradFill>
            <a:gsLst>
              <a:gs pos="0">
                <a:schemeClr val="accent4"/>
              </a:gs>
              <a:gs pos="81000">
                <a:schemeClr val="accent4">
                  <a:lumMod val="45000"/>
                  <a:lumOff val="55000"/>
                </a:schemeClr>
              </a:gs>
              <a:gs pos="83000">
                <a:schemeClr val="accent4">
                  <a:lumMod val="45000"/>
                  <a:lumOff val="55000"/>
                </a:schemeClr>
              </a:gs>
              <a:gs pos="100000">
                <a:schemeClr val="accent4">
                  <a:lumMod val="30000"/>
                  <a:lumOff val="70000"/>
                </a:schemeClr>
              </a:gs>
            </a:gsLst>
            <a:lin ang="2700000" scaled="1"/>
          </a:gradFill>
        </p:spPr>
      </p:pic>
      <p:sp>
        <p:nvSpPr>
          <p:cNvPr id="5" name="Rounded Rectangle 4"/>
          <p:cNvSpPr/>
          <p:nvPr/>
        </p:nvSpPr>
        <p:spPr>
          <a:xfrm>
            <a:off x="902827" y="2731528"/>
            <a:ext cx="4826637" cy="1778057"/>
          </a:xfrm>
          <a:prstGeom prst="roundRect">
            <a:avLst/>
          </a:prstGeom>
          <a:gradFill flip="none" rotWithShape="1">
            <a:gsLst>
              <a:gs pos="0">
                <a:schemeClr val="accent4"/>
              </a:gs>
              <a:gs pos="81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0"/>
              <a:solidFill>
                <a:prstClr val="black"/>
              </a:solidFill>
              <a:effectLst>
                <a:outerShdw blurRad="38100" dist="19050" dir="2700000" algn="tl" rotWithShape="0">
                  <a:prstClr val="black">
                    <a:alpha val="40000"/>
                  </a:prstClr>
                </a:outerShdw>
              </a:effectLst>
            </a:endParaRPr>
          </a:p>
        </p:txBody>
      </p:sp>
      <p:sp>
        <p:nvSpPr>
          <p:cNvPr id="6" name="Rounded Rectangle 5"/>
          <p:cNvSpPr/>
          <p:nvPr/>
        </p:nvSpPr>
        <p:spPr>
          <a:xfrm>
            <a:off x="6405904" y="4663440"/>
            <a:ext cx="4784066" cy="1748790"/>
          </a:xfrm>
          <a:prstGeom prst="roundRect">
            <a:avLst/>
          </a:prstGeom>
          <a:gradFill flip="none" rotWithShape="1">
            <a:gsLst>
              <a:gs pos="0">
                <a:schemeClr val="accent4"/>
              </a:gs>
              <a:gs pos="81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0"/>
              <a:solidFill>
                <a:prstClr val="black"/>
              </a:solidFill>
              <a:effectLst>
                <a:outerShdw blurRad="38100" dist="19050" dir="2700000" algn="tl" rotWithShape="0">
                  <a:prstClr val="black">
                    <a:alpha val="40000"/>
                  </a:prstClr>
                </a:outerShdw>
              </a:effectLst>
            </a:endParaRPr>
          </a:p>
        </p:txBody>
      </p:sp>
      <p:sp>
        <p:nvSpPr>
          <p:cNvPr id="7" name="Rounded Rectangle 6"/>
          <p:cNvSpPr/>
          <p:nvPr/>
        </p:nvSpPr>
        <p:spPr>
          <a:xfrm>
            <a:off x="788527" y="4762941"/>
            <a:ext cx="5094310" cy="1752159"/>
          </a:xfrm>
          <a:prstGeom prst="roundRect">
            <a:avLst/>
          </a:prstGeom>
          <a:gradFill flip="none" rotWithShape="1">
            <a:gsLst>
              <a:gs pos="0">
                <a:schemeClr val="accent4"/>
              </a:gs>
              <a:gs pos="81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0"/>
              <a:solidFill>
                <a:prstClr val="black"/>
              </a:solidFill>
              <a:effectLst>
                <a:outerShdw blurRad="38100" dist="19050" dir="2700000" algn="tl" rotWithShape="0">
                  <a:prstClr val="black">
                    <a:alpha val="40000"/>
                  </a:prstClr>
                </a:outerShdw>
              </a:effectLst>
            </a:endParaRPr>
          </a:p>
        </p:txBody>
      </p:sp>
      <p:sp>
        <p:nvSpPr>
          <p:cNvPr id="8" name="Rounded Rectangle 7"/>
          <p:cNvSpPr/>
          <p:nvPr/>
        </p:nvSpPr>
        <p:spPr>
          <a:xfrm>
            <a:off x="6359605" y="2705256"/>
            <a:ext cx="4830365" cy="1691062"/>
          </a:xfrm>
          <a:prstGeom prst="roundRect">
            <a:avLst/>
          </a:prstGeom>
          <a:gradFill flip="none" rotWithShape="1">
            <a:gsLst>
              <a:gs pos="0">
                <a:schemeClr val="accent4"/>
              </a:gs>
              <a:gs pos="81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0"/>
              <a:solidFill>
                <a:prstClr val="black"/>
              </a:solidFill>
              <a:effectLst>
                <a:outerShdw blurRad="38100" dist="19050" dir="2700000" algn="tl" rotWithShape="0">
                  <a:prstClr val="black">
                    <a:alpha val="40000"/>
                  </a:prstClr>
                </a:outerShdw>
              </a:effectLst>
            </a:endParaRPr>
          </a:p>
        </p:txBody>
      </p:sp>
      <p:sp>
        <p:nvSpPr>
          <p:cNvPr id="9" name="TextBox 8"/>
          <p:cNvSpPr txBox="1"/>
          <p:nvPr/>
        </p:nvSpPr>
        <p:spPr>
          <a:xfrm>
            <a:off x="1108710" y="2826658"/>
            <a:ext cx="4470718" cy="1569660"/>
          </a:xfrm>
          <a:prstGeom prst="rect">
            <a:avLst/>
          </a:prstGeom>
          <a:gradFill>
            <a:gsLst>
              <a:gs pos="0">
                <a:schemeClr val="accent4"/>
              </a:gs>
              <a:gs pos="81000">
                <a:schemeClr val="accent4">
                  <a:lumMod val="45000"/>
                  <a:lumOff val="55000"/>
                </a:schemeClr>
              </a:gs>
              <a:gs pos="83000">
                <a:schemeClr val="accent4">
                  <a:lumMod val="45000"/>
                  <a:lumOff val="55000"/>
                </a:schemeClr>
              </a:gs>
              <a:gs pos="100000">
                <a:schemeClr val="accent4">
                  <a:lumMod val="30000"/>
                  <a:lumOff val="70000"/>
                </a:schemeClr>
              </a:gs>
            </a:gsLst>
            <a:lin ang="2700000" scaled="1"/>
          </a:grad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cs typeface="+mn-cs"/>
              </a:rPr>
              <a:t>Discover how messages are constructed and for what purpose</a:t>
            </a:r>
            <a:endParaRPr lang="en-US" sz="3200" dirty="0">
              <a:solidFill>
                <a:prstClr val="black"/>
              </a:solidFill>
              <a:latin typeface="Calibri" panose="020F0502020204030204"/>
              <a:cs typeface="+mn-cs"/>
            </a:endParaRPr>
          </a:p>
        </p:txBody>
      </p:sp>
      <p:sp>
        <p:nvSpPr>
          <p:cNvPr id="10" name="TextBox 9"/>
          <p:cNvSpPr txBox="1"/>
          <p:nvPr/>
        </p:nvSpPr>
        <p:spPr>
          <a:xfrm>
            <a:off x="6672123" y="2700846"/>
            <a:ext cx="4285357" cy="1569660"/>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cs typeface="+mn-cs"/>
              </a:rPr>
              <a:t>Explore how media can influence beliefs and behaviors</a:t>
            </a:r>
            <a:endParaRPr lang="en-US" sz="3200" dirty="0">
              <a:solidFill>
                <a:prstClr val="black"/>
              </a:solidFill>
              <a:latin typeface="Calibri" panose="020F0502020204030204"/>
              <a:cs typeface="+mn-cs"/>
            </a:endParaRPr>
          </a:p>
        </p:txBody>
      </p:sp>
      <p:sp>
        <p:nvSpPr>
          <p:cNvPr id="11" name="TextBox 10"/>
          <p:cNvSpPr txBox="1"/>
          <p:nvPr/>
        </p:nvSpPr>
        <p:spPr>
          <a:xfrm>
            <a:off x="820645" y="4968842"/>
            <a:ext cx="5054278" cy="1077218"/>
          </a:xfrm>
          <a:prstGeom prst="rect">
            <a:avLst/>
          </a:prstGeom>
          <a:gradFill>
            <a:gsLst>
              <a:gs pos="0">
                <a:schemeClr val="accent4"/>
              </a:gs>
              <a:gs pos="81000">
                <a:schemeClr val="accent4">
                  <a:lumMod val="45000"/>
                  <a:lumOff val="55000"/>
                </a:schemeClr>
              </a:gs>
              <a:gs pos="83000">
                <a:schemeClr val="accent4">
                  <a:lumMod val="45000"/>
                  <a:lumOff val="55000"/>
                </a:schemeClr>
              </a:gs>
              <a:gs pos="100000">
                <a:schemeClr val="accent4">
                  <a:lumMod val="30000"/>
                  <a:lumOff val="70000"/>
                </a:schemeClr>
              </a:gs>
            </a:gsLst>
            <a:lin ang="2700000" scaled="1"/>
          </a:grad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cs typeface="+mn-cs"/>
              </a:rPr>
              <a:t>Evaluate information critically and competently</a:t>
            </a:r>
            <a:endParaRPr lang="en-US" sz="3200" dirty="0">
              <a:solidFill>
                <a:prstClr val="black"/>
              </a:solidFill>
              <a:latin typeface="Calibri" panose="020F0502020204030204"/>
              <a:cs typeface="+mn-cs"/>
            </a:endParaRPr>
          </a:p>
        </p:txBody>
      </p:sp>
      <p:sp>
        <p:nvSpPr>
          <p:cNvPr id="12" name="TextBox 11"/>
          <p:cNvSpPr txBox="1"/>
          <p:nvPr/>
        </p:nvSpPr>
        <p:spPr>
          <a:xfrm>
            <a:off x="6528119" y="5003116"/>
            <a:ext cx="4421531" cy="1077218"/>
          </a:xfrm>
          <a:prstGeom prst="rect">
            <a:avLst/>
          </a:prstGeom>
          <a:gradFill>
            <a:gsLst>
              <a:gs pos="0">
                <a:schemeClr val="accent4"/>
              </a:gs>
              <a:gs pos="81000">
                <a:schemeClr val="accent4">
                  <a:lumMod val="45000"/>
                  <a:lumOff val="55000"/>
                </a:schemeClr>
              </a:gs>
              <a:gs pos="83000">
                <a:schemeClr val="accent4">
                  <a:lumMod val="45000"/>
                  <a:lumOff val="55000"/>
                </a:schemeClr>
              </a:gs>
              <a:gs pos="100000">
                <a:schemeClr val="accent4">
                  <a:lumMod val="30000"/>
                  <a:lumOff val="70000"/>
                </a:schemeClr>
              </a:gs>
            </a:gsLst>
            <a:lin ang="2700000" scaled="1"/>
          </a:grad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cs typeface="+mn-cs"/>
              </a:rPr>
              <a:t>Learn media creation tools and conventions</a:t>
            </a:r>
            <a:endParaRPr lang="en-US" sz="3200" dirty="0">
              <a:solidFill>
                <a:prstClr val="black"/>
              </a:solidFill>
              <a:latin typeface="Calibri" panose="020F0502020204030204"/>
              <a:cs typeface="+mn-cs"/>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9515" y="308065"/>
            <a:ext cx="3657600" cy="2173224"/>
          </a:xfrm>
          <a:prstGeom prst="rect">
            <a:avLst/>
          </a:prstGeom>
        </p:spPr>
      </p:pic>
      <p:sp>
        <p:nvSpPr>
          <p:cNvPr id="14" name="Rounded Rectangle 13"/>
          <p:cNvSpPr/>
          <p:nvPr/>
        </p:nvSpPr>
        <p:spPr>
          <a:xfrm>
            <a:off x="4664597" y="1666751"/>
            <a:ext cx="2866028" cy="682909"/>
          </a:xfrm>
          <a:prstGeom prst="roundRect">
            <a:avLst/>
          </a:prstGeom>
          <a:solidFill>
            <a:schemeClr val="bg1"/>
          </a:solidFill>
          <a:ln w="47625" cmpd="db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prstClr val="black"/>
                </a:solidFill>
                <a:latin typeface="Brush Script MT" panose="03060802040406070304" pitchFamily="66" charset="0"/>
              </a:rPr>
              <a:t>Media Literacy</a:t>
            </a:r>
            <a:endParaRPr lang="en-US" sz="3200" dirty="0">
              <a:solidFill>
                <a:prstClr val="black"/>
              </a:solidFill>
              <a:latin typeface="Brush Script MT" panose="03060802040406070304" pitchFamily="66" charset="0"/>
            </a:endParaRPr>
          </a:p>
        </p:txBody>
      </p:sp>
    </p:spTree>
    <p:extLst>
      <p:ext uri="{BB962C8B-B14F-4D97-AF65-F5344CB8AC3E}">
        <p14:creationId xmlns:p14="http://schemas.microsoft.com/office/powerpoint/2010/main" val="214057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 descr="http://fc09.deviantart.net/fs71/i/2011/155/8/e/c___wallpaper_by_lurker93-d3i0ro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 y="-85725"/>
            <a:ext cx="12456428" cy="6943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4810" y="491490"/>
            <a:ext cx="11392380" cy="1107996"/>
          </a:xfrm>
          <a:prstGeom prst="rect">
            <a:avLst/>
          </a:prstGeom>
          <a:noFill/>
        </p:spPr>
        <p:txBody>
          <a:bodyPr wrap="square" rtlCol="0">
            <a:spAutoFit/>
          </a:bodyPr>
          <a:lstStyle/>
          <a:p>
            <a:pPr algn="ctr" fontAlgn="auto">
              <a:spcBef>
                <a:spcPts val="0"/>
              </a:spcBef>
              <a:spcAft>
                <a:spcPts val="0"/>
              </a:spcAft>
            </a:pPr>
            <a:r>
              <a:rPr lang="en-US" sz="6600" dirty="0" smtClean="0">
                <a:solidFill>
                  <a:prstClr val="white"/>
                </a:solidFill>
                <a:latin typeface="Brush Script MT" panose="03060802040406070304" pitchFamily="66" charset="0"/>
                <a:cs typeface="+mn-cs"/>
              </a:rPr>
              <a:t>The Mix for Media Literacy</a:t>
            </a:r>
            <a:endParaRPr lang="en-US" sz="6600" dirty="0">
              <a:solidFill>
                <a:prstClr val="white"/>
              </a:solidFill>
              <a:latin typeface="Brush Script MT" panose="03060802040406070304" pitchFamily="66" charset="0"/>
              <a:cs typeface="+mn-cs"/>
            </a:endParaRPr>
          </a:p>
        </p:txBody>
      </p:sp>
      <p:sp>
        <p:nvSpPr>
          <p:cNvPr id="4" name="Rounded Rectangle 3"/>
          <p:cNvSpPr/>
          <p:nvPr/>
        </p:nvSpPr>
        <p:spPr>
          <a:xfrm>
            <a:off x="1174143" y="4276370"/>
            <a:ext cx="3108489" cy="1994819"/>
          </a:xfrm>
          <a:prstGeom prst="roundRect">
            <a:avLst/>
          </a:prstGeom>
          <a:gradFill flip="none" rotWithShape="1">
            <a:gsLst>
              <a:gs pos="0">
                <a:schemeClr val="accent4"/>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ln w="0"/>
                <a:solidFill>
                  <a:prstClr val="black"/>
                </a:solidFill>
                <a:effectLst>
                  <a:outerShdw blurRad="38100" dist="19050" dir="2700000" algn="tl" rotWithShape="0">
                    <a:prstClr val="black">
                      <a:alpha val="40000"/>
                    </a:prstClr>
                  </a:outerShdw>
                </a:effectLst>
              </a:rPr>
              <a:t>Blue Bear and BUMP </a:t>
            </a:r>
            <a:r>
              <a:rPr lang="en-US" sz="3200" dirty="0" smtClean="0">
                <a:ln w="0"/>
                <a:solidFill>
                  <a:prstClr val="black"/>
                </a:solidFill>
                <a:effectLst>
                  <a:outerShdw blurRad="38100" dist="19050" dir="2700000" algn="tl" rotWithShape="0">
                    <a:prstClr val="black">
                      <a:alpha val="40000"/>
                    </a:prstClr>
                  </a:outerShdw>
                </a:effectLst>
              </a:rPr>
              <a:t>Records </a:t>
            </a:r>
            <a:endParaRPr lang="en-US" sz="3200" dirty="0">
              <a:ln w="0"/>
              <a:solidFill>
                <a:prstClr val="black"/>
              </a:solidFill>
              <a:effectLst>
                <a:outerShdw blurRad="38100" dist="19050" dir="2700000" algn="tl" rotWithShape="0">
                  <a:prstClr val="black">
                    <a:alpha val="40000"/>
                  </a:prstClr>
                </a:outerShdw>
              </a:effectLst>
            </a:endParaRPr>
          </a:p>
        </p:txBody>
      </p:sp>
      <p:sp>
        <p:nvSpPr>
          <p:cNvPr id="5" name="Rounded Rectangle 4"/>
          <p:cNvSpPr/>
          <p:nvPr/>
        </p:nvSpPr>
        <p:spPr>
          <a:xfrm>
            <a:off x="1129773" y="2090684"/>
            <a:ext cx="3108489" cy="1994819"/>
          </a:xfrm>
          <a:prstGeom prst="roundRect">
            <a:avLst/>
          </a:prstGeom>
          <a:gradFill flip="none" rotWithShape="1">
            <a:gsLst>
              <a:gs pos="0">
                <a:schemeClr val="accent4"/>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600" dirty="0" smtClean="0">
                <a:ln w="0"/>
                <a:solidFill>
                  <a:prstClr val="black"/>
                </a:solidFill>
                <a:effectLst>
                  <a:outerShdw blurRad="38100" dist="19050" dir="2700000" algn="tl" rotWithShape="0">
                    <a:prstClr val="black">
                      <a:alpha val="40000"/>
                    </a:prstClr>
                  </a:outerShdw>
                </a:effectLst>
              </a:rPr>
              <a:t>Youth Speaks</a:t>
            </a:r>
            <a:endParaRPr lang="en-US" sz="3600" dirty="0">
              <a:ln w="0"/>
              <a:solidFill>
                <a:prstClr val="black"/>
              </a:solidFill>
              <a:effectLst>
                <a:outerShdw blurRad="38100" dist="19050" dir="2700000" algn="tl" rotWithShape="0">
                  <a:prstClr val="black">
                    <a:alpha val="40000"/>
                  </a:prstClr>
                </a:outerShdw>
              </a:effectLst>
            </a:endParaRPr>
          </a:p>
        </p:txBody>
      </p:sp>
      <p:sp>
        <p:nvSpPr>
          <p:cNvPr id="7" name="Rounded Rectangle 6"/>
          <p:cNvSpPr/>
          <p:nvPr/>
        </p:nvSpPr>
        <p:spPr>
          <a:xfrm>
            <a:off x="4490867" y="2106118"/>
            <a:ext cx="3212953" cy="1994819"/>
          </a:xfrm>
          <a:prstGeom prst="roundRect">
            <a:avLst/>
          </a:prstGeom>
          <a:gradFill flip="none" rotWithShape="1">
            <a:gsLst>
              <a:gs pos="0">
                <a:schemeClr val="accent4"/>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600" dirty="0" smtClean="0">
                <a:ln w="0"/>
                <a:solidFill>
                  <a:prstClr val="black"/>
                </a:solidFill>
                <a:effectLst>
                  <a:outerShdw blurRad="38100" dist="19050" dir="2700000" algn="tl" rotWithShape="0">
                    <a:prstClr val="black">
                      <a:alpha val="40000"/>
                    </a:prstClr>
                  </a:outerShdw>
                </a:effectLst>
              </a:rPr>
              <a:t>BAVC Video Production</a:t>
            </a:r>
            <a:endParaRPr lang="en-US" sz="3600" dirty="0">
              <a:ln w="0"/>
              <a:solidFill>
                <a:prstClr val="black"/>
              </a:solidFill>
              <a:effectLst>
                <a:outerShdw blurRad="38100" dist="19050" dir="2700000" algn="tl" rotWithShape="0">
                  <a:prstClr val="black">
                    <a:alpha val="40000"/>
                  </a:prstClr>
                </a:outerShdw>
              </a:effectLst>
            </a:endParaRPr>
          </a:p>
        </p:txBody>
      </p:sp>
      <p:sp>
        <p:nvSpPr>
          <p:cNvPr id="8" name="Rounded Rectangle 7"/>
          <p:cNvSpPr/>
          <p:nvPr/>
        </p:nvSpPr>
        <p:spPr>
          <a:xfrm>
            <a:off x="4558773" y="4272510"/>
            <a:ext cx="3108489" cy="1994819"/>
          </a:xfrm>
          <a:prstGeom prst="roundRect">
            <a:avLst/>
          </a:prstGeom>
          <a:gradFill flip="none" rotWithShape="1">
            <a:gsLst>
              <a:gs pos="0">
                <a:schemeClr val="accent4"/>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ln w="0"/>
                <a:solidFill>
                  <a:prstClr val="black"/>
                </a:solidFill>
                <a:effectLst>
                  <a:outerShdw blurRad="38100" dist="19050" dir="2700000" algn="tl" rotWithShape="0">
                    <a:prstClr val="black">
                      <a:alpha val="40000"/>
                    </a:prstClr>
                  </a:outerShdw>
                </a:effectLst>
              </a:rPr>
              <a:t>Print and Digital Collection</a:t>
            </a:r>
            <a:endParaRPr lang="en-US" sz="3200" dirty="0">
              <a:ln w="0"/>
              <a:solidFill>
                <a:prstClr val="black"/>
              </a:solidFill>
              <a:effectLst>
                <a:outerShdw blurRad="38100" dist="19050" dir="2700000" algn="tl" rotWithShape="0">
                  <a:prstClr val="black">
                    <a:alpha val="40000"/>
                  </a:prstClr>
                </a:outerShdw>
              </a:effectLst>
            </a:endParaRPr>
          </a:p>
        </p:txBody>
      </p:sp>
      <p:sp>
        <p:nvSpPr>
          <p:cNvPr id="9" name="Rounded Rectangle 8"/>
          <p:cNvSpPr/>
          <p:nvPr/>
        </p:nvSpPr>
        <p:spPr>
          <a:xfrm>
            <a:off x="7954977" y="2052103"/>
            <a:ext cx="3108489" cy="1994819"/>
          </a:xfrm>
          <a:prstGeom prst="roundRect">
            <a:avLst/>
          </a:prstGeom>
          <a:gradFill flip="none" rotWithShape="1">
            <a:gsLst>
              <a:gs pos="0">
                <a:schemeClr val="accent4"/>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600" dirty="0" err="1" smtClean="0">
                <a:ln w="0"/>
                <a:solidFill>
                  <a:prstClr val="black"/>
                </a:solidFill>
                <a:effectLst>
                  <a:outerShdw blurRad="38100" dist="19050" dir="2700000" algn="tl" rotWithShape="0">
                    <a:prstClr val="black">
                      <a:alpha val="40000"/>
                    </a:prstClr>
                  </a:outerShdw>
                </a:effectLst>
              </a:rPr>
              <a:t>WritersCorps</a:t>
            </a:r>
            <a:endParaRPr lang="en-US" sz="3600" dirty="0">
              <a:ln w="0"/>
              <a:solidFill>
                <a:prstClr val="black"/>
              </a:solidFill>
              <a:effectLst>
                <a:outerShdw blurRad="38100" dist="19050" dir="2700000" algn="tl" rotWithShape="0">
                  <a:prstClr val="black">
                    <a:alpha val="40000"/>
                  </a:prstClr>
                </a:outerShdw>
              </a:effectLst>
            </a:endParaRPr>
          </a:p>
        </p:txBody>
      </p:sp>
      <p:sp>
        <p:nvSpPr>
          <p:cNvPr id="10" name="Rounded Rectangle 9"/>
          <p:cNvSpPr/>
          <p:nvPr/>
        </p:nvSpPr>
        <p:spPr>
          <a:xfrm>
            <a:off x="7954977" y="4272510"/>
            <a:ext cx="3189273" cy="1994819"/>
          </a:xfrm>
          <a:prstGeom prst="roundRect">
            <a:avLst/>
          </a:prstGeom>
          <a:gradFill flip="none" rotWithShape="1">
            <a:gsLst>
              <a:gs pos="0">
                <a:schemeClr val="accent4"/>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ln w="0"/>
                <a:solidFill>
                  <a:prstClr val="black"/>
                </a:solidFill>
                <a:effectLst>
                  <a:outerShdw blurRad="38100" dist="19050" dir="2700000" algn="tl" rotWithShape="0">
                    <a:prstClr val="black">
                      <a:alpha val="40000"/>
                    </a:prstClr>
                  </a:outerShdw>
                </a:effectLst>
              </a:rPr>
              <a:t>themixatsfpl.org</a:t>
            </a:r>
            <a:endParaRPr lang="en-US" sz="32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98402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4" descr="http://fc09.deviantart.net/fs71/i/2011/155/8/e/c___wallpaper_by_lurker93-d3i0ro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1219199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1" y="236239"/>
            <a:ext cx="11002122" cy="6537094"/>
          </a:xfrm>
          <a:prstGeom prst="rect">
            <a:avLst/>
          </a:prstGeom>
        </p:spPr>
      </p:pic>
      <p:sp>
        <p:nvSpPr>
          <p:cNvPr id="7" name="Rounded Rectangle 6"/>
          <p:cNvSpPr/>
          <p:nvPr/>
        </p:nvSpPr>
        <p:spPr>
          <a:xfrm>
            <a:off x="2390947" y="5441397"/>
            <a:ext cx="7409103" cy="921607"/>
          </a:xfrm>
          <a:prstGeom prst="roundRect">
            <a:avLst/>
          </a:prstGeom>
          <a:solidFill>
            <a:schemeClr val="bg1"/>
          </a:solidFill>
          <a:ln w="47625" cmpd="db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5400" dirty="0" smtClean="0">
                <a:solidFill>
                  <a:prstClr val="black"/>
                </a:solidFill>
                <a:latin typeface="Arial Black" panose="020B0A04020102020204" pitchFamily="34" charset="0"/>
              </a:rPr>
              <a:t>Leadership</a:t>
            </a:r>
            <a:endParaRPr lang="en-US" sz="5400" dirty="0">
              <a:solidFill>
                <a:prstClr val="black"/>
              </a:solidFill>
              <a:latin typeface="Arial Black" panose="020B0A04020102020204" pitchFamily="34" charset="0"/>
            </a:endParaRPr>
          </a:p>
        </p:txBody>
      </p:sp>
    </p:spTree>
    <p:extLst>
      <p:ext uri="{BB962C8B-B14F-4D97-AF65-F5344CB8AC3E}">
        <p14:creationId xmlns:p14="http://schemas.microsoft.com/office/powerpoint/2010/main" val="6819480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b   </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preferRelativeResize="0">
            <a:picLocks/>
          </p:cNvPicPr>
          <p:nvPr/>
        </p:nvPicPr>
        <p:blipFill rotWithShape="1">
          <a:blip r:embed="rId3"/>
          <a:srcRect l="-1" t="1" r="31" b="-161"/>
          <a:stretch/>
        </p:blipFill>
        <p:spPr>
          <a:xfrm>
            <a:off x="-228600" y="-89764"/>
            <a:ext cx="12192000" cy="7199454"/>
          </a:xfrm>
          <a:prstGeom prst="rect">
            <a:avLst/>
          </a:prstGeom>
        </p:spPr>
      </p:pic>
      <p:sp>
        <p:nvSpPr>
          <p:cNvPr id="7" name="Rectangle 6"/>
          <p:cNvSpPr/>
          <p:nvPr/>
        </p:nvSpPr>
        <p:spPr>
          <a:xfrm>
            <a:off x="3385410" y="443398"/>
            <a:ext cx="4463189" cy="646331"/>
          </a:xfrm>
          <a:prstGeom prst="rect">
            <a:avLst/>
          </a:prstGeom>
        </p:spPr>
        <p:txBody>
          <a:bodyPr wrap="square">
            <a:spAutoFit/>
          </a:bodyPr>
          <a:lstStyle/>
          <a:p>
            <a:pPr algn="ctr"/>
            <a:r>
              <a:rPr lang="en-US" sz="3600" b="1" dirty="0" smtClean="0">
                <a:ln w="13462">
                  <a:solidFill>
                    <a:prstClr val="white"/>
                  </a:solidFill>
                  <a:prstDash val="solid"/>
                </a:ln>
                <a:solidFill>
                  <a:prstClr val="white"/>
                </a:solidFill>
                <a:effectLst>
                  <a:glow rad="127000">
                    <a:srgbClr val="5B9BD5"/>
                  </a:glow>
                  <a:outerShdw dist="38100" dir="2700000" algn="bl" rotWithShape="0">
                    <a:srgbClr val="4472C4"/>
                  </a:outerShdw>
                </a:effectLst>
                <a:latin typeface="Calibri" panose="020F0502020204030204"/>
              </a:rPr>
              <a:t>The Mix at SFPL Goals</a:t>
            </a:r>
            <a:endParaRPr lang="en-US" sz="3600" b="1" dirty="0">
              <a:ln w="13462">
                <a:solidFill>
                  <a:prstClr val="white"/>
                </a:solidFill>
                <a:prstDash val="solid"/>
              </a:ln>
              <a:solidFill>
                <a:prstClr val="white"/>
              </a:solidFill>
              <a:effectLst>
                <a:glow rad="127000">
                  <a:srgbClr val="5B9BD5"/>
                </a:glow>
                <a:outerShdw dist="38100" dir="2700000" algn="bl" rotWithShape="0">
                  <a:srgbClr val="4472C4"/>
                </a:outerShdw>
              </a:effectLst>
              <a:latin typeface="Calibri" panose="020F0502020204030204"/>
            </a:endParaRPr>
          </a:p>
        </p:txBody>
      </p:sp>
      <p:grpSp>
        <p:nvGrpSpPr>
          <p:cNvPr id="8" name="Group 7"/>
          <p:cNvGrpSpPr/>
          <p:nvPr/>
        </p:nvGrpSpPr>
        <p:grpSpPr>
          <a:xfrm>
            <a:off x="304800" y="1631547"/>
            <a:ext cx="5959764" cy="4419602"/>
            <a:chOff x="228600" y="1608906"/>
            <a:chExt cx="5024436" cy="3692320"/>
          </a:xfrm>
        </p:grpSpPr>
        <p:grpSp>
          <p:nvGrpSpPr>
            <p:cNvPr id="9" name="Group 8"/>
            <p:cNvGrpSpPr/>
            <p:nvPr/>
          </p:nvGrpSpPr>
          <p:grpSpPr>
            <a:xfrm>
              <a:off x="228600" y="1978238"/>
              <a:ext cx="5024436" cy="3322988"/>
              <a:chOff x="439222" y="1978238"/>
              <a:chExt cx="5024436" cy="3322988"/>
            </a:xfrm>
          </p:grpSpPr>
          <p:grpSp>
            <p:nvGrpSpPr>
              <p:cNvPr id="11" name="Group 10"/>
              <p:cNvGrpSpPr/>
              <p:nvPr/>
            </p:nvGrpSpPr>
            <p:grpSpPr>
              <a:xfrm>
                <a:off x="3830848" y="2009024"/>
                <a:ext cx="1632810" cy="3292202"/>
                <a:chOff x="6553200" y="1430567"/>
                <a:chExt cx="1632810" cy="2469151"/>
              </a:xfrm>
            </p:grpSpPr>
            <p:sp>
              <p:nvSpPr>
                <p:cNvPr id="26" name="Rectangle 25"/>
                <p:cNvSpPr/>
                <p:nvPr/>
              </p:nvSpPr>
              <p:spPr>
                <a:xfrm>
                  <a:off x="6553200" y="1430567"/>
                  <a:ext cx="1632810" cy="7253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553200" y="2212134"/>
                  <a:ext cx="1632810" cy="12740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553200" y="3562350"/>
                  <a:ext cx="1632810" cy="3373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676195" y="1671568"/>
                  <a:ext cx="1425800" cy="327840"/>
                </a:xfrm>
                <a:prstGeom prst="rect">
                  <a:avLst/>
                </a:prstGeom>
              </p:spPr>
              <p:txBody>
                <a:bodyPr wrap="square">
                  <a:spAutoFit/>
                </a:bodyPr>
                <a:lstStyle/>
                <a:p>
                  <a:pPr algn="ctr"/>
                  <a:r>
                    <a:rPr lang="en-US" sz="1400" b="1" dirty="0">
                      <a:solidFill>
                        <a:schemeClr val="bg1"/>
                      </a:solidFill>
                      <a:latin typeface="Open Sans" pitchFamily="34" charset="0"/>
                      <a:ea typeface="Open Sans" pitchFamily="34" charset="0"/>
                      <a:cs typeface="Open Sans" pitchFamily="34" charset="0"/>
                    </a:rPr>
                    <a:t>Social Connection</a:t>
                  </a:r>
                </a:p>
              </p:txBody>
            </p:sp>
            <p:sp>
              <p:nvSpPr>
                <p:cNvPr id="30" name="TextBox 29"/>
                <p:cNvSpPr txBox="1"/>
                <p:nvPr/>
              </p:nvSpPr>
              <p:spPr>
                <a:xfrm>
                  <a:off x="6685812" y="2285998"/>
                  <a:ext cx="1390672" cy="1012447"/>
                </a:xfrm>
                <a:prstGeom prst="rect">
                  <a:avLst/>
                </a:prstGeom>
                <a:noFill/>
              </p:spPr>
              <p:txBody>
                <a:bodyPr wrap="square" rtlCol="0">
                  <a:spAutoFit/>
                </a:bodyPr>
                <a:lstStyle/>
                <a:p>
                  <a:pPr algn="ctr">
                    <a:lnSpc>
                      <a:spcPct val="150000"/>
                    </a:lnSpc>
                    <a:spcBef>
                      <a:spcPts val="200"/>
                    </a:spcBef>
                  </a:pPr>
                  <a:r>
                    <a:rPr lang="en-US" sz="1100" b="1" dirty="0">
                      <a:solidFill>
                        <a:schemeClr val="bg1">
                          <a:lumMod val="95000"/>
                        </a:schemeClr>
                      </a:solidFill>
                    </a:rPr>
                    <a:t>Learning is meaningful when it is part of valued social relationships and shared practice, culture, and identity. </a:t>
                  </a:r>
                  <a:endParaRPr lang="en-US" sz="1100" b="1" dirty="0">
                    <a:solidFill>
                      <a:schemeClr val="bg1">
                        <a:lumMod val="95000"/>
                      </a:schemeClr>
                    </a:solidFill>
                    <a:latin typeface="Open Sans Light" pitchFamily="34" charset="0"/>
                    <a:ea typeface="Open Sans Light" pitchFamily="34" charset="0"/>
                    <a:cs typeface="Open Sans Light" pitchFamily="34" charset="0"/>
                  </a:endParaRPr>
                </a:p>
              </p:txBody>
            </p:sp>
            <p:sp>
              <p:nvSpPr>
                <p:cNvPr id="31" name="Rectangle 30"/>
                <p:cNvSpPr/>
                <p:nvPr/>
              </p:nvSpPr>
              <p:spPr>
                <a:xfrm>
                  <a:off x="6903295" y="3613966"/>
                  <a:ext cx="971947" cy="173562"/>
                </a:xfrm>
                <a:prstGeom prst="rect">
                  <a:avLst/>
                </a:prstGeom>
              </p:spPr>
              <p:txBody>
                <a:bodyPr wrap="none">
                  <a:spAutoFit/>
                </a:bodyPr>
                <a:lstStyle/>
                <a:p>
                  <a:pPr algn="ctr"/>
                  <a:r>
                    <a:rPr lang="en-US" sz="1200" b="1" dirty="0">
                      <a:solidFill>
                        <a:schemeClr val="bg1"/>
                      </a:solidFill>
                      <a:latin typeface="Open Sans" pitchFamily="34" charset="0"/>
                      <a:ea typeface="Open Sans" pitchFamily="34" charset="0"/>
                      <a:cs typeface="Open Sans" pitchFamily="34" charset="0"/>
                    </a:rPr>
                    <a:t>collaboration</a:t>
                  </a:r>
                </a:p>
              </p:txBody>
            </p:sp>
          </p:grpSp>
          <p:grpSp>
            <p:nvGrpSpPr>
              <p:cNvPr id="12" name="Group 11"/>
              <p:cNvGrpSpPr/>
              <p:nvPr/>
            </p:nvGrpSpPr>
            <p:grpSpPr>
              <a:xfrm>
                <a:off x="2134500" y="1978238"/>
                <a:ext cx="1632810" cy="3322985"/>
                <a:chOff x="4600256" y="1407479"/>
                <a:chExt cx="1632810" cy="2492239"/>
              </a:xfrm>
            </p:grpSpPr>
            <p:sp>
              <p:nvSpPr>
                <p:cNvPr id="20" name="Rectangle 19"/>
                <p:cNvSpPr/>
                <p:nvPr/>
              </p:nvSpPr>
              <p:spPr>
                <a:xfrm>
                  <a:off x="4600256" y="1407479"/>
                  <a:ext cx="1632810" cy="7457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600256" y="2212134"/>
                  <a:ext cx="1632810" cy="12740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600256" y="3562350"/>
                  <a:ext cx="1632810" cy="337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707479" y="1658313"/>
                  <a:ext cx="1416061" cy="289271"/>
                </a:xfrm>
                <a:prstGeom prst="rect">
                  <a:avLst/>
                </a:prstGeom>
              </p:spPr>
              <p:txBody>
                <a:bodyPr wrap="square">
                  <a:spAutoFit/>
                </a:bodyPr>
                <a:lstStyle/>
                <a:p>
                  <a:pPr algn="ctr"/>
                  <a:r>
                    <a:rPr lang="en-US" sz="1200" b="1" dirty="0">
                      <a:solidFill>
                        <a:schemeClr val="bg1"/>
                      </a:solidFill>
                      <a:latin typeface="Open Sans" pitchFamily="34" charset="0"/>
                      <a:ea typeface="Open Sans" pitchFamily="34" charset="0"/>
                      <a:cs typeface="Open Sans" pitchFamily="34" charset="0"/>
                    </a:rPr>
                    <a:t>FULL PARTICIPATION</a:t>
                  </a:r>
                </a:p>
              </p:txBody>
            </p:sp>
            <p:sp>
              <p:nvSpPr>
                <p:cNvPr id="24" name="TextBox 23"/>
                <p:cNvSpPr txBox="1"/>
                <p:nvPr/>
              </p:nvSpPr>
              <p:spPr>
                <a:xfrm>
                  <a:off x="4732868" y="2285998"/>
                  <a:ext cx="1390672" cy="1171546"/>
                </a:xfrm>
                <a:prstGeom prst="rect">
                  <a:avLst/>
                </a:prstGeom>
                <a:noFill/>
              </p:spPr>
              <p:txBody>
                <a:bodyPr wrap="square" rtlCol="0">
                  <a:spAutoFit/>
                </a:bodyPr>
                <a:lstStyle/>
                <a:p>
                  <a:pPr algn="ctr">
                    <a:lnSpc>
                      <a:spcPct val="150000"/>
                    </a:lnSpc>
                    <a:spcBef>
                      <a:spcPts val="200"/>
                    </a:spcBef>
                  </a:pPr>
                  <a:r>
                    <a:rPr lang="en-US" sz="1100" b="1" dirty="0">
                      <a:solidFill>
                        <a:schemeClr val="bg1">
                          <a:lumMod val="95000"/>
                        </a:schemeClr>
                      </a:solidFill>
                    </a:rPr>
                    <a:t>Learning environments, communities, and civic life thrive when all members actively engage and contribute.</a:t>
                  </a:r>
                  <a:endParaRPr lang="en-US" sz="1100" b="1" dirty="0">
                    <a:solidFill>
                      <a:schemeClr val="bg1">
                        <a:lumMod val="95000"/>
                      </a:schemeClr>
                    </a:solidFill>
                    <a:latin typeface="Open Sans Light" pitchFamily="34" charset="0"/>
                    <a:ea typeface="Open Sans Light" pitchFamily="34" charset="0"/>
                    <a:cs typeface="Open Sans Light" pitchFamily="34" charset="0"/>
                  </a:endParaRPr>
                </a:p>
              </p:txBody>
            </p:sp>
            <p:sp>
              <p:nvSpPr>
                <p:cNvPr id="25" name="Rectangle 24"/>
                <p:cNvSpPr/>
                <p:nvPr/>
              </p:nvSpPr>
              <p:spPr>
                <a:xfrm>
                  <a:off x="5134556" y="3613966"/>
                  <a:ext cx="615170" cy="173562"/>
                </a:xfrm>
                <a:prstGeom prst="rect">
                  <a:avLst/>
                </a:prstGeom>
              </p:spPr>
              <p:txBody>
                <a:bodyPr wrap="none">
                  <a:spAutoFit/>
                </a:bodyPr>
                <a:lstStyle/>
                <a:p>
                  <a:pPr algn="ctr"/>
                  <a:r>
                    <a:rPr lang="en-US" sz="1200" b="1" dirty="0">
                      <a:solidFill>
                        <a:schemeClr val="bg1"/>
                      </a:solidFill>
                      <a:latin typeface="Open Sans" pitchFamily="34" charset="0"/>
                      <a:ea typeface="Open Sans" pitchFamily="34" charset="0"/>
                      <a:cs typeface="Open Sans" pitchFamily="34" charset="0"/>
                    </a:rPr>
                    <a:t>respect</a:t>
                  </a:r>
                </a:p>
              </p:txBody>
            </p:sp>
          </p:grpSp>
          <p:grpSp>
            <p:nvGrpSpPr>
              <p:cNvPr id="13" name="Group 12"/>
              <p:cNvGrpSpPr/>
              <p:nvPr/>
            </p:nvGrpSpPr>
            <p:grpSpPr>
              <a:xfrm>
                <a:off x="439222" y="1978238"/>
                <a:ext cx="1632810" cy="3322985"/>
                <a:chOff x="2677278" y="1407479"/>
                <a:chExt cx="1632810" cy="2492239"/>
              </a:xfrm>
            </p:grpSpPr>
            <p:sp>
              <p:nvSpPr>
                <p:cNvPr id="14" name="Rectangle 13"/>
                <p:cNvSpPr/>
                <p:nvPr/>
              </p:nvSpPr>
              <p:spPr>
                <a:xfrm>
                  <a:off x="2677278" y="1407479"/>
                  <a:ext cx="1632810" cy="7457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677278" y="2212134"/>
                  <a:ext cx="1632810" cy="1274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677278" y="3562350"/>
                  <a:ext cx="1632810" cy="3373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070666" y="1733550"/>
                  <a:ext cx="861129" cy="192847"/>
                </a:xfrm>
                <a:prstGeom prst="rect">
                  <a:avLst/>
                </a:prstGeom>
              </p:spPr>
              <p:txBody>
                <a:bodyPr wrap="none">
                  <a:spAutoFit/>
                </a:bodyPr>
                <a:lstStyle/>
                <a:p>
                  <a:pPr algn="ctr"/>
                  <a:r>
                    <a:rPr lang="en-US" sz="1400" b="1" dirty="0">
                      <a:solidFill>
                        <a:schemeClr val="bg1"/>
                      </a:solidFill>
                      <a:latin typeface="Open Sans" pitchFamily="34" charset="0"/>
                      <a:ea typeface="Open Sans" pitchFamily="34" charset="0"/>
                      <a:cs typeface="Open Sans" pitchFamily="34" charset="0"/>
                    </a:rPr>
                    <a:t>EQUITY</a:t>
                  </a:r>
                  <a:r>
                    <a:rPr lang="en-US" sz="1400" dirty="0">
                      <a:solidFill>
                        <a:schemeClr val="bg1"/>
                      </a:solidFill>
                      <a:latin typeface="Open Sans" pitchFamily="34" charset="0"/>
                      <a:ea typeface="Open Sans" pitchFamily="34" charset="0"/>
                      <a:cs typeface="Open Sans" pitchFamily="34" charset="0"/>
                    </a:rPr>
                    <a:t>	</a:t>
                  </a:r>
                </a:p>
              </p:txBody>
            </p:sp>
            <p:sp>
              <p:nvSpPr>
                <p:cNvPr id="18" name="TextBox 17"/>
                <p:cNvSpPr txBox="1"/>
                <p:nvPr/>
              </p:nvSpPr>
              <p:spPr>
                <a:xfrm>
                  <a:off x="2804042" y="2285998"/>
                  <a:ext cx="1390672" cy="1171546"/>
                </a:xfrm>
                <a:prstGeom prst="rect">
                  <a:avLst/>
                </a:prstGeom>
                <a:noFill/>
              </p:spPr>
              <p:txBody>
                <a:bodyPr wrap="square" rtlCol="0">
                  <a:spAutoFit/>
                </a:bodyPr>
                <a:lstStyle/>
                <a:p>
                  <a:pPr algn="ctr">
                    <a:lnSpc>
                      <a:spcPct val="150000"/>
                    </a:lnSpc>
                    <a:spcBef>
                      <a:spcPts val="200"/>
                    </a:spcBef>
                  </a:pPr>
                  <a:r>
                    <a:rPr lang="en-US" sz="1100" b="1" dirty="0">
                      <a:solidFill>
                        <a:schemeClr val="bg1">
                          <a:lumMod val="95000"/>
                        </a:schemeClr>
                      </a:solidFill>
                    </a:rPr>
                    <a:t>When educational opportunity is available and accessible to all young people, it elevates the world in which we all live</a:t>
                  </a:r>
                  <a:endParaRPr lang="en-US" sz="1100" b="1" dirty="0">
                    <a:solidFill>
                      <a:schemeClr val="bg1">
                        <a:lumMod val="95000"/>
                      </a:schemeClr>
                    </a:solidFill>
                    <a:latin typeface="Open Sans Light" pitchFamily="34" charset="0"/>
                    <a:ea typeface="Open Sans Light" pitchFamily="34" charset="0"/>
                    <a:cs typeface="Open Sans Light" pitchFamily="34" charset="0"/>
                  </a:endParaRPr>
                </a:p>
              </p:txBody>
            </p:sp>
            <p:sp>
              <p:nvSpPr>
                <p:cNvPr id="19" name="Rectangle 18"/>
                <p:cNvSpPr/>
                <p:nvPr/>
              </p:nvSpPr>
              <p:spPr>
                <a:xfrm>
                  <a:off x="2826223" y="3613966"/>
                  <a:ext cx="1339535" cy="173562"/>
                </a:xfrm>
                <a:prstGeom prst="rect">
                  <a:avLst/>
                </a:prstGeom>
              </p:spPr>
              <p:txBody>
                <a:bodyPr wrap="none">
                  <a:spAutoFit/>
                </a:bodyPr>
                <a:lstStyle/>
                <a:p>
                  <a:pPr algn="ctr"/>
                  <a:r>
                    <a:rPr lang="en-US" sz="1200" b="1" dirty="0">
                      <a:solidFill>
                        <a:schemeClr val="bg1"/>
                      </a:solidFill>
                      <a:latin typeface="Open Sans" pitchFamily="34" charset="0"/>
                      <a:ea typeface="Open Sans" pitchFamily="34" charset="0"/>
                      <a:cs typeface="Open Sans" pitchFamily="34" charset="0"/>
                    </a:rPr>
                    <a:t>open - mindedness</a:t>
                  </a:r>
                </a:p>
              </p:txBody>
            </p:sp>
          </p:grpSp>
        </p:grpSp>
        <p:sp>
          <p:nvSpPr>
            <p:cNvPr id="10" name="TextBox 9"/>
            <p:cNvSpPr txBox="1"/>
            <p:nvPr/>
          </p:nvSpPr>
          <p:spPr>
            <a:xfrm>
              <a:off x="770962" y="1608906"/>
              <a:ext cx="3961727" cy="369332"/>
            </a:xfrm>
            <a:prstGeom prst="rect">
              <a:avLst/>
            </a:prstGeom>
            <a:noFill/>
          </p:spPr>
          <p:txBody>
            <a:bodyPr wrap="none" rtlCol="0">
              <a:spAutoFit/>
            </a:bodyPr>
            <a:lstStyle/>
            <a:p>
              <a:pPr algn="ctr"/>
              <a:r>
                <a:rPr lang="en-US" b="1" dirty="0" smtClean="0">
                  <a:ln w="13462">
                    <a:solidFill>
                      <a:prstClr val="white"/>
                    </a:solidFill>
                    <a:prstDash val="solid"/>
                  </a:ln>
                  <a:solidFill>
                    <a:prstClr val="white"/>
                  </a:solidFill>
                  <a:effectLst>
                    <a:glow rad="127000">
                      <a:srgbClr val="5B9BD5"/>
                    </a:glow>
                    <a:outerShdw dist="38100" dir="2700000" algn="bl" rotWithShape="0">
                      <a:srgbClr val="4472C4"/>
                    </a:outerShdw>
                  </a:effectLst>
                  <a:latin typeface="Calibri" panose="020F0502020204030204"/>
                </a:rPr>
                <a:t>Programs should live up to these values</a:t>
              </a:r>
              <a:endParaRPr lang="en-US" b="1" dirty="0">
                <a:ln w="13462">
                  <a:solidFill>
                    <a:prstClr val="white"/>
                  </a:solidFill>
                  <a:prstDash val="solid"/>
                </a:ln>
                <a:solidFill>
                  <a:prstClr val="white"/>
                </a:solidFill>
                <a:effectLst>
                  <a:glow rad="127000">
                    <a:srgbClr val="5B9BD5"/>
                  </a:glow>
                  <a:outerShdw dist="38100" dir="2700000" algn="bl" rotWithShape="0">
                    <a:srgbClr val="4472C4"/>
                  </a:outerShdw>
                </a:effectLst>
                <a:latin typeface="Calibri" panose="020F0502020204030204"/>
              </a:endParaRPr>
            </a:p>
          </p:txBody>
        </p:sp>
      </p:grpSp>
      <p:sp>
        <p:nvSpPr>
          <p:cNvPr id="5" name="Rectangle 4"/>
          <p:cNvSpPr/>
          <p:nvPr/>
        </p:nvSpPr>
        <p:spPr>
          <a:xfrm>
            <a:off x="7483765" y="1614130"/>
            <a:ext cx="2864117" cy="369332"/>
          </a:xfrm>
          <a:prstGeom prst="rect">
            <a:avLst/>
          </a:prstGeom>
        </p:spPr>
        <p:txBody>
          <a:bodyPr wrap="none">
            <a:spAutoFit/>
          </a:bodyPr>
          <a:lstStyle/>
          <a:p>
            <a:r>
              <a:rPr lang="en-US" b="1" dirty="0">
                <a:ln w="13462">
                  <a:solidFill>
                    <a:prstClr val="white"/>
                  </a:solidFill>
                  <a:prstDash val="solid"/>
                </a:ln>
                <a:solidFill>
                  <a:prstClr val="white"/>
                </a:solidFill>
                <a:effectLst>
                  <a:glow rad="127000">
                    <a:srgbClr val="5B9BD5"/>
                  </a:glow>
                  <a:outerShdw dist="38100" dir="2700000" algn="bl" rotWithShape="0">
                    <a:srgbClr val="4472C4"/>
                  </a:outerShdw>
                </a:effectLst>
                <a:latin typeface="Calibri" panose="020F0502020204030204"/>
              </a:rPr>
              <a:t>Programs should </a:t>
            </a:r>
            <a:r>
              <a:rPr lang="en-US" b="1" dirty="0" smtClean="0">
                <a:ln w="13462">
                  <a:solidFill>
                    <a:prstClr val="white"/>
                  </a:solidFill>
                  <a:prstDash val="solid"/>
                </a:ln>
                <a:solidFill>
                  <a:prstClr val="white"/>
                </a:solidFill>
                <a:effectLst>
                  <a:glow rad="127000">
                    <a:srgbClr val="5B9BD5"/>
                  </a:glow>
                  <a:outerShdw dist="38100" dir="2700000" algn="bl" rotWithShape="0">
                    <a:srgbClr val="4472C4"/>
                  </a:outerShdw>
                </a:effectLst>
                <a:latin typeface="Calibri" panose="020F0502020204030204"/>
              </a:rPr>
              <a:t>help youth</a:t>
            </a:r>
            <a:endParaRPr lang="en-US" dirty="0"/>
          </a:p>
        </p:txBody>
      </p:sp>
      <p:grpSp>
        <p:nvGrpSpPr>
          <p:cNvPr id="33" name="Group 32"/>
          <p:cNvGrpSpPr/>
          <p:nvPr/>
        </p:nvGrpSpPr>
        <p:grpSpPr>
          <a:xfrm>
            <a:off x="7276556" y="2205464"/>
            <a:ext cx="3391444" cy="3357135"/>
            <a:chOff x="5791583" y="2297066"/>
            <a:chExt cx="2674464" cy="2318392"/>
          </a:xfrm>
        </p:grpSpPr>
        <p:grpSp>
          <p:nvGrpSpPr>
            <p:cNvPr id="34" name="Group 33"/>
            <p:cNvGrpSpPr/>
            <p:nvPr/>
          </p:nvGrpSpPr>
          <p:grpSpPr>
            <a:xfrm>
              <a:off x="5791583" y="2297066"/>
              <a:ext cx="1295400" cy="1116316"/>
              <a:chOff x="5867400" y="2312684"/>
              <a:chExt cx="1295400" cy="1116316"/>
            </a:xfrm>
          </p:grpSpPr>
          <p:sp>
            <p:nvSpPr>
              <p:cNvPr id="44" name="Rectangle 43"/>
              <p:cNvSpPr/>
              <p:nvPr/>
            </p:nvSpPr>
            <p:spPr>
              <a:xfrm>
                <a:off x="5867400" y="2312684"/>
                <a:ext cx="1295400" cy="11163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5951064" y="2543516"/>
                <a:ext cx="1128072" cy="446348"/>
              </a:xfrm>
              <a:prstGeom prst="rect">
                <a:avLst/>
              </a:prstGeom>
              <a:noFill/>
            </p:spPr>
            <p:txBody>
              <a:bodyPr wrap="square" rtlCol="0">
                <a:spAutoFit/>
              </a:bodyPr>
              <a:lstStyle/>
              <a:p>
                <a:pPr algn="ctr"/>
                <a:r>
                  <a:rPr lang="en-US" sz="1200" b="1" dirty="0">
                    <a:solidFill>
                      <a:schemeClr val="bg1"/>
                    </a:solidFill>
                  </a:rPr>
                  <a:t>Become better consumers of media</a:t>
                </a:r>
              </a:p>
            </p:txBody>
          </p:sp>
        </p:grpSp>
        <p:grpSp>
          <p:nvGrpSpPr>
            <p:cNvPr id="35" name="Group 34"/>
            <p:cNvGrpSpPr/>
            <p:nvPr/>
          </p:nvGrpSpPr>
          <p:grpSpPr>
            <a:xfrm>
              <a:off x="7170647" y="2297066"/>
              <a:ext cx="1295400" cy="1116316"/>
              <a:chOff x="5867400" y="2312684"/>
              <a:chExt cx="1295400" cy="1116316"/>
            </a:xfrm>
          </p:grpSpPr>
          <p:sp>
            <p:nvSpPr>
              <p:cNvPr id="42" name="Rectangle 41"/>
              <p:cNvSpPr/>
              <p:nvPr/>
            </p:nvSpPr>
            <p:spPr>
              <a:xfrm>
                <a:off x="5867400" y="2312684"/>
                <a:ext cx="1295400" cy="11163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5951064" y="2543516"/>
                <a:ext cx="1128072" cy="446348"/>
              </a:xfrm>
              <a:prstGeom prst="rect">
                <a:avLst/>
              </a:prstGeom>
              <a:noFill/>
            </p:spPr>
            <p:txBody>
              <a:bodyPr wrap="square" rtlCol="0">
                <a:spAutoFit/>
              </a:bodyPr>
              <a:lstStyle/>
              <a:p>
                <a:pPr algn="ctr"/>
                <a:r>
                  <a:rPr lang="en-US" sz="1200" b="1" dirty="0">
                    <a:solidFill>
                      <a:schemeClr val="bg1"/>
                    </a:solidFill>
                  </a:rPr>
                  <a:t>Have hands on building experiences</a:t>
                </a:r>
              </a:p>
            </p:txBody>
          </p:sp>
        </p:grpSp>
        <p:grpSp>
          <p:nvGrpSpPr>
            <p:cNvPr id="36" name="Group 35"/>
            <p:cNvGrpSpPr/>
            <p:nvPr/>
          </p:nvGrpSpPr>
          <p:grpSpPr>
            <a:xfrm>
              <a:off x="5795282" y="3499142"/>
              <a:ext cx="1295400" cy="1116316"/>
              <a:chOff x="5867400" y="2312684"/>
              <a:chExt cx="1295400" cy="1116316"/>
            </a:xfrm>
          </p:grpSpPr>
          <p:sp>
            <p:nvSpPr>
              <p:cNvPr id="40" name="Rectangle 39"/>
              <p:cNvSpPr/>
              <p:nvPr/>
            </p:nvSpPr>
            <p:spPr>
              <a:xfrm>
                <a:off x="5867400" y="2312684"/>
                <a:ext cx="1295400" cy="11163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5951064" y="2543516"/>
                <a:ext cx="1128072" cy="446348"/>
              </a:xfrm>
              <a:prstGeom prst="rect">
                <a:avLst/>
              </a:prstGeom>
              <a:noFill/>
            </p:spPr>
            <p:txBody>
              <a:bodyPr wrap="square" rtlCol="0">
                <a:spAutoFit/>
              </a:bodyPr>
              <a:lstStyle/>
              <a:p>
                <a:pPr algn="ctr"/>
                <a:r>
                  <a:rPr lang="en-US" sz="1200" b="1" dirty="0">
                    <a:solidFill>
                      <a:schemeClr val="bg1"/>
                    </a:solidFill>
                  </a:rPr>
                  <a:t>Connect w/ mentors, peers + library staff</a:t>
                </a:r>
              </a:p>
            </p:txBody>
          </p:sp>
        </p:grpSp>
        <p:grpSp>
          <p:nvGrpSpPr>
            <p:cNvPr id="37" name="Group 36"/>
            <p:cNvGrpSpPr/>
            <p:nvPr/>
          </p:nvGrpSpPr>
          <p:grpSpPr>
            <a:xfrm>
              <a:off x="7170647" y="3494457"/>
              <a:ext cx="1295400" cy="1116316"/>
              <a:chOff x="5867400" y="2312684"/>
              <a:chExt cx="1295400" cy="1116316"/>
            </a:xfrm>
          </p:grpSpPr>
          <p:sp>
            <p:nvSpPr>
              <p:cNvPr id="38" name="Rectangle 37"/>
              <p:cNvSpPr/>
              <p:nvPr/>
            </p:nvSpPr>
            <p:spPr>
              <a:xfrm>
                <a:off x="5867400" y="2312684"/>
                <a:ext cx="1295400" cy="11163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5951064" y="2543516"/>
                <a:ext cx="1128072" cy="446348"/>
              </a:xfrm>
              <a:prstGeom prst="rect">
                <a:avLst/>
              </a:prstGeom>
              <a:noFill/>
            </p:spPr>
            <p:txBody>
              <a:bodyPr wrap="square" rtlCol="0">
                <a:spAutoFit/>
              </a:bodyPr>
              <a:lstStyle/>
              <a:p>
                <a:pPr algn="ctr"/>
                <a:r>
                  <a:rPr lang="en-US" sz="1200" b="1" dirty="0">
                    <a:solidFill>
                      <a:schemeClr val="bg1"/>
                    </a:solidFill>
                  </a:rPr>
                  <a:t>Celebrate local culture + diversity</a:t>
                </a:r>
              </a:p>
            </p:txBody>
          </p:sp>
        </p:grpSp>
      </p:grpSp>
    </p:spTree>
    <p:extLst>
      <p:ext uri="{BB962C8B-B14F-4D97-AF65-F5344CB8AC3E}">
        <p14:creationId xmlns:p14="http://schemas.microsoft.com/office/powerpoint/2010/main" val="12166724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4" descr="http://fc09.deviantart.net/fs71/i/2011/155/8/e/c___wallpaper_by_lurker93-d3i0ro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61"/>
            <a:ext cx="12375125" cy="6961085"/>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902827" y="3003158"/>
            <a:ext cx="4826637" cy="1506427"/>
          </a:xfrm>
          <a:prstGeom prst="roundRect">
            <a:avLst/>
          </a:prstGeom>
          <a:gradFill flip="none" rotWithShape="1">
            <a:gsLst>
              <a:gs pos="0">
                <a:schemeClr val="accent1">
                  <a:lumMod val="40000"/>
                  <a:lumOff val="6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0"/>
              <a:solidFill>
                <a:prstClr val="black"/>
              </a:solidFill>
              <a:effectLst>
                <a:outerShdw blurRad="38100" dist="19050" dir="2700000" algn="tl" rotWithShape="0">
                  <a:prstClr val="black">
                    <a:alpha val="40000"/>
                  </a:prstClr>
                </a:outerShdw>
              </a:effectLst>
            </a:endParaRPr>
          </a:p>
        </p:txBody>
      </p:sp>
      <p:sp>
        <p:nvSpPr>
          <p:cNvPr id="17" name="Rounded Rectangle 16"/>
          <p:cNvSpPr/>
          <p:nvPr/>
        </p:nvSpPr>
        <p:spPr>
          <a:xfrm>
            <a:off x="6405905" y="4785660"/>
            <a:ext cx="4682642" cy="1499394"/>
          </a:xfrm>
          <a:prstGeom prst="roundRect">
            <a:avLst/>
          </a:prstGeom>
          <a:gradFill flip="none" rotWithShape="1">
            <a:gsLst>
              <a:gs pos="0">
                <a:schemeClr val="accent1">
                  <a:lumMod val="40000"/>
                  <a:lumOff val="6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0"/>
              <a:solidFill>
                <a:prstClr val="black"/>
              </a:solidFill>
              <a:effectLst>
                <a:outerShdw blurRad="38100" dist="19050" dir="2700000" algn="tl" rotWithShape="0">
                  <a:prstClr val="black">
                    <a:alpha val="40000"/>
                  </a:prstClr>
                </a:outerShdw>
              </a:effectLst>
            </a:endParaRPr>
          </a:p>
        </p:txBody>
      </p:sp>
      <p:sp>
        <p:nvSpPr>
          <p:cNvPr id="18" name="Rounded Rectangle 17"/>
          <p:cNvSpPr/>
          <p:nvPr/>
        </p:nvSpPr>
        <p:spPr>
          <a:xfrm>
            <a:off x="902827" y="4808806"/>
            <a:ext cx="4826637" cy="1487823"/>
          </a:xfrm>
          <a:prstGeom prst="roundRect">
            <a:avLst/>
          </a:prstGeom>
          <a:gradFill flip="none" rotWithShape="1">
            <a:gsLst>
              <a:gs pos="0">
                <a:schemeClr val="accent1">
                  <a:lumMod val="40000"/>
                  <a:lumOff val="6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0"/>
              <a:solidFill>
                <a:prstClr val="black"/>
              </a:solidFill>
              <a:effectLst>
                <a:outerShdw blurRad="38100" dist="19050" dir="2700000" algn="tl" rotWithShape="0">
                  <a:prstClr val="black">
                    <a:alpha val="40000"/>
                  </a:prstClr>
                </a:outerShdw>
              </a:effectLst>
            </a:endParaRPr>
          </a:p>
        </p:txBody>
      </p:sp>
      <p:sp>
        <p:nvSpPr>
          <p:cNvPr id="19" name="Rounded Rectangle 18"/>
          <p:cNvSpPr/>
          <p:nvPr/>
        </p:nvSpPr>
        <p:spPr>
          <a:xfrm>
            <a:off x="6359605" y="2945286"/>
            <a:ext cx="4821539" cy="1564299"/>
          </a:xfrm>
          <a:prstGeom prst="roundRect">
            <a:avLst/>
          </a:prstGeom>
          <a:gradFill flip="none" rotWithShape="1">
            <a:gsLst>
              <a:gs pos="0">
                <a:schemeClr val="accent1">
                  <a:lumMod val="40000"/>
                  <a:lumOff val="6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0"/>
              <a:solidFill>
                <a:prstClr val="black"/>
              </a:solidFill>
              <a:effectLst>
                <a:outerShdw blurRad="38100" dist="19050" dir="2700000" algn="tl" rotWithShape="0">
                  <a:prstClr val="black">
                    <a:alpha val="40000"/>
                  </a:prstClr>
                </a:outerShdw>
              </a:effectLst>
            </a:endParaRPr>
          </a:p>
        </p:txBody>
      </p:sp>
      <p:sp>
        <p:nvSpPr>
          <p:cNvPr id="10" name="TextBox 9"/>
          <p:cNvSpPr txBox="1"/>
          <p:nvPr/>
        </p:nvSpPr>
        <p:spPr>
          <a:xfrm>
            <a:off x="992095" y="3230591"/>
            <a:ext cx="4710891" cy="1077218"/>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cs typeface="+mn-cs"/>
              </a:rPr>
              <a:t>Groups Achieving a Common Goal</a:t>
            </a:r>
            <a:endParaRPr lang="en-US" sz="3200" dirty="0">
              <a:solidFill>
                <a:prstClr val="black"/>
              </a:solidFill>
              <a:latin typeface="Calibri" panose="020F0502020204030204"/>
              <a:cs typeface="+mn-cs"/>
            </a:endParaRPr>
          </a:p>
        </p:txBody>
      </p:sp>
      <p:sp>
        <p:nvSpPr>
          <p:cNvPr id="12" name="TextBox 11"/>
          <p:cNvSpPr txBox="1"/>
          <p:nvPr/>
        </p:nvSpPr>
        <p:spPr>
          <a:xfrm>
            <a:off x="6672123" y="3432367"/>
            <a:ext cx="4277527" cy="584775"/>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cs typeface="+mn-cs"/>
              </a:rPr>
              <a:t>Demonstrate Integrity</a:t>
            </a:r>
            <a:endParaRPr lang="en-US" sz="3200" dirty="0">
              <a:solidFill>
                <a:prstClr val="black"/>
              </a:solidFill>
              <a:latin typeface="Calibri" panose="020F0502020204030204"/>
              <a:cs typeface="+mn-cs"/>
            </a:endParaRPr>
          </a:p>
        </p:txBody>
      </p:sp>
      <p:sp>
        <p:nvSpPr>
          <p:cNvPr id="13" name="TextBox 12"/>
          <p:cNvSpPr txBox="1"/>
          <p:nvPr/>
        </p:nvSpPr>
        <p:spPr>
          <a:xfrm>
            <a:off x="820645" y="5300312"/>
            <a:ext cx="5054278" cy="584775"/>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cs typeface="+mn-cs"/>
              </a:rPr>
              <a:t>Inspire Others</a:t>
            </a:r>
            <a:endParaRPr lang="en-US" sz="3200" dirty="0">
              <a:solidFill>
                <a:prstClr val="black"/>
              </a:solidFill>
              <a:latin typeface="Calibri" panose="020F0502020204030204"/>
              <a:cs typeface="+mn-cs"/>
            </a:endParaRPr>
          </a:p>
        </p:txBody>
      </p:sp>
      <p:sp>
        <p:nvSpPr>
          <p:cNvPr id="14" name="TextBox 13"/>
          <p:cNvSpPr txBox="1"/>
          <p:nvPr/>
        </p:nvSpPr>
        <p:spPr>
          <a:xfrm>
            <a:off x="6550979" y="4994878"/>
            <a:ext cx="4537277" cy="1077218"/>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cs typeface="+mn-cs"/>
              </a:rPr>
              <a:t>Work Positively and Ethically</a:t>
            </a:r>
            <a:endParaRPr lang="en-US" sz="3200" dirty="0">
              <a:solidFill>
                <a:prstClr val="black"/>
              </a:solidFill>
              <a:latin typeface="Calibri" panose="020F0502020204030204"/>
              <a:cs typeface="+mn-cs"/>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1282" y="430514"/>
            <a:ext cx="4059456" cy="2411993"/>
          </a:xfrm>
          <a:prstGeom prst="rect">
            <a:avLst/>
          </a:prstGeom>
        </p:spPr>
      </p:pic>
      <p:sp>
        <p:nvSpPr>
          <p:cNvPr id="20" name="Rounded Rectangle 19"/>
          <p:cNvSpPr/>
          <p:nvPr/>
        </p:nvSpPr>
        <p:spPr>
          <a:xfrm>
            <a:off x="4812467" y="1979813"/>
            <a:ext cx="2569579" cy="821802"/>
          </a:xfrm>
          <a:prstGeom prst="roundRect">
            <a:avLst/>
          </a:prstGeom>
          <a:solidFill>
            <a:schemeClr val="bg1"/>
          </a:solidFill>
          <a:ln w="47625" cmpd="db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dirty="0" smtClean="0">
                <a:solidFill>
                  <a:prstClr val="black"/>
                </a:solidFill>
                <a:latin typeface="Arial Black" panose="020B0A04020102020204" pitchFamily="34" charset="0"/>
              </a:rPr>
              <a:t>Leadership</a:t>
            </a:r>
            <a:endParaRPr lang="en-US" sz="2400" dirty="0">
              <a:solidFill>
                <a:prstClr val="black"/>
              </a:solidFill>
              <a:latin typeface="Arial Black" panose="020B0A04020102020204" pitchFamily="34" charset="0"/>
            </a:endParaRPr>
          </a:p>
        </p:txBody>
      </p:sp>
    </p:spTree>
    <p:extLst>
      <p:ext uri="{BB962C8B-B14F-4D97-AF65-F5344CB8AC3E}">
        <p14:creationId xmlns:p14="http://schemas.microsoft.com/office/powerpoint/2010/main" val="406756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 descr="http://fc09.deviantart.net/fs71/i/2011/155/8/e/c___wallpaper_by_lurker93-d3i0ro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125" y="-85725"/>
            <a:ext cx="12552353" cy="6943725"/>
          </a:xfrm>
          <a:prstGeom prst="rect">
            <a:avLst/>
          </a:prstGeom>
          <a:gradFill>
            <a:gsLst>
              <a:gs pos="0">
                <a:schemeClr val="accent1">
                  <a:lumMod val="40000"/>
                  <a:lumOff val="6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gradFill>
        </p:spPr>
      </p:pic>
      <p:sp>
        <p:nvSpPr>
          <p:cNvPr id="3" name="TextBox 2"/>
          <p:cNvSpPr txBox="1"/>
          <p:nvPr/>
        </p:nvSpPr>
        <p:spPr>
          <a:xfrm>
            <a:off x="414810" y="491490"/>
            <a:ext cx="11392380" cy="861774"/>
          </a:xfrm>
          <a:prstGeom prst="rect">
            <a:avLst/>
          </a:prstGeom>
          <a:noFill/>
        </p:spPr>
        <p:txBody>
          <a:bodyPr wrap="square" rtlCol="0">
            <a:spAutoFit/>
          </a:bodyPr>
          <a:lstStyle/>
          <a:p>
            <a:pPr algn="ctr" fontAlgn="auto">
              <a:spcBef>
                <a:spcPts val="0"/>
              </a:spcBef>
              <a:spcAft>
                <a:spcPts val="0"/>
              </a:spcAft>
            </a:pPr>
            <a:r>
              <a:rPr lang="en-US" sz="5000" dirty="0" smtClean="0">
                <a:solidFill>
                  <a:prstClr val="white"/>
                </a:solidFill>
                <a:latin typeface="Arial Black" panose="020B0A04020102020204" pitchFamily="34" charset="0"/>
                <a:cs typeface="+mn-cs"/>
              </a:rPr>
              <a:t>The Mix for Leadership</a:t>
            </a:r>
            <a:endParaRPr lang="en-US" sz="5000" dirty="0">
              <a:solidFill>
                <a:prstClr val="white"/>
              </a:solidFill>
              <a:latin typeface="Arial Black" panose="020B0A04020102020204" pitchFamily="34" charset="0"/>
              <a:cs typeface="+mn-cs"/>
            </a:endParaRPr>
          </a:p>
        </p:txBody>
      </p:sp>
      <p:sp>
        <p:nvSpPr>
          <p:cNvPr id="4" name="Rounded Rectangle 3"/>
          <p:cNvSpPr/>
          <p:nvPr/>
        </p:nvSpPr>
        <p:spPr>
          <a:xfrm>
            <a:off x="1151283" y="4276370"/>
            <a:ext cx="3108489" cy="1994819"/>
          </a:xfrm>
          <a:prstGeom prst="roundRect">
            <a:avLst/>
          </a:prstGeom>
          <a:gradFill flip="none" rotWithShape="1">
            <a:gsLst>
              <a:gs pos="0">
                <a:schemeClr val="accent1">
                  <a:lumMod val="40000"/>
                  <a:lumOff val="6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ln w="0"/>
                <a:solidFill>
                  <a:prstClr val="black"/>
                </a:solidFill>
                <a:effectLst>
                  <a:outerShdw blurRad="38100" dist="19050" dir="2700000" algn="tl" rotWithShape="0">
                    <a:prstClr val="black">
                      <a:alpha val="40000"/>
                    </a:prstClr>
                  </a:outerShdw>
                </a:effectLst>
              </a:rPr>
              <a:t>Teen-Led Clubs</a:t>
            </a:r>
            <a:endParaRPr lang="en-US" sz="3200" dirty="0">
              <a:ln w="0"/>
              <a:solidFill>
                <a:prstClr val="black"/>
              </a:solidFill>
              <a:effectLst>
                <a:outerShdw blurRad="38100" dist="19050" dir="2700000" algn="tl" rotWithShape="0">
                  <a:prstClr val="black">
                    <a:alpha val="40000"/>
                  </a:prstClr>
                </a:outerShdw>
              </a:effectLst>
            </a:endParaRPr>
          </a:p>
        </p:txBody>
      </p:sp>
      <p:sp>
        <p:nvSpPr>
          <p:cNvPr id="5" name="Rounded Rectangle 4"/>
          <p:cNvSpPr/>
          <p:nvPr/>
        </p:nvSpPr>
        <p:spPr>
          <a:xfrm>
            <a:off x="1129773" y="2090684"/>
            <a:ext cx="3108489" cy="1994819"/>
          </a:xfrm>
          <a:prstGeom prst="roundRect">
            <a:avLst/>
          </a:prstGeom>
          <a:gradFill flip="none" rotWithShape="1">
            <a:gsLst>
              <a:gs pos="0">
                <a:schemeClr val="accent1">
                  <a:lumMod val="40000"/>
                  <a:lumOff val="6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600" dirty="0" smtClean="0">
                <a:ln w="0"/>
                <a:solidFill>
                  <a:prstClr val="black"/>
                </a:solidFill>
                <a:effectLst>
                  <a:outerShdw blurRad="38100" dist="19050" dir="2700000" algn="tl" rotWithShape="0">
                    <a:prstClr val="black">
                      <a:alpha val="40000"/>
                    </a:prstClr>
                  </a:outerShdw>
                </a:effectLst>
              </a:rPr>
              <a:t>BAVC Intermediate Filmmaking</a:t>
            </a:r>
            <a:endParaRPr lang="en-US" sz="3600" dirty="0">
              <a:ln w="0"/>
              <a:solidFill>
                <a:prstClr val="black"/>
              </a:solidFill>
              <a:effectLst>
                <a:outerShdw blurRad="38100" dist="19050" dir="2700000" algn="tl" rotWithShape="0">
                  <a:prstClr val="black">
                    <a:alpha val="40000"/>
                  </a:prstClr>
                </a:outerShdw>
              </a:effectLst>
            </a:endParaRPr>
          </a:p>
        </p:txBody>
      </p:sp>
      <p:sp>
        <p:nvSpPr>
          <p:cNvPr id="7" name="Rounded Rectangle 6"/>
          <p:cNvSpPr/>
          <p:nvPr/>
        </p:nvSpPr>
        <p:spPr>
          <a:xfrm>
            <a:off x="4490867" y="2106118"/>
            <a:ext cx="3212953" cy="1994819"/>
          </a:xfrm>
          <a:prstGeom prst="roundRect">
            <a:avLst/>
          </a:prstGeom>
          <a:gradFill flip="none" rotWithShape="1">
            <a:gsLst>
              <a:gs pos="0">
                <a:schemeClr val="accent1">
                  <a:lumMod val="40000"/>
                  <a:lumOff val="6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600" dirty="0" smtClean="0">
                <a:ln w="0"/>
                <a:solidFill>
                  <a:prstClr val="black"/>
                </a:solidFill>
                <a:effectLst>
                  <a:outerShdw blurRad="38100" dist="19050" dir="2700000" algn="tl" rotWithShape="0">
                    <a:prstClr val="black">
                      <a:alpha val="40000"/>
                    </a:prstClr>
                  </a:outerShdw>
                </a:effectLst>
              </a:rPr>
              <a:t>Board of Advising Youth</a:t>
            </a:r>
            <a:endParaRPr lang="en-US" sz="3600" dirty="0">
              <a:ln w="0"/>
              <a:solidFill>
                <a:prstClr val="black"/>
              </a:solidFill>
              <a:effectLst>
                <a:outerShdw blurRad="38100" dist="19050" dir="2700000" algn="tl" rotWithShape="0">
                  <a:prstClr val="black">
                    <a:alpha val="40000"/>
                  </a:prstClr>
                </a:outerShdw>
              </a:effectLst>
            </a:endParaRPr>
          </a:p>
        </p:txBody>
      </p:sp>
      <p:sp>
        <p:nvSpPr>
          <p:cNvPr id="8" name="Rounded Rectangle 7"/>
          <p:cNvSpPr/>
          <p:nvPr/>
        </p:nvSpPr>
        <p:spPr>
          <a:xfrm>
            <a:off x="4558773" y="4272510"/>
            <a:ext cx="3108489" cy="1994819"/>
          </a:xfrm>
          <a:prstGeom prst="roundRect">
            <a:avLst/>
          </a:prstGeom>
          <a:gradFill flip="none" rotWithShape="1">
            <a:gsLst>
              <a:gs pos="0">
                <a:schemeClr val="accent1">
                  <a:lumMod val="40000"/>
                  <a:lumOff val="6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ln w="0"/>
                <a:solidFill>
                  <a:prstClr val="black"/>
                </a:solidFill>
                <a:effectLst>
                  <a:outerShdw blurRad="38100" dist="19050" dir="2700000" algn="tl" rotWithShape="0">
                    <a:prstClr val="black">
                      <a:alpha val="40000"/>
                    </a:prstClr>
                  </a:outerShdw>
                </a:effectLst>
              </a:rPr>
              <a:t>Community Leadership</a:t>
            </a:r>
            <a:endParaRPr lang="en-US" sz="3200" dirty="0">
              <a:ln w="0"/>
              <a:solidFill>
                <a:prstClr val="black"/>
              </a:solidFill>
              <a:effectLst>
                <a:outerShdw blurRad="38100" dist="19050" dir="2700000" algn="tl" rotWithShape="0">
                  <a:prstClr val="black">
                    <a:alpha val="40000"/>
                  </a:prstClr>
                </a:outerShdw>
              </a:effectLst>
            </a:endParaRPr>
          </a:p>
        </p:txBody>
      </p:sp>
      <p:sp>
        <p:nvSpPr>
          <p:cNvPr id="9" name="Rounded Rectangle 8"/>
          <p:cNvSpPr/>
          <p:nvPr/>
        </p:nvSpPr>
        <p:spPr>
          <a:xfrm>
            <a:off x="7954977" y="2052103"/>
            <a:ext cx="3108489" cy="1994819"/>
          </a:xfrm>
          <a:prstGeom prst="roundRect">
            <a:avLst/>
          </a:prstGeom>
          <a:gradFill flip="none" rotWithShape="1">
            <a:gsLst>
              <a:gs pos="0">
                <a:schemeClr val="accent1">
                  <a:lumMod val="40000"/>
                  <a:lumOff val="6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600" dirty="0" smtClean="0">
                <a:ln w="0"/>
                <a:solidFill>
                  <a:prstClr val="black"/>
                </a:solidFill>
                <a:effectLst>
                  <a:outerShdw blurRad="38100" dist="19050" dir="2700000" algn="tl" rotWithShape="0">
                    <a:prstClr val="black">
                      <a:alpha val="40000"/>
                    </a:prstClr>
                  </a:outerShdw>
                </a:effectLst>
              </a:rPr>
              <a:t>Youth Speaks</a:t>
            </a:r>
            <a:endParaRPr lang="en-US" sz="3600" dirty="0">
              <a:ln w="0"/>
              <a:solidFill>
                <a:prstClr val="black"/>
              </a:solidFill>
              <a:effectLst>
                <a:outerShdw blurRad="38100" dist="19050" dir="2700000" algn="tl" rotWithShape="0">
                  <a:prstClr val="black">
                    <a:alpha val="40000"/>
                  </a:prstClr>
                </a:outerShdw>
              </a:effectLst>
            </a:endParaRPr>
          </a:p>
        </p:txBody>
      </p:sp>
      <p:sp>
        <p:nvSpPr>
          <p:cNvPr id="10" name="Rounded Rectangle 9"/>
          <p:cNvSpPr/>
          <p:nvPr/>
        </p:nvSpPr>
        <p:spPr>
          <a:xfrm>
            <a:off x="7914584" y="4272510"/>
            <a:ext cx="3189273" cy="1994819"/>
          </a:xfrm>
          <a:prstGeom prst="roundRect">
            <a:avLst/>
          </a:prstGeom>
          <a:gradFill flip="none" rotWithShape="1">
            <a:gsLst>
              <a:gs pos="0">
                <a:schemeClr val="accent1">
                  <a:lumMod val="40000"/>
                  <a:lumOff val="6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ln w="0"/>
                <a:solidFill>
                  <a:prstClr val="black"/>
                </a:solidFill>
                <a:effectLst>
                  <a:outerShdw blurRad="38100" dist="19050" dir="2700000" algn="tl" rotWithShape="0">
                    <a:prstClr val="black">
                      <a:alpha val="40000"/>
                    </a:prstClr>
                  </a:outerShdw>
                </a:effectLst>
              </a:rPr>
              <a:t>Mentoring Relationships</a:t>
            </a:r>
          </a:p>
        </p:txBody>
      </p:sp>
    </p:spTree>
    <p:extLst>
      <p:ext uri="{BB962C8B-B14F-4D97-AF65-F5344CB8AC3E}">
        <p14:creationId xmlns:p14="http://schemas.microsoft.com/office/powerpoint/2010/main" val="377495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4" descr="http://fc09.deviantart.net/fs71/i/2011/155/8/e/c___wallpaper_by_lurker93-d3i0ro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9199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8408" y="385709"/>
            <a:ext cx="9293309" cy="5853042"/>
          </a:xfrm>
          <a:prstGeom prst="rect">
            <a:avLst/>
          </a:prstGeom>
        </p:spPr>
      </p:pic>
      <p:sp>
        <p:nvSpPr>
          <p:cNvPr id="6" name="Rounded Rectangle 5"/>
          <p:cNvSpPr/>
          <p:nvPr/>
        </p:nvSpPr>
        <p:spPr>
          <a:xfrm>
            <a:off x="2508713" y="4248253"/>
            <a:ext cx="7170534" cy="1909620"/>
          </a:xfrm>
          <a:prstGeom prst="roundRect">
            <a:avLst/>
          </a:prstGeom>
          <a:solidFill>
            <a:schemeClr val="bg1"/>
          </a:solidFill>
          <a:ln w="47625" cmpd="db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6600" dirty="0" smtClean="0">
                <a:solidFill>
                  <a:prstClr val="black"/>
                </a:solidFill>
                <a:latin typeface="Berlin Sans FB" panose="020E0602020502020306" pitchFamily="34" charset="0"/>
              </a:rPr>
              <a:t>ICT Literacy</a:t>
            </a:r>
            <a:endParaRPr lang="en-US" sz="6600" dirty="0">
              <a:solidFill>
                <a:prstClr val="black"/>
              </a:solidFill>
              <a:latin typeface="Berlin Sans FB" panose="020E0602020502020306" pitchFamily="34" charset="0"/>
            </a:endParaRPr>
          </a:p>
        </p:txBody>
      </p:sp>
    </p:spTree>
    <p:extLst>
      <p:ext uri="{BB962C8B-B14F-4D97-AF65-F5344CB8AC3E}">
        <p14:creationId xmlns:p14="http://schemas.microsoft.com/office/powerpoint/2010/main" val="1581076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4" descr="http://fc09.deviantart.net/fs71/i/2011/155/8/e/c___wallpaper_by_lurker93-d3i0ro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6" y="-64909"/>
            <a:ext cx="12636273" cy="7008633"/>
          </a:xfrm>
          <a:prstGeom prst="rect">
            <a:avLst/>
          </a:prstGeom>
          <a:gradFill flip="none" rotWithShape="1">
            <a:gsLst>
              <a:gs pos="0">
                <a:schemeClr val="accent1">
                  <a:lumMod val="7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pic>
      <p:sp>
        <p:nvSpPr>
          <p:cNvPr id="8" name="Rounded Rectangle 7"/>
          <p:cNvSpPr/>
          <p:nvPr/>
        </p:nvSpPr>
        <p:spPr>
          <a:xfrm>
            <a:off x="902827" y="3003158"/>
            <a:ext cx="4826637" cy="1506427"/>
          </a:xfrm>
          <a:prstGeom prst="roundRect">
            <a:avLst/>
          </a:prstGeom>
          <a:gradFill flip="none" rotWithShape="1">
            <a:gsLst>
              <a:gs pos="0">
                <a:schemeClr val="accent1">
                  <a:lumMod val="7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0"/>
              <a:solidFill>
                <a:prstClr val="black"/>
              </a:solidFill>
              <a:effectLst>
                <a:outerShdw blurRad="38100" dist="19050" dir="2700000" algn="tl" rotWithShape="0">
                  <a:prstClr val="black">
                    <a:alpha val="40000"/>
                  </a:prstClr>
                </a:outerShdw>
              </a:effectLst>
            </a:endParaRPr>
          </a:p>
        </p:txBody>
      </p:sp>
      <p:sp>
        <p:nvSpPr>
          <p:cNvPr id="17" name="Rounded Rectangle 16"/>
          <p:cNvSpPr/>
          <p:nvPr/>
        </p:nvSpPr>
        <p:spPr>
          <a:xfrm>
            <a:off x="6405905" y="4785660"/>
            <a:ext cx="4682642" cy="1499394"/>
          </a:xfrm>
          <a:prstGeom prst="roundRect">
            <a:avLst/>
          </a:prstGeom>
          <a:gradFill flip="none" rotWithShape="1">
            <a:gsLst>
              <a:gs pos="0">
                <a:schemeClr val="accent1">
                  <a:lumMod val="7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0"/>
              <a:solidFill>
                <a:prstClr val="black"/>
              </a:solidFill>
              <a:effectLst>
                <a:outerShdw blurRad="38100" dist="19050" dir="2700000" algn="tl" rotWithShape="0">
                  <a:prstClr val="black">
                    <a:alpha val="40000"/>
                  </a:prstClr>
                </a:outerShdw>
              </a:effectLst>
            </a:endParaRPr>
          </a:p>
        </p:txBody>
      </p:sp>
      <p:sp>
        <p:nvSpPr>
          <p:cNvPr id="18" name="Rounded Rectangle 17"/>
          <p:cNvSpPr/>
          <p:nvPr/>
        </p:nvSpPr>
        <p:spPr>
          <a:xfrm>
            <a:off x="902827" y="4808806"/>
            <a:ext cx="4826637" cy="1487823"/>
          </a:xfrm>
          <a:prstGeom prst="roundRect">
            <a:avLst/>
          </a:prstGeom>
          <a:gradFill flip="none" rotWithShape="1">
            <a:gsLst>
              <a:gs pos="0">
                <a:schemeClr val="accent1">
                  <a:lumMod val="7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0"/>
              <a:solidFill>
                <a:prstClr val="black"/>
              </a:solidFill>
              <a:effectLst>
                <a:outerShdw blurRad="38100" dist="19050" dir="2700000" algn="tl" rotWithShape="0">
                  <a:prstClr val="black">
                    <a:alpha val="40000"/>
                  </a:prstClr>
                </a:outerShdw>
              </a:effectLst>
            </a:endParaRPr>
          </a:p>
        </p:txBody>
      </p:sp>
      <p:sp>
        <p:nvSpPr>
          <p:cNvPr id="19" name="Rounded Rectangle 18"/>
          <p:cNvSpPr/>
          <p:nvPr/>
        </p:nvSpPr>
        <p:spPr>
          <a:xfrm>
            <a:off x="6359605" y="2945286"/>
            <a:ext cx="4821539" cy="1564299"/>
          </a:xfrm>
          <a:prstGeom prst="roundRect">
            <a:avLst/>
          </a:prstGeom>
          <a:gradFill flip="none" rotWithShape="1">
            <a:gsLst>
              <a:gs pos="0">
                <a:schemeClr val="accent1">
                  <a:lumMod val="7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0"/>
              <a:solidFill>
                <a:prstClr val="black"/>
              </a:solidFill>
              <a:effectLst>
                <a:outerShdw blurRad="38100" dist="19050" dir="2700000" algn="tl" rotWithShape="0">
                  <a:prstClr val="black">
                    <a:alpha val="40000"/>
                  </a:prstClr>
                </a:outerShdw>
              </a:effectLst>
            </a:endParaRPr>
          </a:p>
        </p:txBody>
      </p:sp>
      <p:sp>
        <p:nvSpPr>
          <p:cNvPr id="10" name="TextBox 9"/>
          <p:cNvSpPr txBox="1"/>
          <p:nvPr/>
        </p:nvSpPr>
        <p:spPr>
          <a:xfrm>
            <a:off x="961517" y="3242941"/>
            <a:ext cx="4710891" cy="1077218"/>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cs typeface="+mn-cs"/>
              </a:rPr>
              <a:t>Research, Communicate, and Create in New Ways</a:t>
            </a:r>
            <a:endParaRPr lang="en-US" sz="3200" dirty="0">
              <a:solidFill>
                <a:prstClr val="black"/>
              </a:solidFill>
              <a:latin typeface="Calibri" panose="020F0502020204030204"/>
              <a:cs typeface="+mn-cs"/>
            </a:endParaRPr>
          </a:p>
        </p:txBody>
      </p:sp>
      <p:sp>
        <p:nvSpPr>
          <p:cNvPr id="12" name="TextBox 11"/>
          <p:cNvSpPr txBox="1"/>
          <p:nvPr/>
        </p:nvSpPr>
        <p:spPr>
          <a:xfrm>
            <a:off x="6694983" y="3215197"/>
            <a:ext cx="4277527" cy="1077218"/>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cs typeface="+mn-cs"/>
              </a:rPr>
              <a:t>Tools to Function in a Knowledge Economy</a:t>
            </a:r>
            <a:endParaRPr lang="en-US" sz="3200" dirty="0">
              <a:solidFill>
                <a:prstClr val="black"/>
              </a:solidFill>
              <a:latin typeface="Calibri" panose="020F0502020204030204"/>
              <a:cs typeface="+mn-cs"/>
            </a:endParaRPr>
          </a:p>
        </p:txBody>
      </p:sp>
      <p:sp>
        <p:nvSpPr>
          <p:cNvPr id="13" name="TextBox 12"/>
          <p:cNvSpPr txBox="1"/>
          <p:nvPr/>
        </p:nvSpPr>
        <p:spPr>
          <a:xfrm>
            <a:off x="729205" y="5048852"/>
            <a:ext cx="5054278" cy="1077218"/>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cs typeface="+mn-cs"/>
              </a:rPr>
              <a:t>Equal Access and Use of Information </a:t>
            </a:r>
            <a:r>
              <a:rPr lang="en-US" sz="3200" dirty="0">
                <a:solidFill>
                  <a:prstClr val="black"/>
                </a:solidFill>
                <a:latin typeface="Calibri" panose="020F0502020204030204"/>
                <a:cs typeface="+mn-cs"/>
              </a:rPr>
              <a:t>T</a:t>
            </a:r>
            <a:r>
              <a:rPr lang="en-US" sz="3200" dirty="0" smtClean="0">
                <a:solidFill>
                  <a:prstClr val="black"/>
                </a:solidFill>
                <a:latin typeface="Calibri" panose="020F0502020204030204"/>
                <a:cs typeface="+mn-cs"/>
              </a:rPr>
              <a:t>echnologies</a:t>
            </a:r>
            <a:endParaRPr lang="en-US" sz="3200" dirty="0">
              <a:solidFill>
                <a:prstClr val="black"/>
              </a:solidFill>
              <a:latin typeface="Calibri" panose="020F0502020204030204"/>
              <a:cs typeface="+mn-cs"/>
            </a:endParaRPr>
          </a:p>
        </p:txBody>
      </p:sp>
      <p:sp>
        <p:nvSpPr>
          <p:cNvPr id="14" name="TextBox 13"/>
          <p:cNvSpPr txBox="1"/>
          <p:nvPr/>
        </p:nvSpPr>
        <p:spPr>
          <a:xfrm>
            <a:off x="6528119" y="4994878"/>
            <a:ext cx="4537277" cy="1077218"/>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cs typeface="+mn-cs"/>
              </a:rPr>
              <a:t>Increase Social Networks for Disconnected Teens</a:t>
            </a:r>
            <a:endParaRPr lang="en-US" sz="3200" dirty="0">
              <a:solidFill>
                <a:prstClr val="black"/>
              </a:solidFill>
              <a:latin typeface="Calibri" panose="020F0502020204030204"/>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1712" y="407969"/>
            <a:ext cx="3411425" cy="2148558"/>
          </a:xfrm>
          <a:prstGeom prst="rect">
            <a:avLst/>
          </a:prstGeom>
        </p:spPr>
      </p:pic>
      <p:sp>
        <p:nvSpPr>
          <p:cNvPr id="16" name="Rounded Rectangle 15"/>
          <p:cNvSpPr/>
          <p:nvPr/>
        </p:nvSpPr>
        <p:spPr>
          <a:xfrm>
            <a:off x="4807166" y="1871539"/>
            <a:ext cx="2569579" cy="580182"/>
          </a:xfrm>
          <a:prstGeom prst="roundRect">
            <a:avLst/>
          </a:prstGeom>
          <a:solidFill>
            <a:schemeClr val="bg1"/>
          </a:solidFill>
          <a:ln w="47625" cmpd="db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dirty="0" smtClean="0">
                <a:solidFill>
                  <a:prstClr val="black"/>
                </a:solidFill>
                <a:latin typeface="Berlin Sans FB" panose="020E0602020502020306" pitchFamily="34" charset="0"/>
              </a:rPr>
              <a:t>ICT Literacy</a:t>
            </a:r>
            <a:endParaRPr lang="en-US" sz="2400" dirty="0">
              <a:solidFill>
                <a:prstClr val="black"/>
              </a:solidFill>
              <a:latin typeface="Berlin Sans FB" panose="020E0602020502020306" pitchFamily="34" charset="0"/>
            </a:endParaRPr>
          </a:p>
        </p:txBody>
      </p:sp>
    </p:spTree>
    <p:extLst>
      <p:ext uri="{BB962C8B-B14F-4D97-AF65-F5344CB8AC3E}">
        <p14:creationId xmlns:p14="http://schemas.microsoft.com/office/powerpoint/2010/main" val="307838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 descr="http://fc09.deviantart.net/fs71/i/2011/155/8/e/c___wallpaper_by_lurker93-d3i0ro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55" y="-76200"/>
            <a:ext cx="12535134" cy="6934200"/>
          </a:xfrm>
          <a:prstGeom prst="rect">
            <a:avLst/>
          </a:prstGeom>
          <a:gradFill>
            <a:gsLst>
              <a:gs pos="0">
                <a:schemeClr val="accent1">
                  <a:lumMod val="40000"/>
                  <a:lumOff val="6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gradFill>
        </p:spPr>
      </p:pic>
      <p:sp>
        <p:nvSpPr>
          <p:cNvPr id="3" name="TextBox 2"/>
          <p:cNvSpPr txBox="1"/>
          <p:nvPr/>
        </p:nvSpPr>
        <p:spPr>
          <a:xfrm>
            <a:off x="414810" y="491490"/>
            <a:ext cx="11392380" cy="1015663"/>
          </a:xfrm>
          <a:prstGeom prst="rect">
            <a:avLst/>
          </a:prstGeom>
          <a:noFill/>
        </p:spPr>
        <p:txBody>
          <a:bodyPr wrap="square" rtlCol="0">
            <a:spAutoFit/>
          </a:bodyPr>
          <a:lstStyle/>
          <a:p>
            <a:pPr algn="ctr" fontAlgn="auto">
              <a:spcBef>
                <a:spcPts val="0"/>
              </a:spcBef>
              <a:spcAft>
                <a:spcPts val="0"/>
              </a:spcAft>
            </a:pPr>
            <a:r>
              <a:rPr lang="en-US" sz="6000" dirty="0" smtClean="0">
                <a:solidFill>
                  <a:prstClr val="white"/>
                </a:solidFill>
                <a:latin typeface="Berlin Sans FB" panose="020E0602020502020306" pitchFamily="34" charset="0"/>
                <a:cs typeface="+mn-cs"/>
              </a:rPr>
              <a:t>The Mix for ICT</a:t>
            </a:r>
            <a:endParaRPr lang="en-US" sz="6000" dirty="0">
              <a:solidFill>
                <a:prstClr val="white"/>
              </a:solidFill>
              <a:latin typeface="Berlin Sans FB" panose="020E0602020502020306" pitchFamily="34" charset="0"/>
              <a:cs typeface="+mn-cs"/>
            </a:endParaRPr>
          </a:p>
        </p:txBody>
      </p:sp>
      <p:sp>
        <p:nvSpPr>
          <p:cNvPr id="4" name="Rounded Rectangle 3"/>
          <p:cNvSpPr/>
          <p:nvPr/>
        </p:nvSpPr>
        <p:spPr>
          <a:xfrm>
            <a:off x="1151283" y="4322090"/>
            <a:ext cx="3108489" cy="1994819"/>
          </a:xfrm>
          <a:prstGeom prst="roundRect">
            <a:avLst/>
          </a:prstGeom>
          <a:gradFill flip="none" rotWithShape="1">
            <a:gsLst>
              <a:gs pos="0">
                <a:schemeClr val="accent1">
                  <a:lumMod val="7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ln w="0"/>
                <a:solidFill>
                  <a:prstClr val="black"/>
                </a:solidFill>
                <a:effectLst>
                  <a:outerShdw blurRad="38100" dist="19050" dir="2700000" algn="tl" rotWithShape="0">
                    <a:prstClr val="black">
                      <a:alpha val="40000"/>
                    </a:prstClr>
                  </a:outerShdw>
                </a:effectLst>
              </a:rPr>
              <a:t>Distance Learning</a:t>
            </a:r>
            <a:endParaRPr lang="en-US" sz="3200" dirty="0">
              <a:ln w="0"/>
              <a:solidFill>
                <a:prstClr val="black"/>
              </a:solidFill>
              <a:effectLst>
                <a:outerShdw blurRad="38100" dist="19050" dir="2700000" algn="tl" rotWithShape="0">
                  <a:prstClr val="black">
                    <a:alpha val="40000"/>
                  </a:prstClr>
                </a:outerShdw>
              </a:effectLst>
            </a:endParaRPr>
          </a:p>
        </p:txBody>
      </p:sp>
      <p:sp>
        <p:nvSpPr>
          <p:cNvPr id="5" name="Rounded Rectangle 4"/>
          <p:cNvSpPr/>
          <p:nvPr/>
        </p:nvSpPr>
        <p:spPr>
          <a:xfrm>
            <a:off x="1129773" y="2136404"/>
            <a:ext cx="3108489" cy="1994819"/>
          </a:xfrm>
          <a:prstGeom prst="roundRect">
            <a:avLst/>
          </a:prstGeom>
          <a:gradFill flip="none" rotWithShape="1">
            <a:gsLst>
              <a:gs pos="0">
                <a:schemeClr val="accent1">
                  <a:lumMod val="7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600" dirty="0" err="1" smtClean="0">
                <a:ln w="0"/>
                <a:solidFill>
                  <a:prstClr val="black"/>
                </a:solidFill>
                <a:effectLst>
                  <a:outerShdw blurRad="38100" dist="19050" dir="2700000" algn="tl" rotWithShape="0">
                    <a:prstClr val="black">
                      <a:alpha val="40000"/>
                    </a:prstClr>
                  </a:outerShdw>
                </a:effectLst>
              </a:rPr>
              <a:t>eCommunity</a:t>
            </a:r>
            <a:r>
              <a:rPr lang="en-US" sz="3600" dirty="0" smtClean="0">
                <a:ln w="0"/>
                <a:solidFill>
                  <a:prstClr val="black"/>
                </a:solidFill>
                <a:effectLst>
                  <a:outerShdw blurRad="38100" dist="19050" dir="2700000" algn="tl" rotWithShape="0">
                    <a:prstClr val="black">
                      <a:alpha val="40000"/>
                    </a:prstClr>
                  </a:outerShdw>
                </a:effectLst>
              </a:rPr>
              <a:t> and Social Networking</a:t>
            </a:r>
            <a:endParaRPr lang="en-US" sz="3600" dirty="0">
              <a:ln w="0"/>
              <a:solidFill>
                <a:prstClr val="black"/>
              </a:solidFill>
              <a:effectLst>
                <a:outerShdw blurRad="38100" dist="19050" dir="2700000" algn="tl" rotWithShape="0">
                  <a:prstClr val="black">
                    <a:alpha val="40000"/>
                  </a:prstClr>
                </a:outerShdw>
              </a:effectLst>
            </a:endParaRPr>
          </a:p>
        </p:txBody>
      </p:sp>
      <p:sp>
        <p:nvSpPr>
          <p:cNvPr id="7" name="Rounded Rectangle 6"/>
          <p:cNvSpPr/>
          <p:nvPr/>
        </p:nvSpPr>
        <p:spPr>
          <a:xfrm>
            <a:off x="4490867" y="2151838"/>
            <a:ext cx="3212953" cy="1994819"/>
          </a:xfrm>
          <a:prstGeom prst="roundRect">
            <a:avLst/>
          </a:prstGeom>
          <a:gradFill flip="none" rotWithShape="1">
            <a:gsLst>
              <a:gs pos="0">
                <a:schemeClr val="accent1">
                  <a:lumMod val="7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600" dirty="0" smtClean="0">
                <a:ln w="0"/>
                <a:solidFill>
                  <a:prstClr val="black"/>
                </a:solidFill>
                <a:effectLst>
                  <a:outerShdw blurRad="38100" dist="19050" dir="2700000" algn="tl" rotWithShape="0">
                    <a:prstClr val="black">
                      <a:alpha val="40000"/>
                    </a:prstClr>
                  </a:outerShdw>
                </a:effectLst>
              </a:rPr>
              <a:t>Fast Internet Connections</a:t>
            </a:r>
            <a:endParaRPr lang="en-US" sz="3600" dirty="0">
              <a:ln w="0"/>
              <a:solidFill>
                <a:prstClr val="black"/>
              </a:solidFill>
              <a:effectLst>
                <a:outerShdw blurRad="38100" dist="19050" dir="2700000" algn="tl" rotWithShape="0">
                  <a:prstClr val="black">
                    <a:alpha val="40000"/>
                  </a:prstClr>
                </a:outerShdw>
              </a:effectLst>
            </a:endParaRPr>
          </a:p>
        </p:txBody>
      </p:sp>
      <p:sp>
        <p:nvSpPr>
          <p:cNvPr id="8" name="Rounded Rectangle 7"/>
          <p:cNvSpPr/>
          <p:nvPr/>
        </p:nvSpPr>
        <p:spPr>
          <a:xfrm>
            <a:off x="4558773" y="4318230"/>
            <a:ext cx="3108489" cy="1994819"/>
          </a:xfrm>
          <a:prstGeom prst="roundRect">
            <a:avLst/>
          </a:prstGeom>
          <a:gradFill flip="none" rotWithShape="1">
            <a:gsLst>
              <a:gs pos="0">
                <a:schemeClr val="accent1">
                  <a:lumMod val="7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ln w="0"/>
                <a:solidFill>
                  <a:prstClr val="black"/>
                </a:solidFill>
                <a:effectLst>
                  <a:outerShdw blurRad="38100" dist="19050" dir="2700000" algn="tl" rotWithShape="0">
                    <a:prstClr val="black">
                      <a:alpha val="40000"/>
                    </a:prstClr>
                  </a:outerShdw>
                </a:effectLst>
              </a:rPr>
              <a:t>Broadcast Media Technologies</a:t>
            </a:r>
            <a:endParaRPr lang="en-US" sz="3200" dirty="0">
              <a:ln w="0"/>
              <a:solidFill>
                <a:prstClr val="black"/>
              </a:solidFill>
              <a:effectLst>
                <a:outerShdw blurRad="38100" dist="19050" dir="2700000" algn="tl" rotWithShape="0">
                  <a:prstClr val="black">
                    <a:alpha val="40000"/>
                  </a:prstClr>
                </a:outerShdw>
              </a:effectLst>
            </a:endParaRPr>
          </a:p>
        </p:txBody>
      </p:sp>
      <p:sp>
        <p:nvSpPr>
          <p:cNvPr id="9" name="Rounded Rectangle 8"/>
          <p:cNvSpPr/>
          <p:nvPr/>
        </p:nvSpPr>
        <p:spPr>
          <a:xfrm>
            <a:off x="7954977" y="2097823"/>
            <a:ext cx="3108489" cy="1994819"/>
          </a:xfrm>
          <a:prstGeom prst="roundRect">
            <a:avLst/>
          </a:prstGeom>
          <a:gradFill flip="none" rotWithShape="1">
            <a:gsLst>
              <a:gs pos="0">
                <a:schemeClr val="accent1">
                  <a:lumMod val="7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600" dirty="0" smtClean="0">
                <a:ln w="0"/>
                <a:solidFill>
                  <a:prstClr val="black"/>
                </a:solidFill>
                <a:effectLst>
                  <a:outerShdw blurRad="38100" dist="19050" dir="2700000" algn="tl" rotWithShape="0">
                    <a:prstClr val="black">
                      <a:alpha val="40000"/>
                    </a:prstClr>
                  </a:outerShdw>
                </a:effectLst>
              </a:rPr>
              <a:t>Diverse Operating Systems</a:t>
            </a:r>
            <a:endParaRPr lang="en-US" sz="3600" dirty="0">
              <a:ln w="0"/>
              <a:solidFill>
                <a:prstClr val="black"/>
              </a:solidFill>
              <a:effectLst>
                <a:outerShdw blurRad="38100" dist="19050" dir="2700000" algn="tl" rotWithShape="0">
                  <a:prstClr val="black">
                    <a:alpha val="40000"/>
                  </a:prstClr>
                </a:outerShdw>
              </a:effectLst>
            </a:endParaRPr>
          </a:p>
        </p:txBody>
      </p:sp>
      <p:sp>
        <p:nvSpPr>
          <p:cNvPr id="10" name="Rounded Rectangle 9"/>
          <p:cNvSpPr/>
          <p:nvPr/>
        </p:nvSpPr>
        <p:spPr>
          <a:xfrm>
            <a:off x="7914584" y="4272510"/>
            <a:ext cx="3189273" cy="1994819"/>
          </a:xfrm>
          <a:prstGeom prst="roundRect">
            <a:avLst/>
          </a:prstGeom>
          <a:gradFill flip="none" rotWithShape="1">
            <a:gsLst>
              <a:gs pos="0">
                <a:schemeClr val="accent1">
                  <a:lumMod val="7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ln w="0"/>
                <a:solidFill>
                  <a:prstClr val="black"/>
                </a:solidFill>
                <a:effectLst>
                  <a:outerShdw blurRad="38100" dist="19050" dir="2700000" algn="tl" rotWithShape="0">
                    <a:prstClr val="black">
                      <a:alpha val="40000"/>
                    </a:prstClr>
                  </a:outerShdw>
                </a:effectLst>
              </a:rPr>
              <a:t>Interactive Wall Exhibits</a:t>
            </a:r>
            <a:endParaRPr lang="en-US" sz="32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258770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 descr="http://fc09.deviantart.net/fs71/i/2011/155/8/e/c___wallpaper_by_lurker93-d3i0ro0.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2258066" cy="69655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5028" y="335665"/>
            <a:ext cx="10949648" cy="1107996"/>
          </a:xfrm>
          <a:prstGeom prst="rect">
            <a:avLst/>
          </a:prstGeom>
          <a:noFill/>
        </p:spPr>
        <p:txBody>
          <a:bodyPr wrap="square" rtlCol="0">
            <a:spAutoFit/>
          </a:bodyPr>
          <a:lstStyle/>
          <a:p>
            <a:pPr algn="ctr" fontAlgn="auto">
              <a:spcBef>
                <a:spcPts val="0"/>
              </a:spcBef>
              <a:spcAft>
                <a:spcPts val="0"/>
              </a:spcAft>
            </a:pPr>
            <a:r>
              <a:rPr lang="en-US" sz="6600" dirty="0" smtClean="0">
                <a:solidFill>
                  <a:prstClr val="white"/>
                </a:solidFill>
                <a:latin typeface="Calibri" panose="020F0502020204030204"/>
                <a:cs typeface="+mn-cs"/>
              </a:rPr>
              <a:t>‘Start Stop Continue’ Feedback</a:t>
            </a:r>
            <a:endParaRPr lang="en-US" sz="6600" dirty="0">
              <a:solidFill>
                <a:prstClr val="white"/>
              </a:solidFill>
              <a:latin typeface="Calibri" panose="020F0502020204030204"/>
              <a:cs typeface="+mn-cs"/>
            </a:endParaRPr>
          </a:p>
        </p:txBody>
      </p:sp>
      <p:pic>
        <p:nvPicPr>
          <p:cNvPr id="4" name="Picture 2" descr="https://scontent.cdninstagram.com/hphotos-xat1/t51.2885-15/e15/11117184_561947387280780_1921340245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6780" y="1588769"/>
            <a:ext cx="4796914" cy="479691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251268" y="1638107"/>
            <a:ext cx="3932237" cy="163087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dirty="0" smtClean="0">
                <a:solidFill>
                  <a:prstClr val="white"/>
                </a:solidFill>
              </a:rPr>
              <a:t>What meaningful activity did you </a:t>
            </a:r>
            <a:r>
              <a:rPr lang="en-US" sz="2800" b="1" dirty="0" smtClean="0">
                <a:solidFill>
                  <a:prstClr val="white"/>
                </a:solidFill>
              </a:rPr>
              <a:t>start</a:t>
            </a:r>
            <a:r>
              <a:rPr lang="en-US" sz="2800" dirty="0" smtClean="0">
                <a:solidFill>
                  <a:prstClr val="white"/>
                </a:solidFill>
              </a:rPr>
              <a:t> in The Mix?</a:t>
            </a:r>
            <a:endParaRPr lang="en-US" sz="2800" dirty="0">
              <a:solidFill>
                <a:prstClr val="white"/>
              </a:solidFill>
            </a:endParaRPr>
          </a:p>
        </p:txBody>
      </p:sp>
      <p:sp>
        <p:nvSpPr>
          <p:cNvPr id="6" name="Text Placeholder 10"/>
          <p:cNvSpPr txBox="1">
            <a:spLocks/>
          </p:cNvSpPr>
          <p:nvPr/>
        </p:nvSpPr>
        <p:spPr>
          <a:xfrm>
            <a:off x="1205546" y="5195489"/>
            <a:ext cx="3932237" cy="1190196"/>
          </a:xfrm>
          <a:prstGeom prst="roundRect">
            <a:avLst/>
          </a:prstGeom>
          <a:solidFill>
            <a:schemeClr val="bg2">
              <a:lumMod val="50000"/>
            </a:schemeClr>
          </a:solidFill>
          <a:ln w="12700" cap="flat" cmpd="sng" algn="ctr">
            <a:solidFill>
              <a:schemeClr val="bg2">
                <a:lumMod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fontAlgn="auto">
              <a:spcAft>
                <a:spcPts val="0"/>
              </a:spcAft>
              <a:buFont typeface="Arial" panose="020B0604020202020204" pitchFamily="34" charset="0"/>
              <a:buNone/>
            </a:pPr>
            <a:r>
              <a:rPr lang="en-US" dirty="0" smtClean="0">
                <a:solidFill>
                  <a:prstClr val="white"/>
                </a:solidFill>
              </a:rPr>
              <a:t>What will </a:t>
            </a:r>
            <a:r>
              <a:rPr lang="en-US" b="1" dirty="0" smtClean="0">
                <a:solidFill>
                  <a:prstClr val="white"/>
                </a:solidFill>
              </a:rPr>
              <a:t>bring you back</a:t>
            </a:r>
            <a:r>
              <a:rPr lang="en-US" dirty="0" smtClean="0">
                <a:solidFill>
                  <a:prstClr val="white"/>
                </a:solidFill>
              </a:rPr>
              <a:t>?</a:t>
            </a:r>
            <a:endParaRPr lang="en-US" dirty="0">
              <a:solidFill>
                <a:prstClr val="white"/>
              </a:solidFill>
            </a:endParaRPr>
          </a:p>
        </p:txBody>
      </p:sp>
      <p:sp>
        <p:nvSpPr>
          <p:cNvPr id="7" name="Rounded Rectangle 6"/>
          <p:cNvSpPr/>
          <p:nvPr/>
        </p:nvSpPr>
        <p:spPr>
          <a:xfrm>
            <a:off x="1251267" y="3422536"/>
            <a:ext cx="3932237" cy="1634300"/>
          </a:xfrm>
          <a:prstGeom prst="roundRect">
            <a:avLst/>
          </a:prstGeom>
          <a:solidFill>
            <a:srgbClr val="109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dirty="0" smtClean="0">
                <a:solidFill>
                  <a:prstClr val="white"/>
                </a:solidFill>
              </a:rPr>
              <a:t>What will you </a:t>
            </a:r>
            <a:r>
              <a:rPr lang="en-US" sz="2800" b="1" dirty="0" smtClean="0">
                <a:solidFill>
                  <a:prstClr val="white"/>
                </a:solidFill>
              </a:rPr>
              <a:t>stop </a:t>
            </a:r>
            <a:r>
              <a:rPr lang="en-US" sz="2800" dirty="0" smtClean="0">
                <a:solidFill>
                  <a:prstClr val="white"/>
                </a:solidFill>
              </a:rPr>
              <a:t>doing?</a:t>
            </a:r>
            <a:endParaRPr lang="en-US" sz="2800" dirty="0">
              <a:solidFill>
                <a:prstClr val="white"/>
              </a:solidFill>
            </a:endParaRPr>
          </a:p>
        </p:txBody>
      </p:sp>
    </p:spTree>
    <p:extLst>
      <p:ext uri="{BB962C8B-B14F-4D97-AF65-F5344CB8AC3E}">
        <p14:creationId xmlns:p14="http://schemas.microsoft.com/office/powerpoint/2010/main" val="39043993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381224" y="857232"/>
            <a:ext cx="7429552" cy="261610"/>
          </a:xfrm>
          <a:prstGeom prst="rect">
            <a:avLst/>
          </a:prstGeom>
        </p:spPr>
        <p:txBody>
          <a:bodyPr wrap="square">
            <a:spAutoFit/>
          </a:bodyPr>
          <a:lstStyle/>
          <a:p>
            <a:pPr algn="ctr"/>
            <a:r>
              <a:rPr lang="en-US" sz="1100" dirty="0">
                <a:solidFill>
                  <a:schemeClr val="tx1">
                    <a:lumMod val="65000"/>
                    <a:lumOff val="35000"/>
                  </a:schemeClr>
                </a:solidFill>
                <a:latin typeface="Open Sans" pitchFamily="34" charset="0"/>
                <a:ea typeface="Open Sans" pitchFamily="34" charset="0"/>
                <a:cs typeface="Open Sans" pitchFamily="34" charset="0"/>
              </a:rPr>
              <a:t>Our New Teen Website Showcases Teen’s Creations</a:t>
            </a:r>
            <a:endParaRPr lang="id-ID" sz="1100" dirty="0">
              <a:solidFill>
                <a:schemeClr val="tx1">
                  <a:lumMod val="65000"/>
                  <a:lumOff val="35000"/>
                </a:schemeClr>
              </a:solidFill>
              <a:latin typeface="Open Sans" pitchFamily="34" charset="0"/>
              <a:ea typeface="Open Sans" pitchFamily="34" charset="0"/>
              <a:cs typeface="Open Sans" pitchFamily="34" charset="0"/>
            </a:endParaRPr>
          </a:p>
        </p:txBody>
      </p:sp>
      <p:sp>
        <p:nvSpPr>
          <p:cNvPr id="19" name="Rectangle 18"/>
          <p:cNvSpPr/>
          <p:nvPr/>
        </p:nvSpPr>
        <p:spPr>
          <a:xfrm>
            <a:off x="2381224" y="190503"/>
            <a:ext cx="7429552" cy="492442"/>
          </a:xfrm>
          <a:prstGeom prst="rect">
            <a:avLst/>
          </a:prstGeom>
        </p:spPr>
        <p:txBody>
          <a:bodyPr wrap="square">
            <a:spAutoFit/>
          </a:bodyPr>
          <a:lstStyle/>
          <a:p>
            <a:pPr algn="ctr"/>
            <a:r>
              <a:rPr lang="en-US" sz="2600" dirty="0" smtClean="0">
                <a:solidFill>
                  <a:schemeClr val="tx1">
                    <a:lumMod val="65000"/>
                    <a:lumOff val="35000"/>
                  </a:schemeClr>
                </a:solidFill>
                <a:latin typeface="Open Sans" pitchFamily="34" charset="0"/>
                <a:ea typeface="Open Sans" pitchFamily="34" charset="0"/>
                <a:cs typeface="Open Sans" pitchFamily="34" charset="0"/>
              </a:rPr>
              <a:t>Follow and share with us!  #</a:t>
            </a:r>
            <a:r>
              <a:rPr lang="en-US" sz="2600" dirty="0" err="1" smtClean="0">
                <a:solidFill>
                  <a:schemeClr val="tx1">
                    <a:lumMod val="65000"/>
                    <a:lumOff val="35000"/>
                  </a:schemeClr>
                </a:solidFill>
                <a:latin typeface="Open Sans" pitchFamily="34" charset="0"/>
                <a:ea typeface="Open Sans" pitchFamily="34" charset="0"/>
                <a:cs typeface="Open Sans" pitchFamily="34" charset="0"/>
              </a:rPr>
              <a:t>themixatsfpl</a:t>
            </a:r>
            <a:endParaRPr lang="id-ID" sz="2600" dirty="0">
              <a:solidFill>
                <a:schemeClr val="tx1">
                  <a:lumMod val="65000"/>
                  <a:lumOff val="35000"/>
                </a:schemeClr>
              </a:solidFill>
              <a:latin typeface="Open Sans" pitchFamily="34" charset="0"/>
              <a:ea typeface="Open Sans" pitchFamily="34" charset="0"/>
              <a:cs typeface="Open Sans" pitchFamily="34" charset="0"/>
            </a:endParaRPr>
          </a:p>
        </p:txBody>
      </p:sp>
      <p:grpSp>
        <p:nvGrpSpPr>
          <p:cNvPr id="45" name="Group 44"/>
          <p:cNvGrpSpPr/>
          <p:nvPr/>
        </p:nvGrpSpPr>
        <p:grpSpPr>
          <a:xfrm>
            <a:off x="2166910" y="1619238"/>
            <a:ext cx="2890720" cy="2641114"/>
            <a:chOff x="642910" y="1214428"/>
            <a:chExt cx="2890720" cy="1980835"/>
          </a:xfrm>
        </p:grpSpPr>
        <p:sp>
          <p:nvSpPr>
            <p:cNvPr id="31" name="Arc 30"/>
            <p:cNvSpPr/>
            <p:nvPr/>
          </p:nvSpPr>
          <p:spPr>
            <a:xfrm>
              <a:off x="1785918" y="1428742"/>
              <a:ext cx="1208844" cy="1208844"/>
            </a:xfrm>
            <a:prstGeom prst="arc">
              <a:avLst/>
            </a:prstGeom>
            <a:ln w="1270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50000"/>
                    <a:lumOff val="50000"/>
                  </a:schemeClr>
                </a:solidFill>
              </a:endParaRPr>
            </a:p>
          </p:txBody>
        </p:sp>
        <p:grpSp>
          <p:nvGrpSpPr>
            <p:cNvPr id="6" name="Group 44"/>
            <p:cNvGrpSpPr/>
            <p:nvPr/>
          </p:nvGrpSpPr>
          <p:grpSpPr>
            <a:xfrm>
              <a:off x="642910" y="1214428"/>
              <a:ext cx="1643074" cy="724333"/>
              <a:chOff x="642910" y="1214428"/>
              <a:chExt cx="1643074" cy="724333"/>
            </a:xfrm>
          </p:grpSpPr>
          <p:sp>
            <p:nvSpPr>
              <p:cNvPr id="41" name="Rectangle 40"/>
              <p:cNvSpPr/>
              <p:nvPr/>
            </p:nvSpPr>
            <p:spPr>
              <a:xfrm>
                <a:off x="642910" y="1500180"/>
                <a:ext cx="1643074" cy="438581"/>
              </a:xfrm>
              <a:prstGeom prst="rect">
                <a:avLst/>
              </a:prstGeom>
            </p:spPr>
            <p:txBody>
              <a:bodyPr wrap="square">
                <a:spAutoFit/>
              </a:bodyPr>
              <a:lstStyle/>
              <a:p>
                <a:pPr algn="r"/>
                <a:r>
                  <a:rPr lang="ms-MY" sz="800" dirty="0">
                    <a:solidFill>
                      <a:schemeClr val="tx1">
                        <a:lumMod val="50000"/>
                        <a:lumOff val="50000"/>
                      </a:schemeClr>
                    </a:solidFill>
                    <a:latin typeface="Open Sans Light" pitchFamily="34" charset="0"/>
                    <a:ea typeface="Open Sans Light" pitchFamily="34" charset="0"/>
                    <a:cs typeface="Open Sans Light" pitchFamily="34" charset="0"/>
                  </a:rPr>
                  <a:t>Pictures by the youth and of the youth during different mix programming. Simply post and use #themixatsfpl</a:t>
                </a:r>
                <a:endParaRPr lang="ms-MY" sz="800" dirty="0">
                  <a:solidFill>
                    <a:schemeClr val="tx1">
                      <a:lumMod val="50000"/>
                      <a:lumOff val="50000"/>
                    </a:schemeClr>
                  </a:solidFill>
                  <a:latin typeface="Open Sans Light" pitchFamily="34" charset="0"/>
                  <a:ea typeface="Open Sans Light" pitchFamily="34" charset="0"/>
                  <a:cs typeface="Open Sans Light" pitchFamily="34" charset="0"/>
                </a:endParaRPr>
              </a:p>
            </p:txBody>
          </p:sp>
          <p:sp>
            <p:nvSpPr>
              <p:cNvPr id="42" name="Rectangle 41"/>
              <p:cNvSpPr/>
              <p:nvPr/>
            </p:nvSpPr>
            <p:spPr>
              <a:xfrm>
                <a:off x="1000100" y="1214428"/>
                <a:ext cx="1283010" cy="207749"/>
              </a:xfrm>
              <a:prstGeom prst="rect">
                <a:avLst/>
              </a:prstGeom>
              <a:noFill/>
            </p:spPr>
            <p:txBody>
              <a:bodyPr wrap="square">
                <a:spAutoFit/>
              </a:bodyPr>
              <a:lstStyle/>
              <a:p>
                <a:pPr algn="r"/>
                <a:r>
                  <a:rPr lang="ms-MY" sz="1200" dirty="0">
                    <a:solidFill>
                      <a:schemeClr val="tx1">
                        <a:lumMod val="50000"/>
                        <a:lumOff val="50000"/>
                      </a:schemeClr>
                    </a:solidFill>
                    <a:latin typeface="Open Sans" pitchFamily="34" charset="0"/>
                    <a:ea typeface="Open Sans" pitchFamily="34" charset="0"/>
                    <a:cs typeface="Open Sans" pitchFamily="34" charset="0"/>
                  </a:rPr>
                  <a:t>Instagram</a:t>
                </a:r>
                <a:endParaRPr lang="ms-MY" sz="1200" dirty="0">
                  <a:solidFill>
                    <a:schemeClr val="tx1">
                      <a:lumMod val="50000"/>
                      <a:lumOff val="50000"/>
                    </a:schemeClr>
                  </a:solidFill>
                  <a:latin typeface="Open Sans" pitchFamily="34" charset="0"/>
                  <a:ea typeface="Open Sans" pitchFamily="34" charset="0"/>
                  <a:cs typeface="Open Sans" pitchFamily="34" charset="0"/>
                </a:endParaRPr>
              </a:p>
            </p:txBody>
          </p:sp>
        </p:grpSp>
        <p:grpSp>
          <p:nvGrpSpPr>
            <p:cNvPr id="7" name="Group 50"/>
            <p:cNvGrpSpPr/>
            <p:nvPr/>
          </p:nvGrpSpPr>
          <p:grpSpPr>
            <a:xfrm>
              <a:off x="2428860" y="2090493"/>
              <a:ext cx="1104770" cy="1104770"/>
              <a:chOff x="2428860" y="2090493"/>
              <a:chExt cx="1104770" cy="1104770"/>
            </a:xfrm>
          </p:grpSpPr>
          <p:sp>
            <p:nvSpPr>
              <p:cNvPr id="16" name="Oval 15"/>
              <p:cNvSpPr/>
              <p:nvPr/>
            </p:nvSpPr>
            <p:spPr>
              <a:xfrm>
                <a:off x="2428860" y="2090493"/>
                <a:ext cx="1104770" cy="1104770"/>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26" name="Freeform 26"/>
              <p:cNvSpPr>
                <a:spLocks noEditPoints="1"/>
              </p:cNvSpPr>
              <p:nvPr/>
            </p:nvSpPr>
            <p:spPr bwMode="auto">
              <a:xfrm>
                <a:off x="2737725" y="2451987"/>
                <a:ext cx="379548" cy="379548"/>
              </a:xfrm>
              <a:custGeom>
                <a:avLst/>
                <a:gdLst>
                  <a:gd name="T0" fmla="*/ 276 w 344"/>
                  <a:gd name="T1" fmla="*/ 172 h 344"/>
                  <a:gd name="T2" fmla="*/ 172 w 344"/>
                  <a:gd name="T3" fmla="*/ 276 h 344"/>
                  <a:gd name="T4" fmla="*/ 68 w 344"/>
                  <a:gd name="T5" fmla="*/ 172 h 344"/>
                  <a:gd name="T6" fmla="*/ 70 w 344"/>
                  <a:gd name="T7" fmla="*/ 152 h 344"/>
                  <a:gd name="T8" fmla="*/ 0 w 344"/>
                  <a:gd name="T9" fmla="*/ 152 h 344"/>
                  <a:gd name="T10" fmla="*/ 0 w 344"/>
                  <a:gd name="T11" fmla="*/ 290 h 344"/>
                  <a:gd name="T12" fmla="*/ 54 w 344"/>
                  <a:gd name="T13" fmla="*/ 344 h 344"/>
                  <a:gd name="T14" fmla="*/ 290 w 344"/>
                  <a:gd name="T15" fmla="*/ 344 h 344"/>
                  <a:gd name="T16" fmla="*/ 344 w 344"/>
                  <a:gd name="T17" fmla="*/ 290 h 344"/>
                  <a:gd name="T18" fmla="*/ 344 w 344"/>
                  <a:gd name="T19" fmla="*/ 152 h 344"/>
                  <a:gd name="T20" fmla="*/ 274 w 344"/>
                  <a:gd name="T21" fmla="*/ 152 h 344"/>
                  <a:gd name="T22" fmla="*/ 276 w 344"/>
                  <a:gd name="T23" fmla="*/ 172 h 344"/>
                  <a:gd name="T24" fmla="*/ 290 w 344"/>
                  <a:gd name="T25" fmla="*/ 0 h 344"/>
                  <a:gd name="T26" fmla="*/ 54 w 344"/>
                  <a:gd name="T27" fmla="*/ 0 h 344"/>
                  <a:gd name="T28" fmla="*/ 0 w 344"/>
                  <a:gd name="T29" fmla="*/ 54 h 344"/>
                  <a:gd name="T30" fmla="*/ 0 w 344"/>
                  <a:gd name="T31" fmla="*/ 112 h 344"/>
                  <a:gd name="T32" fmla="*/ 87 w 344"/>
                  <a:gd name="T33" fmla="*/ 112 h 344"/>
                  <a:gd name="T34" fmla="*/ 172 w 344"/>
                  <a:gd name="T35" fmla="*/ 68 h 344"/>
                  <a:gd name="T36" fmla="*/ 257 w 344"/>
                  <a:gd name="T37" fmla="*/ 112 h 344"/>
                  <a:gd name="T38" fmla="*/ 344 w 344"/>
                  <a:gd name="T39" fmla="*/ 112 h 344"/>
                  <a:gd name="T40" fmla="*/ 344 w 344"/>
                  <a:gd name="T41" fmla="*/ 54 h 344"/>
                  <a:gd name="T42" fmla="*/ 290 w 344"/>
                  <a:gd name="T43" fmla="*/ 0 h 344"/>
                  <a:gd name="T44" fmla="*/ 317 w 344"/>
                  <a:gd name="T45" fmla="*/ 66 h 344"/>
                  <a:gd name="T46" fmla="*/ 307 w 344"/>
                  <a:gd name="T47" fmla="*/ 76 h 344"/>
                  <a:gd name="T48" fmla="*/ 278 w 344"/>
                  <a:gd name="T49" fmla="*/ 76 h 344"/>
                  <a:gd name="T50" fmla="*/ 269 w 344"/>
                  <a:gd name="T51" fmla="*/ 66 h 344"/>
                  <a:gd name="T52" fmla="*/ 269 w 344"/>
                  <a:gd name="T53" fmla="*/ 37 h 344"/>
                  <a:gd name="T54" fmla="*/ 278 w 344"/>
                  <a:gd name="T55" fmla="*/ 28 h 344"/>
                  <a:gd name="T56" fmla="*/ 307 w 344"/>
                  <a:gd name="T57" fmla="*/ 28 h 344"/>
                  <a:gd name="T58" fmla="*/ 317 w 344"/>
                  <a:gd name="T59" fmla="*/ 37 h 344"/>
                  <a:gd name="T60" fmla="*/ 317 w 344"/>
                  <a:gd name="T61" fmla="*/ 66 h 344"/>
                  <a:gd name="T62" fmla="*/ 236 w 344"/>
                  <a:gd name="T63" fmla="*/ 172 h 344"/>
                  <a:gd name="T64" fmla="*/ 172 w 344"/>
                  <a:gd name="T65" fmla="*/ 108 h 344"/>
                  <a:gd name="T66" fmla="*/ 108 w 344"/>
                  <a:gd name="T67" fmla="*/ 172 h 344"/>
                  <a:gd name="T68" fmla="*/ 172 w 344"/>
                  <a:gd name="T69" fmla="*/ 236 h 344"/>
                  <a:gd name="T70" fmla="*/ 236 w 344"/>
                  <a:gd name="T71"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4" h="344">
                    <a:moveTo>
                      <a:pt x="276" y="172"/>
                    </a:moveTo>
                    <a:cubicBezTo>
                      <a:pt x="276" y="229"/>
                      <a:pt x="230" y="276"/>
                      <a:pt x="172" y="276"/>
                    </a:cubicBezTo>
                    <a:cubicBezTo>
                      <a:pt x="115" y="276"/>
                      <a:pt x="68" y="229"/>
                      <a:pt x="68" y="172"/>
                    </a:cubicBezTo>
                    <a:cubicBezTo>
                      <a:pt x="68" y="165"/>
                      <a:pt x="69" y="158"/>
                      <a:pt x="70" y="152"/>
                    </a:cubicBezTo>
                    <a:cubicBezTo>
                      <a:pt x="0" y="152"/>
                      <a:pt x="0" y="152"/>
                      <a:pt x="0" y="152"/>
                    </a:cubicBezTo>
                    <a:cubicBezTo>
                      <a:pt x="0" y="290"/>
                      <a:pt x="0" y="290"/>
                      <a:pt x="0" y="290"/>
                    </a:cubicBezTo>
                    <a:cubicBezTo>
                      <a:pt x="0" y="320"/>
                      <a:pt x="24" y="344"/>
                      <a:pt x="54" y="344"/>
                    </a:cubicBezTo>
                    <a:cubicBezTo>
                      <a:pt x="290" y="344"/>
                      <a:pt x="290" y="344"/>
                      <a:pt x="290" y="344"/>
                    </a:cubicBezTo>
                    <a:cubicBezTo>
                      <a:pt x="320" y="344"/>
                      <a:pt x="344" y="320"/>
                      <a:pt x="344" y="290"/>
                    </a:cubicBezTo>
                    <a:cubicBezTo>
                      <a:pt x="344" y="152"/>
                      <a:pt x="344" y="152"/>
                      <a:pt x="344" y="152"/>
                    </a:cubicBezTo>
                    <a:cubicBezTo>
                      <a:pt x="274" y="152"/>
                      <a:pt x="274" y="152"/>
                      <a:pt x="274" y="152"/>
                    </a:cubicBezTo>
                    <a:cubicBezTo>
                      <a:pt x="276" y="158"/>
                      <a:pt x="276" y="165"/>
                      <a:pt x="276" y="172"/>
                    </a:cubicBezTo>
                    <a:close/>
                    <a:moveTo>
                      <a:pt x="290" y="0"/>
                    </a:moveTo>
                    <a:cubicBezTo>
                      <a:pt x="54" y="0"/>
                      <a:pt x="54" y="0"/>
                      <a:pt x="54" y="0"/>
                    </a:cubicBezTo>
                    <a:cubicBezTo>
                      <a:pt x="24" y="0"/>
                      <a:pt x="0" y="24"/>
                      <a:pt x="0" y="54"/>
                    </a:cubicBezTo>
                    <a:cubicBezTo>
                      <a:pt x="0" y="112"/>
                      <a:pt x="0" y="112"/>
                      <a:pt x="0" y="112"/>
                    </a:cubicBezTo>
                    <a:cubicBezTo>
                      <a:pt x="87" y="112"/>
                      <a:pt x="87" y="112"/>
                      <a:pt x="87" y="112"/>
                    </a:cubicBezTo>
                    <a:cubicBezTo>
                      <a:pt x="106" y="85"/>
                      <a:pt x="137" y="68"/>
                      <a:pt x="172" y="68"/>
                    </a:cubicBezTo>
                    <a:cubicBezTo>
                      <a:pt x="207" y="68"/>
                      <a:pt x="238" y="85"/>
                      <a:pt x="257" y="112"/>
                    </a:cubicBezTo>
                    <a:cubicBezTo>
                      <a:pt x="344" y="112"/>
                      <a:pt x="344" y="112"/>
                      <a:pt x="344" y="112"/>
                    </a:cubicBezTo>
                    <a:cubicBezTo>
                      <a:pt x="344" y="54"/>
                      <a:pt x="344" y="54"/>
                      <a:pt x="344" y="54"/>
                    </a:cubicBezTo>
                    <a:cubicBezTo>
                      <a:pt x="344" y="24"/>
                      <a:pt x="320" y="0"/>
                      <a:pt x="290" y="0"/>
                    </a:cubicBezTo>
                    <a:close/>
                    <a:moveTo>
                      <a:pt x="317" y="66"/>
                    </a:moveTo>
                    <a:cubicBezTo>
                      <a:pt x="317" y="72"/>
                      <a:pt x="312" y="76"/>
                      <a:pt x="307" y="76"/>
                    </a:cubicBezTo>
                    <a:cubicBezTo>
                      <a:pt x="278" y="76"/>
                      <a:pt x="278" y="76"/>
                      <a:pt x="278" y="76"/>
                    </a:cubicBezTo>
                    <a:cubicBezTo>
                      <a:pt x="273" y="76"/>
                      <a:pt x="269" y="72"/>
                      <a:pt x="269" y="66"/>
                    </a:cubicBezTo>
                    <a:cubicBezTo>
                      <a:pt x="269" y="37"/>
                      <a:pt x="269" y="37"/>
                      <a:pt x="269" y="37"/>
                    </a:cubicBezTo>
                    <a:cubicBezTo>
                      <a:pt x="269" y="32"/>
                      <a:pt x="273" y="28"/>
                      <a:pt x="278" y="28"/>
                    </a:cubicBezTo>
                    <a:cubicBezTo>
                      <a:pt x="307" y="28"/>
                      <a:pt x="307" y="28"/>
                      <a:pt x="307" y="28"/>
                    </a:cubicBezTo>
                    <a:cubicBezTo>
                      <a:pt x="312" y="28"/>
                      <a:pt x="317" y="32"/>
                      <a:pt x="317" y="37"/>
                    </a:cubicBezTo>
                    <a:lnTo>
                      <a:pt x="317" y="66"/>
                    </a:lnTo>
                    <a:close/>
                    <a:moveTo>
                      <a:pt x="236" y="172"/>
                    </a:moveTo>
                    <a:cubicBezTo>
                      <a:pt x="236" y="137"/>
                      <a:pt x="208" y="108"/>
                      <a:pt x="172" y="108"/>
                    </a:cubicBezTo>
                    <a:cubicBezTo>
                      <a:pt x="137" y="108"/>
                      <a:pt x="108" y="137"/>
                      <a:pt x="108" y="172"/>
                    </a:cubicBezTo>
                    <a:cubicBezTo>
                      <a:pt x="108" y="207"/>
                      <a:pt x="137" y="236"/>
                      <a:pt x="172" y="236"/>
                    </a:cubicBezTo>
                    <a:cubicBezTo>
                      <a:pt x="208" y="236"/>
                      <a:pt x="236" y="207"/>
                      <a:pt x="236" y="1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tx1">
                      <a:lumMod val="50000"/>
                      <a:lumOff val="50000"/>
                    </a:schemeClr>
                  </a:solidFill>
                </a:endParaRPr>
              </a:p>
            </p:txBody>
          </p:sp>
        </p:grpSp>
      </p:grpSp>
      <p:sp>
        <p:nvSpPr>
          <p:cNvPr id="32" name="Arc 31"/>
          <p:cNvSpPr/>
          <p:nvPr/>
        </p:nvSpPr>
        <p:spPr>
          <a:xfrm flipH="1">
            <a:off x="7310446" y="1904990"/>
            <a:ext cx="1208844" cy="1611792"/>
          </a:xfrm>
          <a:prstGeom prst="arc">
            <a:avLst/>
          </a:prstGeom>
          <a:ln w="1270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50000"/>
                  <a:lumOff val="50000"/>
                </a:schemeClr>
              </a:solidFill>
            </a:endParaRPr>
          </a:p>
        </p:txBody>
      </p:sp>
      <p:grpSp>
        <p:nvGrpSpPr>
          <p:cNvPr id="3" name="Group 45"/>
          <p:cNvGrpSpPr/>
          <p:nvPr/>
        </p:nvGrpSpPr>
        <p:grpSpPr>
          <a:xfrm>
            <a:off x="8024826" y="1619238"/>
            <a:ext cx="1643074" cy="842668"/>
            <a:chOff x="6500826" y="1214428"/>
            <a:chExt cx="1643074" cy="632001"/>
          </a:xfrm>
        </p:grpSpPr>
        <p:sp>
          <p:nvSpPr>
            <p:cNvPr id="35" name="Rectangle 34"/>
            <p:cNvSpPr/>
            <p:nvPr/>
          </p:nvSpPr>
          <p:spPr>
            <a:xfrm>
              <a:off x="6500826" y="1500180"/>
              <a:ext cx="1643074" cy="346249"/>
            </a:xfrm>
            <a:prstGeom prst="rect">
              <a:avLst/>
            </a:prstGeom>
          </p:spPr>
          <p:txBody>
            <a:bodyPr wrap="square">
              <a:spAutoFit/>
            </a:bodyPr>
            <a:lstStyle/>
            <a:p>
              <a:r>
                <a:rPr lang="ms-MY" sz="800" dirty="0">
                  <a:solidFill>
                    <a:schemeClr val="tx1">
                      <a:lumMod val="50000"/>
                      <a:lumOff val="50000"/>
                    </a:schemeClr>
                  </a:solidFill>
                  <a:latin typeface="Open Sans Light" pitchFamily="34" charset="0"/>
                  <a:ea typeface="Open Sans Light" pitchFamily="34" charset="0"/>
                  <a:cs typeface="Open Sans Light" pitchFamily="34" charset="0"/>
                </a:rPr>
                <a:t>The home for the youth’s audio creations. Teens simply upload their content and share with us.</a:t>
              </a:r>
              <a:endParaRPr lang="ms-MY" sz="800" dirty="0">
                <a:solidFill>
                  <a:schemeClr val="tx1">
                    <a:lumMod val="50000"/>
                    <a:lumOff val="50000"/>
                  </a:schemeClr>
                </a:solidFill>
                <a:latin typeface="Open Sans Light" pitchFamily="34" charset="0"/>
                <a:ea typeface="Open Sans Light" pitchFamily="34" charset="0"/>
                <a:cs typeface="Open Sans Light" pitchFamily="34" charset="0"/>
              </a:endParaRPr>
            </a:p>
          </p:txBody>
        </p:sp>
        <p:sp>
          <p:nvSpPr>
            <p:cNvPr id="36" name="Rectangle 35"/>
            <p:cNvSpPr/>
            <p:nvPr/>
          </p:nvSpPr>
          <p:spPr>
            <a:xfrm>
              <a:off x="6500826" y="1214428"/>
              <a:ext cx="1285884" cy="207749"/>
            </a:xfrm>
            <a:prstGeom prst="rect">
              <a:avLst/>
            </a:prstGeom>
            <a:noFill/>
          </p:spPr>
          <p:txBody>
            <a:bodyPr wrap="square">
              <a:spAutoFit/>
            </a:bodyPr>
            <a:lstStyle/>
            <a:p>
              <a:r>
                <a:rPr lang="ms-MY" sz="1200" dirty="0">
                  <a:solidFill>
                    <a:schemeClr val="tx1">
                      <a:lumMod val="50000"/>
                      <a:lumOff val="50000"/>
                    </a:schemeClr>
                  </a:solidFill>
                  <a:latin typeface="Open Sans" pitchFamily="34" charset="0"/>
                  <a:ea typeface="Open Sans" pitchFamily="34" charset="0"/>
                  <a:cs typeface="Open Sans" pitchFamily="34" charset="0"/>
                </a:rPr>
                <a:t>Soundcloud</a:t>
              </a:r>
              <a:endParaRPr lang="ms-MY" sz="1200" dirty="0">
                <a:solidFill>
                  <a:schemeClr val="tx1">
                    <a:lumMod val="50000"/>
                    <a:lumOff val="50000"/>
                  </a:schemeClr>
                </a:solidFill>
                <a:latin typeface="Open Sans" pitchFamily="34" charset="0"/>
                <a:ea typeface="Open Sans" pitchFamily="34" charset="0"/>
                <a:cs typeface="Open Sans" pitchFamily="34" charset="0"/>
              </a:endParaRPr>
            </a:p>
          </p:txBody>
        </p:sp>
      </p:grpSp>
      <p:sp>
        <p:nvSpPr>
          <p:cNvPr id="25" name="Oval 24"/>
          <p:cNvSpPr/>
          <p:nvPr/>
        </p:nvSpPr>
        <p:spPr>
          <a:xfrm>
            <a:off x="6738942" y="2787326"/>
            <a:ext cx="1104770" cy="1473027"/>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34" name="Arc 33"/>
          <p:cNvSpPr/>
          <p:nvPr/>
        </p:nvSpPr>
        <p:spPr>
          <a:xfrm flipV="1">
            <a:off x="4238612" y="3524252"/>
            <a:ext cx="1208844" cy="1611793"/>
          </a:xfrm>
          <a:prstGeom prst="arc">
            <a:avLst/>
          </a:prstGeom>
          <a:ln w="1270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50000"/>
                  <a:lumOff val="50000"/>
                </a:schemeClr>
              </a:solidFill>
            </a:endParaRPr>
          </a:p>
        </p:txBody>
      </p:sp>
      <p:grpSp>
        <p:nvGrpSpPr>
          <p:cNvPr id="5" name="Group 43"/>
          <p:cNvGrpSpPr/>
          <p:nvPr/>
        </p:nvGrpSpPr>
        <p:grpSpPr>
          <a:xfrm>
            <a:off x="3095604" y="4857761"/>
            <a:ext cx="1643074" cy="719556"/>
            <a:chOff x="1571604" y="3643320"/>
            <a:chExt cx="1643074" cy="539667"/>
          </a:xfrm>
        </p:grpSpPr>
        <p:sp>
          <p:nvSpPr>
            <p:cNvPr id="39" name="Rectangle 38"/>
            <p:cNvSpPr/>
            <p:nvPr/>
          </p:nvSpPr>
          <p:spPr>
            <a:xfrm>
              <a:off x="1571604" y="3929072"/>
              <a:ext cx="1643074" cy="253915"/>
            </a:xfrm>
            <a:prstGeom prst="rect">
              <a:avLst/>
            </a:prstGeom>
          </p:spPr>
          <p:txBody>
            <a:bodyPr wrap="square">
              <a:spAutoFit/>
            </a:bodyPr>
            <a:lstStyle/>
            <a:p>
              <a:pPr algn="r"/>
              <a:r>
                <a:rPr lang="ms-MY" sz="800" dirty="0">
                  <a:solidFill>
                    <a:schemeClr val="tx1">
                      <a:lumMod val="50000"/>
                      <a:lumOff val="50000"/>
                    </a:schemeClr>
                  </a:solidFill>
                  <a:latin typeface="Open Sans Light" pitchFamily="34" charset="0"/>
                  <a:ea typeface="Open Sans Light" pitchFamily="34" charset="0"/>
                  <a:cs typeface="Open Sans Light" pitchFamily="34" charset="0"/>
                </a:rPr>
                <a:t>The home for the youth’s video creations</a:t>
              </a:r>
              <a:endParaRPr lang="ms-MY" sz="800" dirty="0">
                <a:solidFill>
                  <a:schemeClr val="tx1">
                    <a:lumMod val="50000"/>
                    <a:lumOff val="50000"/>
                  </a:schemeClr>
                </a:solidFill>
                <a:latin typeface="Open Sans Light" pitchFamily="34" charset="0"/>
                <a:ea typeface="Open Sans Light" pitchFamily="34" charset="0"/>
                <a:cs typeface="Open Sans Light" pitchFamily="34" charset="0"/>
              </a:endParaRPr>
            </a:p>
          </p:txBody>
        </p:sp>
        <p:sp>
          <p:nvSpPr>
            <p:cNvPr id="40" name="Rectangle 39"/>
            <p:cNvSpPr/>
            <p:nvPr/>
          </p:nvSpPr>
          <p:spPr>
            <a:xfrm>
              <a:off x="1928794" y="3643320"/>
              <a:ext cx="1283010" cy="207749"/>
            </a:xfrm>
            <a:prstGeom prst="rect">
              <a:avLst/>
            </a:prstGeom>
            <a:noFill/>
          </p:spPr>
          <p:txBody>
            <a:bodyPr wrap="square">
              <a:spAutoFit/>
            </a:bodyPr>
            <a:lstStyle/>
            <a:p>
              <a:pPr algn="r"/>
              <a:r>
                <a:rPr lang="ms-MY" sz="1200" dirty="0">
                  <a:solidFill>
                    <a:schemeClr val="tx1">
                      <a:lumMod val="50000"/>
                      <a:lumOff val="50000"/>
                    </a:schemeClr>
                  </a:solidFill>
                  <a:latin typeface="Open Sans" pitchFamily="34" charset="0"/>
                  <a:ea typeface="Open Sans" pitchFamily="34" charset="0"/>
                  <a:cs typeface="Open Sans" pitchFamily="34" charset="0"/>
                </a:rPr>
                <a:t>YouTube</a:t>
              </a:r>
              <a:endParaRPr lang="ms-MY" sz="1200" dirty="0">
                <a:solidFill>
                  <a:schemeClr val="tx1">
                    <a:lumMod val="50000"/>
                    <a:lumOff val="50000"/>
                  </a:schemeClr>
                </a:solidFill>
                <a:latin typeface="Open Sans" pitchFamily="34" charset="0"/>
                <a:ea typeface="Open Sans" pitchFamily="34" charset="0"/>
                <a:cs typeface="Open Sans" pitchFamily="34" charset="0"/>
              </a:endParaRPr>
            </a:p>
          </p:txBody>
        </p:sp>
      </p:grpSp>
      <p:sp>
        <p:nvSpPr>
          <p:cNvPr id="23" name="Oval 22"/>
          <p:cNvSpPr/>
          <p:nvPr/>
        </p:nvSpPr>
        <p:spPr>
          <a:xfrm>
            <a:off x="4881554" y="2787325"/>
            <a:ext cx="1104770" cy="1473027"/>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grpSp>
        <p:nvGrpSpPr>
          <p:cNvPr id="47" name="Group 46"/>
          <p:cNvGrpSpPr/>
          <p:nvPr/>
        </p:nvGrpSpPr>
        <p:grpSpPr>
          <a:xfrm>
            <a:off x="5810248" y="2787325"/>
            <a:ext cx="2928958" cy="3036216"/>
            <a:chOff x="4286248" y="2090493"/>
            <a:chExt cx="2928958" cy="2277161"/>
          </a:xfrm>
        </p:grpSpPr>
        <p:sp>
          <p:nvSpPr>
            <p:cNvPr id="33" name="Arc 32"/>
            <p:cNvSpPr/>
            <p:nvPr/>
          </p:nvSpPr>
          <p:spPr>
            <a:xfrm flipH="1" flipV="1">
              <a:off x="4857752" y="2643188"/>
              <a:ext cx="1208844" cy="1208844"/>
            </a:xfrm>
            <a:prstGeom prst="arc">
              <a:avLst/>
            </a:prstGeom>
            <a:ln w="1270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50000"/>
                    <a:lumOff val="50000"/>
                  </a:schemeClr>
                </a:solidFill>
              </a:endParaRPr>
            </a:p>
          </p:txBody>
        </p:sp>
        <p:grpSp>
          <p:nvGrpSpPr>
            <p:cNvPr id="4" name="Group 46"/>
            <p:cNvGrpSpPr/>
            <p:nvPr/>
          </p:nvGrpSpPr>
          <p:grpSpPr>
            <a:xfrm>
              <a:off x="5572132" y="3643320"/>
              <a:ext cx="1643074" cy="724334"/>
              <a:chOff x="5572132" y="3643320"/>
              <a:chExt cx="1643074" cy="724334"/>
            </a:xfrm>
          </p:grpSpPr>
          <p:sp>
            <p:nvSpPr>
              <p:cNvPr id="37" name="Rectangle 36"/>
              <p:cNvSpPr/>
              <p:nvPr/>
            </p:nvSpPr>
            <p:spPr>
              <a:xfrm>
                <a:off x="5572132" y="3929072"/>
                <a:ext cx="1643074" cy="438582"/>
              </a:xfrm>
              <a:prstGeom prst="rect">
                <a:avLst/>
              </a:prstGeom>
            </p:spPr>
            <p:txBody>
              <a:bodyPr wrap="square">
                <a:spAutoFit/>
              </a:bodyPr>
              <a:lstStyle/>
              <a:p>
                <a:r>
                  <a:rPr lang="ms-MY" sz="800" dirty="0">
                    <a:solidFill>
                      <a:schemeClr val="tx1">
                        <a:lumMod val="50000"/>
                        <a:lumOff val="50000"/>
                      </a:schemeClr>
                    </a:solidFill>
                    <a:latin typeface="Open Sans Light" pitchFamily="34" charset="0"/>
                    <a:ea typeface="Open Sans Light" pitchFamily="34" charset="0"/>
                    <a:cs typeface="Open Sans Light" pitchFamily="34" charset="0"/>
                  </a:rPr>
                  <a:t>Tweets from Mix Staff on SFPL’s main twitter account will showcase youth creations to a wider audience</a:t>
                </a:r>
                <a:endParaRPr lang="ms-MY" sz="800" dirty="0">
                  <a:solidFill>
                    <a:schemeClr val="tx1">
                      <a:lumMod val="50000"/>
                      <a:lumOff val="50000"/>
                    </a:schemeClr>
                  </a:solidFill>
                  <a:latin typeface="Open Sans Light" pitchFamily="34" charset="0"/>
                  <a:ea typeface="Open Sans Light" pitchFamily="34" charset="0"/>
                  <a:cs typeface="Open Sans Light" pitchFamily="34" charset="0"/>
                </a:endParaRPr>
              </a:p>
            </p:txBody>
          </p:sp>
          <p:sp>
            <p:nvSpPr>
              <p:cNvPr id="38" name="Rectangle 37"/>
              <p:cNvSpPr/>
              <p:nvPr/>
            </p:nvSpPr>
            <p:spPr>
              <a:xfrm>
                <a:off x="5572132" y="3643320"/>
                <a:ext cx="1285884" cy="207749"/>
              </a:xfrm>
              <a:prstGeom prst="rect">
                <a:avLst/>
              </a:prstGeom>
              <a:noFill/>
            </p:spPr>
            <p:txBody>
              <a:bodyPr wrap="square">
                <a:spAutoFit/>
              </a:bodyPr>
              <a:lstStyle/>
              <a:p>
                <a:r>
                  <a:rPr lang="ms-MY" sz="1200" dirty="0">
                    <a:solidFill>
                      <a:schemeClr val="tx1">
                        <a:lumMod val="50000"/>
                        <a:lumOff val="50000"/>
                      </a:schemeClr>
                    </a:solidFill>
                    <a:latin typeface="Open Sans" pitchFamily="34" charset="0"/>
                    <a:ea typeface="Open Sans" pitchFamily="34" charset="0"/>
                    <a:cs typeface="Open Sans" pitchFamily="34" charset="0"/>
                  </a:rPr>
                  <a:t>Twitter</a:t>
                </a:r>
                <a:endParaRPr lang="ms-MY" sz="1200" dirty="0">
                  <a:solidFill>
                    <a:schemeClr val="tx1">
                      <a:lumMod val="50000"/>
                      <a:lumOff val="50000"/>
                    </a:schemeClr>
                  </a:solidFill>
                  <a:latin typeface="Open Sans" pitchFamily="34" charset="0"/>
                  <a:ea typeface="Open Sans" pitchFamily="34" charset="0"/>
                  <a:cs typeface="Open Sans" pitchFamily="34" charset="0"/>
                </a:endParaRPr>
              </a:p>
            </p:txBody>
          </p:sp>
        </p:grpSp>
        <p:grpSp>
          <p:nvGrpSpPr>
            <p:cNvPr id="10" name="Group 48"/>
            <p:cNvGrpSpPr/>
            <p:nvPr/>
          </p:nvGrpSpPr>
          <p:grpSpPr>
            <a:xfrm>
              <a:off x="4286248" y="2090493"/>
              <a:ext cx="1104770" cy="1104770"/>
              <a:chOff x="4286248" y="2090493"/>
              <a:chExt cx="1104770" cy="1104770"/>
            </a:xfrm>
          </p:grpSpPr>
          <p:sp>
            <p:nvSpPr>
              <p:cNvPr id="24" name="Oval 23"/>
              <p:cNvSpPr/>
              <p:nvPr/>
            </p:nvSpPr>
            <p:spPr>
              <a:xfrm>
                <a:off x="4286248" y="2090493"/>
                <a:ext cx="1104770" cy="1104770"/>
              </a:xfrm>
              <a:prstGeom prst="ellipse">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43" name="Freeform 16"/>
              <p:cNvSpPr>
                <a:spLocks/>
              </p:cNvSpPr>
              <p:nvPr/>
            </p:nvSpPr>
            <p:spPr bwMode="auto">
              <a:xfrm>
                <a:off x="4664907" y="2459705"/>
                <a:ext cx="392462" cy="318932"/>
              </a:xfrm>
              <a:custGeom>
                <a:avLst/>
                <a:gdLst>
                  <a:gd name="T0" fmla="*/ 368 w 368"/>
                  <a:gd name="T1" fmla="*/ 36 h 299"/>
                  <a:gd name="T2" fmla="*/ 324 w 368"/>
                  <a:gd name="T3" fmla="*/ 48 h 299"/>
                  <a:gd name="T4" fmla="*/ 358 w 368"/>
                  <a:gd name="T5" fmla="*/ 6 h 299"/>
                  <a:gd name="T6" fmla="*/ 310 w 368"/>
                  <a:gd name="T7" fmla="*/ 24 h 299"/>
                  <a:gd name="T8" fmla="*/ 255 w 368"/>
                  <a:gd name="T9" fmla="*/ 0 h 299"/>
                  <a:gd name="T10" fmla="*/ 179 w 368"/>
                  <a:gd name="T11" fmla="*/ 76 h 299"/>
                  <a:gd name="T12" fmla="*/ 181 w 368"/>
                  <a:gd name="T13" fmla="*/ 93 h 299"/>
                  <a:gd name="T14" fmla="*/ 25 w 368"/>
                  <a:gd name="T15" fmla="*/ 14 h 299"/>
                  <a:gd name="T16" fmla="*/ 15 w 368"/>
                  <a:gd name="T17" fmla="*/ 52 h 299"/>
                  <a:gd name="T18" fmla="*/ 49 w 368"/>
                  <a:gd name="T19" fmla="*/ 115 h 299"/>
                  <a:gd name="T20" fmla="*/ 15 w 368"/>
                  <a:gd name="T21" fmla="*/ 106 h 299"/>
                  <a:gd name="T22" fmla="*/ 14 w 368"/>
                  <a:gd name="T23" fmla="*/ 106 h 299"/>
                  <a:gd name="T24" fmla="*/ 75 w 368"/>
                  <a:gd name="T25" fmla="*/ 181 h 299"/>
                  <a:gd name="T26" fmla="*/ 55 w 368"/>
                  <a:gd name="T27" fmla="*/ 183 h 299"/>
                  <a:gd name="T28" fmla="*/ 41 w 368"/>
                  <a:gd name="T29" fmla="*/ 182 h 299"/>
                  <a:gd name="T30" fmla="*/ 111 w 368"/>
                  <a:gd name="T31" fmla="*/ 234 h 299"/>
                  <a:gd name="T32" fmla="*/ 18 w 368"/>
                  <a:gd name="T33" fmla="*/ 267 h 299"/>
                  <a:gd name="T34" fmla="*/ 0 w 368"/>
                  <a:gd name="T35" fmla="*/ 265 h 299"/>
                  <a:gd name="T36" fmla="*/ 115 w 368"/>
                  <a:gd name="T37" fmla="*/ 299 h 299"/>
                  <a:gd name="T38" fmla="*/ 330 w 368"/>
                  <a:gd name="T39" fmla="*/ 85 h 299"/>
                  <a:gd name="T40" fmla="*/ 330 w 368"/>
                  <a:gd name="T41" fmla="*/ 75 h 299"/>
                  <a:gd name="T42" fmla="*/ 368 w 368"/>
                  <a:gd name="T43" fmla="*/ 3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8" h="299">
                    <a:moveTo>
                      <a:pt x="368" y="36"/>
                    </a:moveTo>
                    <a:cubicBezTo>
                      <a:pt x="354" y="42"/>
                      <a:pt x="340" y="46"/>
                      <a:pt x="324" y="48"/>
                    </a:cubicBezTo>
                    <a:cubicBezTo>
                      <a:pt x="340" y="38"/>
                      <a:pt x="352" y="24"/>
                      <a:pt x="358" y="6"/>
                    </a:cubicBezTo>
                    <a:cubicBezTo>
                      <a:pt x="343" y="15"/>
                      <a:pt x="327" y="21"/>
                      <a:pt x="310" y="24"/>
                    </a:cubicBezTo>
                    <a:cubicBezTo>
                      <a:pt x="296" y="10"/>
                      <a:pt x="276" y="0"/>
                      <a:pt x="255" y="0"/>
                    </a:cubicBezTo>
                    <a:cubicBezTo>
                      <a:pt x="213" y="0"/>
                      <a:pt x="179" y="34"/>
                      <a:pt x="179" y="76"/>
                    </a:cubicBezTo>
                    <a:cubicBezTo>
                      <a:pt x="179" y="82"/>
                      <a:pt x="180" y="88"/>
                      <a:pt x="181" y="93"/>
                    </a:cubicBezTo>
                    <a:cubicBezTo>
                      <a:pt x="118" y="90"/>
                      <a:pt x="63" y="60"/>
                      <a:pt x="25" y="14"/>
                    </a:cubicBezTo>
                    <a:cubicBezTo>
                      <a:pt x="19" y="25"/>
                      <a:pt x="15" y="38"/>
                      <a:pt x="15" y="52"/>
                    </a:cubicBezTo>
                    <a:cubicBezTo>
                      <a:pt x="15" y="78"/>
                      <a:pt x="28" y="101"/>
                      <a:pt x="49" y="115"/>
                    </a:cubicBezTo>
                    <a:cubicBezTo>
                      <a:pt x="36" y="115"/>
                      <a:pt x="25" y="111"/>
                      <a:pt x="15" y="106"/>
                    </a:cubicBezTo>
                    <a:cubicBezTo>
                      <a:pt x="14" y="106"/>
                      <a:pt x="14" y="106"/>
                      <a:pt x="14" y="106"/>
                    </a:cubicBezTo>
                    <a:cubicBezTo>
                      <a:pt x="14" y="143"/>
                      <a:pt x="41" y="174"/>
                      <a:pt x="75" y="181"/>
                    </a:cubicBezTo>
                    <a:cubicBezTo>
                      <a:pt x="69" y="182"/>
                      <a:pt x="62" y="183"/>
                      <a:pt x="55" y="183"/>
                    </a:cubicBezTo>
                    <a:cubicBezTo>
                      <a:pt x="50" y="183"/>
                      <a:pt x="46" y="183"/>
                      <a:pt x="41" y="182"/>
                    </a:cubicBezTo>
                    <a:cubicBezTo>
                      <a:pt x="51" y="212"/>
                      <a:pt x="78" y="234"/>
                      <a:pt x="111" y="234"/>
                    </a:cubicBezTo>
                    <a:cubicBezTo>
                      <a:pt x="86" y="254"/>
                      <a:pt x="53" y="267"/>
                      <a:pt x="18" y="267"/>
                    </a:cubicBezTo>
                    <a:cubicBezTo>
                      <a:pt x="12" y="267"/>
                      <a:pt x="6" y="266"/>
                      <a:pt x="0" y="265"/>
                    </a:cubicBezTo>
                    <a:cubicBezTo>
                      <a:pt x="33" y="287"/>
                      <a:pt x="73" y="299"/>
                      <a:pt x="115" y="299"/>
                    </a:cubicBezTo>
                    <a:cubicBezTo>
                      <a:pt x="254" y="299"/>
                      <a:pt x="330" y="184"/>
                      <a:pt x="330" y="85"/>
                    </a:cubicBezTo>
                    <a:cubicBezTo>
                      <a:pt x="330" y="81"/>
                      <a:pt x="330" y="78"/>
                      <a:pt x="330" y="75"/>
                    </a:cubicBezTo>
                    <a:cubicBezTo>
                      <a:pt x="345" y="64"/>
                      <a:pt x="358" y="51"/>
                      <a:pt x="368"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tx1">
                      <a:lumMod val="50000"/>
                      <a:lumOff val="50000"/>
                    </a:schemeClr>
                  </a:solidFill>
                </a:endParaRPr>
              </a:p>
            </p:txBody>
          </p:sp>
        </p:grpSp>
      </p:grpSp>
      <p:grpSp>
        <p:nvGrpSpPr>
          <p:cNvPr id="44" name="Group 249"/>
          <p:cNvGrpSpPr/>
          <p:nvPr/>
        </p:nvGrpSpPr>
        <p:grpSpPr>
          <a:xfrm>
            <a:off x="5257800" y="3168536"/>
            <a:ext cx="362180" cy="565264"/>
            <a:chOff x="7058830" y="2223158"/>
            <a:chExt cx="277296" cy="324587"/>
          </a:xfrm>
          <a:solidFill>
            <a:srgbClr val="FFFFFF"/>
          </a:solidFill>
        </p:grpSpPr>
        <p:sp>
          <p:nvSpPr>
            <p:cNvPr id="49" name="Freeform 46"/>
            <p:cNvSpPr>
              <a:spLocks noEditPoints="1"/>
            </p:cNvSpPr>
            <p:nvPr/>
          </p:nvSpPr>
          <p:spPr bwMode="auto">
            <a:xfrm>
              <a:off x="7058830" y="2356432"/>
              <a:ext cx="277296" cy="191313"/>
            </a:xfrm>
            <a:custGeom>
              <a:avLst/>
              <a:gdLst/>
              <a:ahLst/>
              <a:cxnLst>
                <a:cxn ang="0">
                  <a:pos x="248" y="20"/>
                </a:cxn>
                <a:cxn ang="0">
                  <a:pos x="224" y="4"/>
                </a:cxn>
                <a:cxn ang="0">
                  <a:pos x="176" y="0"/>
                </a:cxn>
                <a:cxn ang="0">
                  <a:pos x="79" y="0"/>
                </a:cxn>
                <a:cxn ang="0">
                  <a:pos x="31" y="4"/>
                </a:cxn>
                <a:cxn ang="0">
                  <a:pos x="9" y="20"/>
                </a:cxn>
                <a:cxn ang="0">
                  <a:pos x="2" y="45"/>
                </a:cxn>
                <a:cxn ang="0">
                  <a:pos x="0" y="91"/>
                </a:cxn>
                <a:cxn ang="0">
                  <a:pos x="3" y="150"/>
                </a:cxn>
                <a:cxn ang="0">
                  <a:pos x="15" y="169"/>
                </a:cxn>
                <a:cxn ang="0">
                  <a:pos x="31" y="176"/>
                </a:cxn>
                <a:cxn ang="0">
                  <a:pos x="127" y="180"/>
                </a:cxn>
                <a:cxn ang="0">
                  <a:pos x="200" y="178"/>
                </a:cxn>
                <a:cxn ang="0">
                  <a:pos x="235" y="174"/>
                </a:cxn>
                <a:cxn ang="0">
                  <a:pos x="252" y="150"/>
                </a:cxn>
                <a:cxn ang="0">
                  <a:pos x="255" y="120"/>
                </a:cxn>
                <a:cxn ang="0">
                  <a:pos x="255" y="59"/>
                </a:cxn>
                <a:cxn ang="0">
                  <a:pos x="252" y="30"/>
                </a:cxn>
                <a:cxn ang="0">
                  <a:pos x="55" y="143"/>
                </a:cxn>
                <a:cxn ang="0">
                  <a:pos x="18" y="45"/>
                </a:cxn>
                <a:cxn ang="0">
                  <a:pos x="74" y="45"/>
                </a:cxn>
                <a:cxn ang="0">
                  <a:pos x="105" y="133"/>
                </a:cxn>
                <a:cxn ang="0">
                  <a:pos x="90" y="144"/>
                </a:cxn>
                <a:cxn ang="0">
                  <a:pos x="81" y="143"/>
                </a:cxn>
                <a:cxn ang="0">
                  <a:pos x="76" y="126"/>
                </a:cxn>
                <a:cxn ang="0">
                  <a:pos x="90" y="120"/>
                </a:cxn>
                <a:cxn ang="0">
                  <a:pos x="90" y="126"/>
                </a:cxn>
                <a:cxn ang="0">
                  <a:pos x="94" y="130"/>
                </a:cxn>
                <a:cxn ang="0">
                  <a:pos x="105" y="57"/>
                </a:cxn>
                <a:cxn ang="0">
                  <a:pos x="179" y="117"/>
                </a:cxn>
                <a:cxn ang="0">
                  <a:pos x="177" y="135"/>
                </a:cxn>
                <a:cxn ang="0">
                  <a:pos x="170" y="144"/>
                </a:cxn>
                <a:cxn ang="0">
                  <a:pos x="161" y="144"/>
                </a:cxn>
                <a:cxn ang="0">
                  <a:pos x="150" y="143"/>
                </a:cxn>
                <a:cxn ang="0">
                  <a:pos x="150" y="28"/>
                </a:cxn>
                <a:cxn ang="0">
                  <a:pos x="157" y="59"/>
                </a:cxn>
                <a:cxn ang="0">
                  <a:pos x="165" y="56"/>
                </a:cxn>
                <a:cxn ang="0">
                  <a:pos x="176" y="61"/>
                </a:cxn>
                <a:cxn ang="0">
                  <a:pos x="179" y="83"/>
                </a:cxn>
                <a:cxn ang="0">
                  <a:pos x="207" y="104"/>
                </a:cxn>
                <a:cxn ang="0">
                  <a:pos x="207" y="124"/>
                </a:cxn>
                <a:cxn ang="0">
                  <a:pos x="215" y="130"/>
                </a:cxn>
                <a:cxn ang="0">
                  <a:pos x="222" y="124"/>
                </a:cxn>
                <a:cxn ang="0">
                  <a:pos x="237" y="113"/>
                </a:cxn>
                <a:cxn ang="0">
                  <a:pos x="237" y="126"/>
                </a:cxn>
                <a:cxn ang="0">
                  <a:pos x="233" y="135"/>
                </a:cxn>
                <a:cxn ang="0">
                  <a:pos x="226" y="143"/>
                </a:cxn>
                <a:cxn ang="0">
                  <a:pos x="215" y="144"/>
                </a:cxn>
                <a:cxn ang="0">
                  <a:pos x="200" y="139"/>
                </a:cxn>
                <a:cxn ang="0">
                  <a:pos x="192" y="128"/>
                </a:cxn>
                <a:cxn ang="0">
                  <a:pos x="190" y="85"/>
                </a:cxn>
                <a:cxn ang="0">
                  <a:pos x="196" y="65"/>
                </a:cxn>
                <a:cxn ang="0">
                  <a:pos x="209" y="57"/>
                </a:cxn>
                <a:cxn ang="0">
                  <a:pos x="220" y="57"/>
                </a:cxn>
                <a:cxn ang="0">
                  <a:pos x="233" y="65"/>
                </a:cxn>
                <a:cxn ang="0">
                  <a:pos x="237" y="85"/>
                </a:cxn>
              </a:cxnLst>
              <a:rect l="0" t="0" r="r" b="b"/>
              <a:pathLst>
                <a:path w="257" h="180">
                  <a:moveTo>
                    <a:pt x="252" y="30"/>
                  </a:moveTo>
                  <a:lnTo>
                    <a:pt x="252" y="30"/>
                  </a:lnTo>
                  <a:lnTo>
                    <a:pt x="248" y="20"/>
                  </a:lnTo>
                  <a:lnTo>
                    <a:pt x="242" y="13"/>
                  </a:lnTo>
                  <a:lnTo>
                    <a:pt x="235" y="7"/>
                  </a:lnTo>
                  <a:lnTo>
                    <a:pt x="224" y="4"/>
                  </a:lnTo>
                  <a:lnTo>
                    <a:pt x="224" y="4"/>
                  </a:lnTo>
                  <a:lnTo>
                    <a:pt x="200" y="2"/>
                  </a:lnTo>
                  <a:lnTo>
                    <a:pt x="176" y="0"/>
                  </a:lnTo>
                  <a:lnTo>
                    <a:pt x="127" y="0"/>
                  </a:lnTo>
                  <a:lnTo>
                    <a:pt x="127" y="0"/>
                  </a:lnTo>
                  <a:lnTo>
                    <a:pt x="79" y="0"/>
                  </a:lnTo>
                  <a:lnTo>
                    <a:pt x="55" y="2"/>
                  </a:lnTo>
                  <a:lnTo>
                    <a:pt x="31" y="4"/>
                  </a:lnTo>
                  <a:lnTo>
                    <a:pt x="31" y="4"/>
                  </a:lnTo>
                  <a:lnTo>
                    <a:pt x="22" y="7"/>
                  </a:lnTo>
                  <a:lnTo>
                    <a:pt x="15" y="13"/>
                  </a:lnTo>
                  <a:lnTo>
                    <a:pt x="9" y="20"/>
                  </a:lnTo>
                  <a:lnTo>
                    <a:pt x="3" y="30"/>
                  </a:lnTo>
                  <a:lnTo>
                    <a:pt x="3" y="30"/>
                  </a:lnTo>
                  <a:lnTo>
                    <a:pt x="2" y="45"/>
                  </a:lnTo>
                  <a:lnTo>
                    <a:pt x="0" y="59"/>
                  </a:lnTo>
                  <a:lnTo>
                    <a:pt x="0" y="91"/>
                  </a:lnTo>
                  <a:lnTo>
                    <a:pt x="0" y="91"/>
                  </a:lnTo>
                  <a:lnTo>
                    <a:pt x="0" y="120"/>
                  </a:lnTo>
                  <a:lnTo>
                    <a:pt x="2" y="135"/>
                  </a:lnTo>
                  <a:lnTo>
                    <a:pt x="3" y="150"/>
                  </a:lnTo>
                  <a:lnTo>
                    <a:pt x="3" y="150"/>
                  </a:lnTo>
                  <a:lnTo>
                    <a:pt x="7" y="161"/>
                  </a:lnTo>
                  <a:lnTo>
                    <a:pt x="15" y="169"/>
                  </a:lnTo>
                  <a:lnTo>
                    <a:pt x="22" y="174"/>
                  </a:lnTo>
                  <a:lnTo>
                    <a:pt x="31" y="176"/>
                  </a:lnTo>
                  <a:lnTo>
                    <a:pt x="31" y="176"/>
                  </a:lnTo>
                  <a:lnTo>
                    <a:pt x="55" y="178"/>
                  </a:lnTo>
                  <a:lnTo>
                    <a:pt x="79" y="180"/>
                  </a:lnTo>
                  <a:lnTo>
                    <a:pt x="127" y="180"/>
                  </a:lnTo>
                  <a:lnTo>
                    <a:pt x="127" y="180"/>
                  </a:lnTo>
                  <a:lnTo>
                    <a:pt x="176" y="180"/>
                  </a:lnTo>
                  <a:lnTo>
                    <a:pt x="200" y="178"/>
                  </a:lnTo>
                  <a:lnTo>
                    <a:pt x="224" y="176"/>
                  </a:lnTo>
                  <a:lnTo>
                    <a:pt x="224" y="176"/>
                  </a:lnTo>
                  <a:lnTo>
                    <a:pt x="235" y="174"/>
                  </a:lnTo>
                  <a:lnTo>
                    <a:pt x="242" y="169"/>
                  </a:lnTo>
                  <a:lnTo>
                    <a:pt x="248" y="161"/>
                  </a:lnTo>
                  <a:lnTo>
                    <a:pt x="252" y="150"/>
                  </a:lnTo>
                  <a:lnTo>
                    <a:pt x="252" y="150"/>
                  </a:lnTo>
                  <a:lnTo>
                    <a:pt x="255" y="135"/>
                  </a:lnTo>
                  <a:lnTo>
                    <a:pt x="255" y="120"/>
                  </a:lnTo>
                  <a:lnTo>
                    <a:pt x="257" y="91"/>
                  </a:lnTo>
                  <a:lnTo>
                    <a:pt x="257" y="91"/>
                  </a:lnTo>
                  <a:lnTo>
                    <a:pt x="255" y="59"/>
                  </a:lnTo>
                  <a:lnTo>
                    <a:pt x="255" y="45"/>
                  </a:lnTo>
                  <a:lnTo>
                    <a:pt x="252" y="30"/>
                  </a:lnTo>
                  <a:lnTo>
                    <a:pt x="252" y="30"/>
                  </a:lnTo>
                  <a:close/>
                  <a:moveTo>
                    <a:pt x="74" y="45"/>
                  </a:moveTo>
                  <a:lnTo>
                    <a:pt x="55" y="45"/>
                  </a:lnTo>
                  <a:lnTo>
                    <a:pt x="55" y="143"/>
                  </a:lnTo>
                  <a:lnTo>
                    <a:pt x="37" y="143"/>
                  </a:lnTo>
                  <a:lnTo>
                    <a:pt x="37" y="45"/>
                  </a:lnTo>
                  <a:lnTo>
                    <a:pt x="18" y="45"/>
                  </a:lnTo>
                  <a:lnTo>
                    <a:pt x="18" y="28"/>
                  </a:lnTo>
                  <a:lnTo>
                    <a:pt x="74" y="28"/>
                  </a:lnTo>
                  <a:lnTo>
                    <a:pt x="74" y="45"/>
                  </a:lnTo>
                  <a:close/>
                  <a:moveTo>
                    <a:pt x="120" y="143"/>
                  </a:moveTo>
                  <a:lnTo>
                    <a:pt x="105" y="143"/>
                  </a:lnTo>
                  <a:lnTo>
                    <a:pt x="105" y="133"/>
                  </a:lnTo>
                  <a:lnTo>
                    <a:pt x="105" y="133"/>
                  </a:lnTo>
                  <a:lnTo>
                    <a:pt x="96" y="143"/>
                  </a:lnTo>
                  <a:lnTo>
                    <a:pt x="90" y="144"/>
                  </a:lnTo>
                  <a:lnTo>
                    <a:pt x="87" y="144"/>
                  </a:lnTo>
                  <a:lnTo>
                    <a:pt x="87" y="144"/>
                  </a:lnTo>
                  <a:lnTo>
                    <a:pt x="81" y="143"/>
                  </a:lnTo>
                  <a:lnTo>
                    <a:pt x="78" y="137"/>
                  </a:lnTo>
                  <a:lnTo>
                    <a:pt x="78" y="137"/>
                  </a:lnTo>
                  <a:lnTo>
                    <a:pt x="76" y="126"/>
                  </a:lnTo>
                  <a:lnTo>
                    <a:pt x="76" y="57"/>
                  </a:lnTo>
                  <a:lnTo>
                    <a:pt x="90" y="57"/>
                  </a:lnTo>
                  <a:lnTo>
                    <a:pt x="90" y="120"/>
                  </a:lnTo>
                  <a:lnTo>
                    <a:pt x="90" y="120"/>
                  </a:lnTo>
                  <a:lnTo>
                    <a:pt x="90" y="126"/>
                  </a:lnTo>
                  <a:lnTo>
                    <a:pt x="90" y="126"/>
                  </a:lnTo>
                  <a:lnTo>
                    <a:pt x="92" y="130"/>
                  </a:lnTo>
                  <a:lnTo>
                    <a:pt x="94" y="130"/>
                  </a:lnTo>
                  <a:lnTo>
                    <a:pt x="94" y="130"/>
                  </a:lnTo>
                  <a:lnTo>
                    <a:pt x="100" y="128"/>
                  </a:lnTo>
                  <a:lnTo>
                    <a:pt x="105" y="122"/>
                  </a:lnTo>
                  <a:lnTo>
                    <a:pt x="105" y="57"/>
                  </a:lnTo>
                  <a:lnTo>
                    <a:pt x="120" y="57"/>
                  </a:lnTo>
                  <a:lnTo>
                    <a:pt x="120" y="143"/>
                  </a:lnTo>
                  <a:close/>
                  <a:moveTo>
                    <a:pt x="179" y="117"/>
                  </a:moveTo>
                  <a:lnTo>
                    <a:pt x="179" y="117"/>
                  </a:lnTo>
                  <a:lnTo>
                    <a:pt x="177" y="135"/>
                  </a:lnTo>
                  <a:lnTo>
                    <a:pt x="177" y="135"/>
                  </a:lnTo>
                  <a:lnTo>
                    <a:pt x="176" y="139"/>
                  </a:lnTo>
                  <a:lnTo>
                    <a:pt x="172" y="143"/>
                  </a:lnTo>
                  <a:lnTo>
                    <a:pt x="170" y="144"/>
                  </a:lnTo>
                  <a:lnTo>
                    <a:pt x="165" y="144"/>
                  </a:lnTo>
                  <a:lnTo>
                    <a:pt x="165" y="144"/>
                  </a:lnTo>
                  <a:lnTo>
                    <a:pt x="161" y="144"/>
                  </a:lnTo>
                  <a:lnTo>
                    <a:pt x="157" y="143"/>
                  </a:lnTo>
                  <a:lnTo>
                    <a:pt x="150" y="135"/>
                  </a:lnTo>
                  <a:lnTo>
                    <a:pt x="150" y="143"/>
                  </a:lnTo>
                  <a:lnTo>
                    <a:pt x="133" y="143"/>
                  </a:lnTo>
                  <a:lnTo>
                    <a:pt x="133" y="28"/>
                  </a:lnTo>
                  <a:lnTo>
                    <a:pt x="150" y="28"/>
                  </a:lnTo>
                  <a:lnTo>
                    <a:pt x="150" y="65"/>
                  </a:lnTo>
                  <a:lnTo>
                    <a:pt x="150" y="65"/>
                  </a:lnTo>
                  <a:lnTo>
                    <a:pt x="157" y="59"/>
                  </a:lnTo>
                  <a:lnTo>
                    <a:pt x="161" y="57"/>
                  </a:lnTo>
                  <a:lnTo>
                    <a:pt x="165" y="56"/>
                  </a:lnTo>
                  <a:lnTo>
                    <a:pt x="165" y="56"/>
                  </a:lnTo>
                  <a:lnTo>
                    <a:pt x="170" y="57"/>
                  </a:lnTo>
                  <a:lnTo>
                    <a:pt x="172" y="59"/>
                  </a:lnTo>
                  <a:lnTo>
                    <a:pt x="176" y="61"/>
                  </a:lnTo>
                  <a:lnTo>
                    <a:pt x="177" y="67"/>
                  </a:lnTo>
                  <a:lnTo>
                    <a:pt x="177" y="67"/>
                  </a:lnTo>
                  <a:lnTo>
                    <a:pt x="179" y="83"/>
                  </a:lnTo>
                  <a:lnTo>
                    <a:pt x="179" y="117"/>
                  </a:lnTo>
                  <a:close/>
                  <a:moveTo>
                    <a:pt x="237" y="104"/>
                  </a:moveTo>
                  <a:lnTo>
                    <a:pt x="207" y="104"/>
                  </a:lnTo>
                  <a:lnTo>
                    <a:pt x="207" y="119"/>
                  </a:lnTo>
                  <a:lnTo>
                    <a:pt x="207" y="119"/>
                  </a:lnTo>
                  <a:lnTo>
                    <a:pt x="207" y="124"/>
                  </a:lnTo>
                  <a:lnTo>
                    <a:pt x="209" y="128"/>
                  </a:lnTo>
                  <a:lnTo>
                    <a:pt x="211" y="130"/>
                  </a:lnTo>
                  <a:lnTo>
                    <a:pt x="215" y="130"/>
                  </a:lnTo>
                  <a:lnTo>
                    <a:pt x="215" y="130"/>
                  </a:lnTo>
                  <a:lnTo>
                    <a:pt x="218" y="128"/>
                  </a:lnTo>
                  <a:lnTo>
                    <a:pt x="222" y="124"/>
                  </a:lnTo>
                  <a:lnTo>
                    <a:pt x="222" y="124"/>
                  </a:lnTo>
                  <a:lnTo>
                    <a:pt x="222" y="113"/>
                  </a:lnTo>
                  <a:lnTo>
                    <a:pt x="237" y="113"/>
                  </a:lnTo>
                  <a:lnTo>
                    <a:pt x="237" y="115"/>
                  </a:lnTo>
                  <a:lnTo>
                    <a:pt x="237" y="115"/>
                  </a:lnTo>
                  <a:lnTo>
                    <a:pt x="237" y="126"/>
                  </a:lnTo>
                  <a:lnTo>
                    <a:pt x="237" y="126"/>
                  </a:lnTo>
                  <a:lnTo>
                    <a:pt x="237" y="132"/>
                  </a:lnTo>
                  <a:lnTo>
                    <a:pt x="233" y="135"/>
                  </a:lnTo>
                  <a:lnTo>
                    <a:pt x="233" y="135"/>
                  </a:lnTo>
                  <a:lnTo>
                    <a:pt x="229" y="139"/>
                  </a:lnTo>
                  <a:lnTo>
                    <a:pt x="226" y="143"/>
                  </a:lnTo>
                  <a:lnTo>
                    <a:pt x="220" y="144"/>
                  </a:lnTo>
                  <a:lnTo>
                    <a:pt x="215" y="144"/>
                  </a:lnTo>
                  <a:lnTo>
                    <a:pt x="215" y="144"/>
                  </a:lnTo>
                  <a:lnTo>
                    <a:pt x="209" y="144"/>
                  </a:lnTo>
                  <a:lnTo>
                    <a:pt x="203" y="143"/>
                  </a:lnTo>
                  <a:lnTo>
                    <a:pt x="200" y="139"/>
                  </a:lnTo>
                  <a:lnTo>
                    <a:pt x="196" y="135"/>
                  </a:lnTo>
                  <a:lnTo>
                    <a:pt x="196" y="135"/>
                  </a:lnTo>
                  <a:lnTo>
                    <a:pt x="192" y="128"/>
                  </a:lnTo>
                  <a:lnTo>
                    <a:pt x="190" y="115"/>
                  </a:lnTo>
                  <a:lnTo>
                    <a:pt x="190" y="85"/>
                  </a:lnTo>
                  <a:lnTo>
                    <a:pt x="190" y="85"/>
                  </a:lnTo>
                  <a:lnTo>
                    <a:pt x="192" y="74"/>
                  </a:lnTo>
                  <a:lnTo>
                    <a:pt x="196" y="65"/>
                  </a:lnTo>
                  <a:lnTo>
                    <a:pt x="196" y="65"/>
                  </a:lnTo>
                  <a:lnTo>
                    <a:pt x="200" y="61"/>
                  </a:lnTo>
                  <a:lnTo>
                    <a:pt x="203" y="59"/>
                  </a:lnTo>
                  <a:lnTo>
                    <a:pt x="209" y="57"/>
                  </a:lnTo>
                  <a:lnTo>
                    <a:pt x="215" y="56"/>
                  </a:lnTo>
                  <a:lnTo>
                    <a:pt x="215" y="56"/>
                  </a:lnTo>
                  <a:lnTo>
                    <a:pt x="220" y="57"/>
                  </a:lnTo>
                  <a:lnTo>
                    <a:pt x="226" y="59"/>
                  </a:lnTo>
                  <a:lnTo>
                    <a:pt x="229" y="61"/>
                  </a:lnTo>
                  <a:lnTo>
                    <a:pt x="233" y="65"/>
                  </a:lnTo>
                  <a:lnTo>
                    <a:pt x="233" y="65"/>
                  </a:lnTo>
                  <a:lnTo>
                    <a:pt x="237" y="74"/>
                  </a:lnTo>
                  <a:lnTo>
                    <a:pt x="237" y="85"/>
                  </a:lnTo>
                  <a:lnTo>
                    <a:pt x="237" y="1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50000"/>
                    <a:lumOff val="50000"/>
                  </a:schemeClr>
                </a:solidFill>
              </a:endParaRPr>
            </a:p>
          </p:txBody>
        </p:sp>
        <p:sp>
          <p:nvSpPr>
            <p:cNvPr id="50" name="Freeform 47"/>
            <p:cNvSpPr>
              <a:spLocks/>
            </p:cNvSpPr>
            <p:nvPr/>
          </p:nvSpPr>
          <p:spPr bwMode="auto">
            <a:xfrm>
              <a:off x="7282386" y="2431667"/>
              <a:ext cx="15048" cy="21496"/>
            </a:xfrm>
            <a:custGeom>
              <a:avLst/>
              <a:gdLst/>
              <a:ahLst/>
              <a:cxnLst>
                <a:cxn ang="0">
                  <a:pos x="8" y="0"/>
                </a:cxn>
                <a:cxn ang="0">
                  <a:pos x="8" y="0"/>
                </a:cxn>
                <a:cxn ang="0">
                  <a:pos x="4" y="0"/>
                </a:cxn>
                <a:cxn ang="0">
                  <a:pos x="2" y="4"/>
                </a:cxn>
                <a:cxn ang="0">
                  <a:pos x="0" y="8"/>
                </a:cxn>
                <a:cxn ang="0">
                  <a:pos x="0" y="12"/>
                </a:cxn>
                <a:cxn ang="0">
                  <a:pos x="0" y="21"/>
                </a:cxn>
                <a:cxn ang="0">
                  <a:pos x="15" y="21"/>
                </a:cxn>
                <a:cxn ang="0">
                  <a:pos x="15" y="12"/>
                </a:cxn>
                <a:cxn ang="0">
                  <a:pos x="15" y="12"/>
                </a:cxn>
                <a:cxn ang="0">
                  <a:pos x="15" y="8"/>
                </a:cxn>
                <a:cxn ang="0">
                  <a:pos x="13" y="4"/>
                </a:cxn>
                <a:cxn ang="0">
                  <a:pos x="11" y="0"/>
                </a:cxn>
                <a:cxn ang="0">
                  <a:pos x="8" y="0"/>
                </a:cxn>
                <a:cxn ang="0">
                  <a:pos x="8" y="0"/>
                </a:cxn>
              </a:cxnLst>
              <a:rect l="0" t="0" r="r" b="b"/>
              <a:pathLst>
                <a:path w="15" h="21">
                  <a:moveTo>
                    <a:pt x="8" y="0"/>
                  </a:moveTo>
                  <a:lnTo>
                    <a:pt x="8" y="0"/>
                  </a:lnTo>
                  <a:lnTo>
                    <a:pt x="4" y="0"/>
                  </a:lnTo>
                  <a:lnTo>
                    <a:pt x="2" y="4"/>
                  </a:lnTo>
                  <a:lnTo>
                    <a:pt x="0" y="8"/>
                  </a:lnTo>
                  <a:lnTo>
                    <a:pt x="0" y="12"/>
                  </a:lnTo>
                  <a:lnTo>
                    <a:pt x="0" y="21"/>
                  </a:lnTo>
                  <a:lnTo>
                    <a:pt x="15" y="21"/>
                  </a:lnTo>
                  <a:lnTo>
                    <a:pt x="15" y="12"/>
                  </a:lnTo>
                  <a:lnTo>
                    <a:pt x="15" y="12"/>
                  </a:lnTo>
                  <a:lnTo>
                    <a:pt x="15" y="8"/>
                  </a:lnTo>
                  <a:lnTo>
                    <a:pt x="13" y="4"/>
                  </a:lnTo>
                  <a:lnTo>
                    <a:pt x="11" y="0"/>
                  </a:lnTo>
                  <a:lnTo>
                    <a:pt x="8" y="0"/>
                  </a:lnTo>
                  <a:lnTo>
                    <a:pt x="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50000"/>
                    <a:lumOff val="50000"/>
                  </a:schemeClr>
                </a:solidFill>
              </a:endParaRPr>
            </a:p>
          </p:txBody>
        </p:sp>
        <p:sp>
          <p:nvSpPr>
            <p:cNvPr id="51" name="Freeform 48"/>
            <p:cNvSpPr>
              <a:spLocks/>
            </p:cNvSpPr>
            <p:nvPr/>
          </p:nvSpPr>
          <p:spPr bwMode="auto">
            <a:xfrm>
              <a:off x="7220047" y="2431667"/>
              <a:ext cx="12897" cy="62338"/>
            </a:xfrm>
            <a:custGeom>
              <a:avLst/>
              <a:gdLst/>
              <a:ahLst/>
              <a:cxnLst>
                <a:cxn ang="0">
                  <a:pos x="7" y="0"/>
                </a:cxn>
                <a:cxn ang="0">
                  <a:pos x="7" y="0"/>
                </a:cxn>
                <a:cxn ang="0">
                  <a:pos x="3" y="0"/>
                </a:cxn>
                <a:cxn ang="0">
                  <a:pos x="0" y="4"/>
                </a:cxn>
                <a:cxn ang="0">
                  <a:pos x="0" y="56"/>
                </a:cxn>
                <a:cxn ang="0">
                  <a:pos x="0" y="56"/>
                </a:cxn>
                <a:cxn ang="0">
                  <a:pos x="3" y="60"/>
                </a:cxn>
                <a:cxn ang="0">
                  <a:pos x="7" y="60"/>
                </a:cxn>
                <a:cxn ang="0">
                  <a:pos x="7" y="60"/>
                </a:cxn>
                <a:cxn ang="0">
                  <a:pos x="9" y="60"/>
                </a:cxn>
                <a:cxn ang="0">
                  <a:pos x="11" y="58"/>
                </a:cxn>
                <a:cxn ang="0">
                  <a:pos x="13" y="54"/>
                </a:cxn>
                <a:cxn ang="0">
                  <a:pos x="13" y="49"/>
                </a:cxn>
                <a:cxn ang="0">
                  <a:pos x="13" y="12"/>
                </a:cxn>
                <a:cxn ang="0">
                  <a:pos x="13" y="12"/>
                </a:cxn>
                <a:cxn ang="0">
                  <a:pos x="11" y="4"/>
                </a:cxn>
                <a:cxn ang="0">
                  <a:pos x="9" y="0"/>
                </a:cxn>
                <a:cxn ang="0">
                  <a:pos x="7" y="0"/>
                </a:cxn>
                <a:cxn ang="0">
                  <a:pos x="7" y="0"/>
                </a:cxn>
              </a:cxnLst>
              <a:rect l="0" t="0" r="r" b="b"/>
              <a:pathLst>
                <a:path w="13" h="60">
                  <a:moveTo>
                    <a:pt x="7" y="0"/>
                  </a:moveTo>
                  <a:lnTo>
                    <a:pt x="7" y="0"/>
                  </a:lnTo>
                  <a:lnTo>
                    <a:pt x="3" y="0"/>
                  </a:lnTo>
                  <a:lnTo>
                    <a:pt x="0" y="4"/>
                  </a:lnTo>
                  <a:lnTo>
                    <a:pt x="0" y="56"/>
                  </a:lnTo>
                  <a:lnTo>
                    <a:pt x="0" y="56"/>
                  </a:lnTo>
                  <a:lnTo>
                    <a:pt x="3" y="60"/>
                  </a:lnTo>
                  <a:lnTo>
                    <a:pt x="7" y="60"/>
                  </a:lnTo>
                  <a:lnTo>
                    <a:pt x="7" y="60"/>
                  </a:lnTo>
                  <a:lnTo>
                    <a:pt x="9" y="60"/>
                  </a:lnTo>
                  <a:lnTo>
                    <a:pt x="11" y="58"/>
                  </a:lnTo>
                  <a:lnTo>
                    <a:pt x="13" y="54"/>
                  </a:lnTo>
                  <a:lnTo>
                    <a:pt x="13" y="49"/>
                  </a:lnTo>
                  <a:lnTo>
                    <a:pt x="13" y="12"/>
                  </a:lnTo>
                  <a:lnTo>
                    <a:pt x="13" y="12"/>
                  </a:lnTo>
                  <a:lnTo>
                    <a:pt x="11" y="4"/>
                  </a:lnTo>
                  <a:lnTo>
                    <a:pt x="9" y="0"/>
                  </a:lnTo>
                  <a:lnTo>
                    <a:pt x="7" y="0"/>
                  </a:lnTo>
                  <a:lnTo>
                    <a:pt x="7"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50000"/>
                    <a:lumOff val="50000"/>
                  </a:schemeClr>
                </a:solidFill>
              </a:endParaRPr>
            </a:p>
          </p:txBody>
        </p:sp>
        <p:sp>
          <p:nvSpPr>
            <p:cNvPr id="53" name="Freeform 49"/>
            <p:cNvSpPr>
              <a:spLocks/>
            </p:cNvSpPr>
            <p:nvPr/>
          </p:nvSpPr>
          <p:spPr bwMode="auto">
            <a:xfrm>
              <a:off x="7224346" y="2253252"/>
              <a:ext cx="49441" cy="94581"/>
            </a:xfrm>
            <a:custGeom>
              <a:avLst/>
              <a:gdLst/>
              <a:ahLst/>
              <a:cxnLst>
                <a:cxn ang="0">
                  <a:pos x="12" y="87"/>
                </a:cxn>
                <a:cxn ang="0">
                  <a:pos x="12" y="87"/>
                </a:cxn>
                <a:cxn ang="0">
                  <a:pos x="17" y="87"/>
                </a:cxn>
                <a:cxn ang="0">
                  <a:pos x="21" y="85"/>
                </a:cxn>
                <a:cxn ang="0">
                  <a:pos x="30" y="76"/>
                </a:cxn>
                <a:cxn ang="0">
                  <a:pos x="30" y="85"/>
                </a:cxn>
                <a:cxn ang="0">
                  <a:pos x="47" y="85"/>
                </a:cxn>
                <a:cxn ang="0">
                  <a:pos x="47" y="0"/>
                </a:cxn>
                <a:cxn ang="0">
                  <a:pos x="30" y="0"/>
                </a:cxn>
                <a:cxn ang="0">
                  <a:pos x="30" y="64"/>
                </a:cxn>
                <a:cxn ang="0">
                  <a:pos x="30" y="64"/>
                </a:cxn>
                <a:cxn ang="0">
                  <a:pos x="24" y="70"/>
                </a:cxn>
                <a:cxn ang="0">
                  <a:pos x="21" y="72"/>
                </a:cxn>
                <a:cxn ang="0">
                  <a:pos x="21" y="72"/>
                </a:cxn>
                <a:cxn ang="0">
                  <a:pos x="17" y="72"/>
                </a:cxn>
                <a:cxn ang="0">
                  <a:pos x="17" y="68"/>
                </a:cxn>
                <a:cxn ang="0">
                  <a:pos x="17" y="68"/>
                </a:cxn>
                <a:cxn ang="0">
                  <a:pos x="17" y="63"/>
                </a:cxn>
                <a:cxn ang="0">
                  <a:pos x="17" y="0"/>
                </a:cxn>
                <a:cxn ang="0">
                  <a:pos x="0" y="0"/>
                </a:cxn>
                <a:cxn ang="0">
                  <a:pos x="0" y="68"/>
                </a:cxn>
                <a:cxn ang="0">
                  <a:pos x="0" y="68"/>
                </a:cxn>
                <a:cxn ang="0">
                  <a:pos x="2" y="79"/>
                </a:cxn>
                <a:cxn ang="0">
                  <a:pos x="2" y="79"/>
                </a:cxn>
                <a:cxn ang="0">
                  <a:pos x="6" y="85"/>
                </a:cxn>
                <a:cxn ang="0">
                  <a:pos x="12" y="87"/>
                </a:cxn>
                <a:cxn ang="0">
                  <a:pos x="12" y="87"/>
                </a:cxn>
              </a:cxnLst>
              <a:rect l="0" t="0" r="r" b="b"/>
              <a:pathLst>
                <a:path w="47" h="87">
                  <a:moveTo>
                    <a:pt x="12" y="87"/>
                  </a:moveTo>
                  <a:lnTo>
                    <a:pt x="12" y="87"/>
                  </a:lnTo>
                  <a:lnTo>
                    <a:pt x="17" y="87"/>
                  </a:lnTo>
                  <a:lnTo>
                    <a:pt x="21" y="85"/>
                  </a:lnTo>
                  <a:lnTo>
                    <a:pt x="30" y="76"/>
                  </a:lnTo>
                  <a:lnTo>
                    <a:pt x="30" y="85"/>
                  </a:lnTo>
                  <a:lnTo>
                    <a:pt x="47" y="85"/>
                  </a:lnTo>
                  <a:lnTo>
                    <a:pt x="47" y="0"/>
                  </a:lnTo>
                  <a:lnTo>
                    <a:pt x="30" y="0"/>
                  </a:lnTo>
                  <a:lnTo>
                    <a:pt x="30" y="64"/>
                  </a:lnTo>
                  <a:lnTo>
                    <a:pt x="30" y="64"/>
                  </a:lnTo>
                  <a:lnTo>
                    <a:pt x="24" y="70"/>
                  </a:lnTo>
                  <a:lnTo>
                    <a:pt x="21" y="72"/>
                  </a:lnTo>
                  <a:lnTo>
                    <a:pt x="21" y="72"/>
                  </a:lnTo>
                  <a:lnTo>
                    <a:pt x="17" y="72"/>
                  </a:lnTo>
                  <a:lnTo>
                    <a:pt x="17" y="68"/>
                  </a:lnTo>
                  <a:lnTo>
                    <a:pt x="17" y="68"/>
                  </a:lnTo>
                  <a:lnTo>
                    <a:pt x="17" y="63"/>
                  </a:lnTo>
                  <a:lnTo>
                    <a:pt x="17" y="0"/>
                  </a:lnTo>
                  <a:lnTo>
                    <a:pt x="0" y="0"/>
                  </a:lnTo>
                  <a:lnTo>
                    <a:pt x="0" y="68"/>
                  </a:lnTo>
                  <a:lnTo>
                    <a:pt x="0" y="68"/>
                  </a:lnTo>
                  <a:lnTo>
                    <a:pt x="2" y="79"/>
                  </a:lnTo>
                  <a:lnTo>
                    <a:pt x="2" y="79"/>
                  </a:lnTo>
                  <a:lnTo>
                    <a:pt x="6" y="85"/>
                  </a:lnTo>
                  <a:lnTo>
                    <a:pt x="12" y="87"/>
                  </a:lnTo>
                  <a:lnTo>
                    <a:pt x="12" y="8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50000"/>
                    <a:lumOff val="50000"/>
                  </a:schemeClr>
                </a:solidFill>
              </a:endParaRPr>
            </a:p>
          </p:txBody>
        </p:sp>
        <p:sp>
          <p:nvSpPr>
            <p:cNvPr id="54" name="Freeform 50"/>
            <p:cNvSpPr>
              <a:spLocks/>
            </p:cNvSpPr>
            <p:nvPr/>
          </p:nvSpPr>
          <p:spPr bwMode="auto">
            <a:xfrm>
              <a:off x="7095372" y="2223158"/>
              <a:ext cx="64487" cy="122527"/>
            </a:xfrm>
            <a:custGeom>
              <a:avLst/>
              <a:gdLst/>
              <a:ahLst/>
              <a:cxnLst>
                <a:cxn ang="0">
                  <a:pos x="20" y="69"/>
                </a:cxn>
                <a:cxn ang="0">
                  <a:pos x="20" y="115"/>
                </a:cxn>
                <a:cxn ang="0">
                  <a:pos x="39" y="115"/>
                </a:cxn>
                <a:cxn ang="0">
                  <a:pos x="39" y="69"/>
                </a:cxn>
                <a:cxn ang="0">
                  <a:pos x="59" y="0"/>
                </a:cxn>
                <a:cxn ang="0">
                  <a:pos x="43" y="0"/>
                </a:cxn>
                <a:cxn ang="0">
                  <a:pos x="30" y="44"/>
                </a:cxn>
                <a:cxn ang="0">
                  <a:pos x="18" y="0"/>
                </a:cxn>
                <a:cxn ang="0">
                  <a:pos x="0" y="0"/>
                </a:cxn>
                <a:cxn ang="0">
                  <a:pos x="0" y="0"/>
                </a:cxn>
                <a:cxn ang="0">
                  <a:pos x="11" y="32"/>
                </a:cxn>
                <a:cxn ang="0">
                  <a:pos x="11" y="32"/>
                </a:cxn>
                <a:cxn ang="0">
                  <a:pos x="17" y="54"/>
                </a:cxn>
                <a:cxn ang="0">
                  <a:pos x="20" y="69"/>
                </a:cxn>
                <a:cxn ang="0">
                  <a:pos x="20" y="69"/>
                </a:cxn>
              </a:cxnLst>
              <a:rect l="0" t="0" r="r" b="b"/>
              <a:pathLst>
                <a:path w="59" h="115">
                  <a:moveTo>
                    <a:pt x="20" y="69"/>
                  </a:moveTo>
                  <a:lnTo>
                    <a:pt x="20" y="115"/>
                  </a:lnTo>
                  <a:lnTo>
                    <a:pt x="39" y="115"/>
                  </a:lnTo>
                  <a:lnTo>
                    <a:pt x="39" y="69"/>
                  </a:lnTo>
                  <a:lnTo>
                    <a:pt x="59" y="0"/>
                  </a:lnTo>
                  <a:lnTo>
                    <a:pt x="43" y="0"/>
                  </a:lnTo>
                  <a:lnTo>
                    <a:pt x="30" y="44"/>
                  </a:lnTo>
                  <a:lnTo>
                    <a:pt x="18" y="0"/>
                  </a:lnTo>
                  <a:lnTo>
                    <a:pt x="0" y="0"/>
                  </a:lnTo>
                  <a:lnTo>
                    <a:pt x="0" y="0"/>
                  </a:lnTo>
                  <a:lnTo>
                    <a:pt x="11" y="32"/>
                  </a:lnTo>
                  <a:lnTo>
                    <a:pt x="11" y="32"/>
                  </a:lnTo>
                  <a:lnTo>
                    <a:pt x="17" y="54"/>
                  </a:lnTo>
                  <a:lnTo>
                    <a:pt x="20" y="69"/>
                  </a:lnTo>
                  <a:lnTo>
                    <a:pt x="20" y="6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50000"/>
                    <a:lumOff val="50000"/>
                  </a:schemeClr>
                </a:solidFill>
              </a:endParaRPr>
            </a:p>
          </p:txBody>
        </p:sp>
        <p:sp>
          <p:nvSpPr>
            <p:cNvPr id="55" name="Freeform 51"/>
            <p:cNvSpPr>
              <a:spLocks noEditPoints="1"/>
            </p:cNvSpPr>
            <p:nvPr/>
          </p:nvSpPr>
          <p:spPr bwMode="auto">
            <a:xfrm>
              <a:off x="7159859" y="2251102"/>
              <a:ext cx="49441" cy="96732"/>
            </a:xfrm>
            <a:custGeom>
              <a:avLst/>
              <a:gdLst/>
              <a:ahLst/>
              <a:cxnLst>
                <a:cxn ang="0">
                  <a:pos x="24" y="89"/>
                </a:cxn>
                <a:cxn ang="0">
                  <a:pos x="24" y="89"/>
                </a:cxn>
                <a:cxn ang="0">
                  <a:pos x="30" y="89"/>
                </a:cxn>
                <a:cxn ang="0">
                  <a:pos x="33" y="87"/>
                </a:cxn>
                <a:cxn ang="0">
                  <a:pos x="39" y="83"/>
                </a:cxn>
                <a:cxn ang="0">
                  <a:pos x="43" y="79"/>
                </a:cxn>
                <a:cxn ang="0">
                  <a:pos x="43" y="79"/>
                </a:cxn>
                <a:cxn ang="0">
                  <a:pos x="46" y="72"/>
                </a:cxn>
                <a:cxn ang="0">
                  <a:pos x="46" y="59"/>
                </a:cxn>
                <a:cxn ang="0">
                  <a:pos x="46" y="29"/>
                </a:cxn>
                <a:cxn ang="0">
                  <a:pos x="46" y="29"/>
                </a:cxn>
                <a:cxn ang="0">
                  <a:pos x="46" y="16"/>
                </a:cxn>
                <a:cxn ang="0">
                  <a:pos x="43" y="9"/>
                </a:cxn>
                <a:cxn ang="0">
                  <a:pos x="43" y="9"/>
                </a:cxn>
                <a:cxn ang="0">
                  <a:pos x="39" y="5"/>
                </a:cxn>
                <a:cxn ang="0">
                  <a:pos x="33" y="2"/>
                </a:cxn>
                <a:cxn ang="0">
                  <a:pos x="30" y="0"/>
                </a:cxn>
                <a:cxn ang="0">
                  <a:pos x="24" y="0"/>
                </a:cxn>
                <a:cxn ang="0">
                  <a:pos x="24" y="0"/>
                </a:cxn>
                <a:cxn ang="0">
                  <a:pos x="19" y="0"/>
                </a:cxn>
                <a:cxn ang="0">
                  <a:pos x="13" y="2"/>
                </a:cxn>
                <a:cxn ang="0">
                  <a:pos x="9" y="5"/>
                </a:cxn>
                <a:cxn ang="0">
                  <a:pos x="6" y="9"/>
                </a:cxn>
                <a:cxn ang="0">
                  <a:pos x="6" y="9"/>
                </a:cxn>
                <a:cxn ang="0">
                  <a:pos x="2" y="16"/>
                </a:cxn>
                <a:cxn ang="0">
                  <a:pos x="0" y="29"/>
                </a:cxn>
                <a:cxn ang="0">
                  <a:pos x="0" y="59"/>
                </a:cxn>
                <a:cxn ang="0">
                  <a:pos x="0" y="59"/>
                </a:cxn>
                <a:cxn ang="0">
                  <a:pos x="2" y="72"/>
                </a:cxn>
                <a:cxn ang="0">
                  <a:pos x="6" y="79"/>
                </a:cxn>
                <a:cxn ang="0">
                  <a:pos x="6" y="79"/>
                </a:cxn>
                <a:cxn ang="0">
                  <a:pos x="9" y="83"/>
                </a:cxn>
                <a:cxn ang="0">
                  <a:pos x="13" y="87"/>
                </a:cxn>
                <a:cxn ang="0">
                  <a:pos x="19" y="89"/>
                </a:cxn>
                <a:cxn ang="0">
                  <a:pos x="24" y="89"/>
                </a:cxn>
                <a:cxn ang="0">
                  <a:pos x="24" y="89"/>
                </a:cxn>
                <a:cxn ang="0">
                  <a:pos x="17" y="26"/>
                </a:cxn>
                <a:cxn ang="0">
                  <a:pos x="17" y="26"/>
                </a:cxn>
                <a:cxn ang="0">
                  <a:pos x="17" y="20"/>
                </a:cxn>
                <a:cxn ang="0">
                  <a:pos x="19" y="16"/>
                </a:cxn>
                <a:cxn ang="0">
                  <a:pos x="21" y="15"/>
                </a:cxn>
                <a:cxn ang="0">
                  <a:pos x="24" y="15"/>
                </a:cxn>
                <a:cxn ang="0">
                  <a:pos x="24" y="15"/>
                </a:cxn>
                <a:cxn ang="0">
                  <a:pos x="28" y="15"/>
                </a:cxn>
                <a:cxn ang="0">
                  <a:pos x="30" y="16"/>
                </a:cxn>
                <a:cxn ang="0">
                  <a:pos x="32" y="20"/>
                </a:cxn>
                <a:cxn ang="0">
                  <a:pos x="32" y="26"/>
                </a:cxn>
                <a:cxn ang="0">
                  <a:pos x="32" y="63"/>
                </a:cxn>
                <a:cxn ang="0">
                  <a:pos x="32" y="63"/>
                </a:cxn>
                <a:cxn ang="0">
                  <a:pos x="32" y="68"/>
                </a:cxn>
                <a:cxn ang="0">
                  <a:pos x="30" y="72"/>
                </a:cxn>
                <a:cxn ang="0">
                  <a:pos x="28" y="74"/>
                </a:cxn>
                <a:cxn ang="0">
                  <a:pos x="24" y="74"/>
                </a:cxn>
                <a:cxn ang="0">
                  <a:pos x="24" y="74"/>
                </a:cxn>
                <a:cxn ang="0">
                  <a:pos x="21" y="74"/>
                </a:cxn>
                <a:cxn ang="0">
                  <a:pos x="19" y="72"/>
                </a:cxn>
                <a:cxn ang="0">
                  <a:pos x="17" y="68"/>
                </a:cxn>
                <a:cxn ang="0">
                  <a:pos x="17" y="63"/>
                </a:cxn>
                <a:cxn ang="0">
                  <a:pos x="17" y="26"/>
                </a:cxn>
              </a:cxnLst>
              <a:rect l="0" t="0" r="r" b="b"/>
              <a:pathLst>
                <a:path w="46" h="89">
                  <a:moveTo>
                    <a:pt x="24" y="89"/>
                  </a:moveTo>
                  <a:lnTo>
                    <a:pt x="24" y="89"/>
                  </a:lnTo>
                  <a:lnTo>
                    <a:pt x="30" y="89"/>
                  </a:lnTo>
                  <a:lnTo>
                    <a:pt x="33" y="87"/>
                  </a:lnTo>
                  <a:lnTo>
                    <a:pt x="39" y="83"/>
                  </a:lnTo>
                  <a:lnTo>
                    <a:pt x="43" y="79"/>
                  </a:lnTo>
                  <a:lnTo>
                    <a:pt x="43" y="79"/>
                  </a:lnTo>
                  <a:lnTo>
                    <a:pt x="46" y="72"/>
                  </a:lnTo>
                  <a:lnTo>
                    <a:pt x="46" y="59"/>
                  </a:lnTo>
                  <a:lnTo>
                    <a:pt x="46" y="29"/>
                  </a:lnTo>
                  <a:lnTo>
                    <a:pt x="46" y="29"/>
                  </a:lnTo>
                  <a:lnTo>
                    <a:pt x="46" y="16"/>
                  </a:lnTo>
                  <a:lnTo>
                    <a:pt x="43" y="9"/>
                  </a:lnTo>
                  <a:lnTo>
                    <a:pt x="43" y="9"/>
                  </a:lnTo>
                  <a:lnTo>
                    <a:pt x="39" y="5"/>
                  </a:lnTo>
                  <a:lnTo>
                    <a:pt x="33" y="2"/>
                  </a:lnTo>
                  <a:lnTo>
                    <a:pt x="30" y="0"/>
                  </a:lnTo>
                  <a:lnTo>
                    <a:pt x="24" y="0"/>
                  </a:lnTo>
                  <a:lnTo>
                    <a:pt x="24" y="0"/>
                  </a:lnTo>
                  <a:lnTo>
                    <a:pt x="19" y="0"/>
                  </a:lnTo>
                  <a:lnTo>
                    <a:pt x="13" y="2"/>
                  </a:lnTo>
                  <a:lnTo>
                    <a:pt x="9" y="5"/>
                  </a:lnTo>
                  <a:lnTo>
                    <a:pt x="6" y="9"/>
                  </a:lnTo>
                  <a:lnTo>
                    <a:pt x="6" y="9"/>
                  </a:lnTo>
                  <a:lnTo>
                    <a:pt x="2" y="16"/>
                  </a:lnTo>
                  <a:lnTo>
                    <a:pt x="0" y="29"/>
                  </a:lnTo>
                  <a:lnTo>
                    <a:pt x="0" y="59"/>
                  </a:lnTo>
                  <a:lnTo>
                    <a:pt x="0" y="59"/>
                  </a:lnTo>
                  <a:lnTo>
                    <a:pt x="2" y="72"/>
                  </a:lnTo>
                  <a:lnTo>
                    <a:pt x="6" y="79"/>
                  </a:lnTo>
                  <a:lnTo>
                    <a:pt x="6" y="79"/>
                  </a:lnTo>
                  <a:lnTo>
                    <a:pt x="9" y="83"/>
                  </a:lnTo>
                  <a:lnTo>
                    <a:pt x="13" y="87"/>
                  </a:lnTo>
                  <a:lnTo>
                    <a:pt x="19" y="89"/>
                  </a:lnTo>
                  <a:lnTo>
                    <a:pt x="24" y="89"/>
                  </a:lnTo>
                  <a:lnTo>
                    <a:pt x="24" y="89"/>
                  </a:lnTo>
                  <a:close/>
                  <a:moveTo>
                    <a:pt x="17" y="26"/>
                  </a:moveTo>
                  <a:lnTo>
                    <a:pt x="17" y="26"/>
                  </a:lnTo>
                  <a:lnTo>
                    <a:pt x="17" y="20"/>
                  </a:lnTo>
                  <a:lnTo>
                    <a:pt x="19" y="16"/>
                  </a:lnTo>
                  <a:lnTo>
                    <a:pt x="21" y="15"/>
                  </a:lnTo>
                  <a:lnTo>
                    <a:pt x="24" y="15"/>
                  </a:lnTo>
                  <a:lnTo>
                    <a:pt x="24" y="15"/>
                  </a:lnTo>
                  <a:lnTo>
                    <a:pt x="28" y="15"/>
                  </a:lnTo>
                  <a:lnTo>
                    <a:pt x="30" y="16"/>
                  </a:lnTo>
                  <a:lnTo>
                    <a:pt x="32" y="20"/>
                  </a:lnTo>
                  <a:lnTo>
                    <a:pt x="32" y="26"/>
                  </a:lnTo>
                  <a:lnTo>
                    <a:pt x="32" y="63"/>
                  </a:lnTo>
                  <a:lnTo>
                    <a:pt x="32" y="63"/>
                  </a:lnTo>
                  <a:lnTo>
                    <a:pt x="32" y="68"/>
                  </a:lnTo>
                  <a:lnTo>
                    <a:pt x="30" y="72"/>
                  </a:lnTo>
                  <a:lnTo>
                    <a:pt x="28" y="74"/>
                  </a:lnTo>
                  <a:lnTo>
                    <a:pt x="24" y="74"/>
                  </a:lnTo>
                  <a:lnTo>
                    <a:pt x="24" y="74"/>
                  </a:lnTo>
                  <a:lnTo>
                    <a:pt x="21" y="74"/>
                  </a:lnTo>
                  <a:lnTo>
                    <a:pt x="19" y="72"/>
                  </a:lnTo>
                  <a:lnTo>
                    <a:pt x="17" y="68"/>
                  </a:lnTo>
                  <a:lnTo>
                    <a:pt x="17" y="63"/>
                  </a:lnTo>
                  <a:lnTo>
                    <a:pt x="17"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50000"/>
                    <a:lumOff val="50000"/>
                  </a:schemeClr>
                </a:solidFill>
              </a:endParaRPr>
            </a:p>
          </p:txBody>
        </p:sp>
      </p:grpSp>
      <p:sp>
        <p:nvSpPr>
          <p:cNvPr id="56" name="Freeform 314"/>
          <p:cNvSpPr>
            <a:spLocks/>
          </p:cNvSpPr>
          <p:nvPr/>
        </p:nvSpPr>
        <p:spPr bwMode="auto">
          <a:xfrm>
            <a:off x="7010400" y="3276600"/>
            <a:ext cx="685800" cy="356504"/>
          </a:xfrm>
          <a:custGeom>
            <a:avLst/>
            <a:gdLst/>
            <a:ahLst/>
            <a:cxnLst>
              <a:cxn ang="0">
                <a:pos x="179" y="60"/>
              </a:cxn>
              <a:cxn ang="0">
                <a:pos x="175" y="50"/>
              </a:cxn>
              <a:cxn ang="0">
                <a:pos x="170" y="42"/>
              </a:cxn>
              <a:cxn ang="0">
                <a:pos x="160" y="37"/>
              </a:cxn>
              <a:cxn ang="0">
                <a:pos x="148" y="33"/>
              </a:cxn>
              <a:cxn ang="0">
                <a:pos x="147" y="28"/>
              </a:cxn>
              <a:cxn ang="0">
                <a:pos x="141" y="19"/>
              </a:cxn>
              <a:cxn ang="0">
                <a:pos x="133" y="12"/>
              </a:cxn>
              <a:cxn ang="0">
                <a:pos x="121" y="9"/>
              </a:cxn>
              <a:cxn ang="0">
                <a:pos x="115" y="8"/>
              </a:cxn>
              <a:cxn ang="0">
                <a:pos x="103" y="10"/>
              </a:cxn>
              <a:cxn ang="0">
                <a:pos x="93" y="15"/>
              </a:cxn>
              <a:cxn ang="0">
                <a:pos x="88" y="9"/>
              </a:cxn>
              <a:cxn ang="0">
                <a:pos x="72" y="1"/>
              </a:cxn>
              <a:cxn ang="0">
                <a:pos x="64" y="0"/>
              </a:cxn>
              <a:cxn ang="0">
                <a:pos x="50" y="3"/>
              </a:cxn>
              <a:cxn ang="0">
                <a:pos x="39" y="8"/>
              </a:cxn>
              <a:cxn ang="0">
                <a:pos x="32" y="17"/>
              </a:cxn>
              <a:cxn ang="0">
                <a:pos x="30" y="27"/>
              </a:cxn>
              <a:cxn ang="0">
                <a:pos x="31" y="33"/>
              </a:cxn>
              <a:cxn ang="0">
                <a:pos x="24" y="34"/>
              </a:cxn>
              <a:cxn ang="0">
                <a:pos x="13" y="39"/>
              </a:cxn>
              <a:cxn ang="0">
                <a:pos x="5" y="45"/>
              </a:cxn>
              <a:cxn ang="0">
                <a:pos x="0" y="54"/>
              </a:cxn>
              <a:cxn ang="0">
                <a:pos x="0" y="60"/>
              </a:cxn>
              <a:cxn ang="0">
                <a:pos x="2" y="69"/>
              </a:cxn>
              <a:cxn ang="0">
                <a:pos x="9" y="77"/>
              </a:cxn>
              <a:cxn ang="0">
                <a:pos x="17" y="83"/>
              </a:cxn>
              <a:cxn ang="0">
                <a:pos x="30" y="86"/>
              </a:cxn>
              <a:cxn ang="0">
                <a:pos x="32" y="86"/>
              </a:cxn>
              <a:cxn ang="0">
                <a:pos x="34" y="86"/>
              </a:cxn>
              <a:cxn ang="0">
                <a:pos x="35" y="86"/>
              </a:cxn>
              <a:cxn ang="0">
                <a:pos x="147" y="86"/>
              </a:cxn>
              <a:cxn ang="0">
                <a:pos x="154" y="85"/>
              </a:cxn>
              <a:cxn ang="0">
                <a:pos x="165" y="80"/>
              </a:cxn>
              <a:cxn ang="0">
                <a:pos x="173" y="74"/>
              </a:cxn>
              <a:cxn ang="0">
                <a:pos x="178" y="64"/>
              </a:cxn>
              <a:cxn ang="0">
                <a:pos x="179" y="60"/>
              </a:cxn>
            </a:cxnLst>
            <a:rect l="0" t="0" r="r" b="b"/>
            <a:pathLst>
              <a:path w="179" h="86">
                <a:moveTo>
                  <a:pt x="179" y="60"/>
                </a:moveTo>
                <a:lnTo>
                  <a:pt x="179" y="60"/>
                </a:lnTo>
                <a:lnTo>
                  <a:pt x="178" y="54"/>
                </a:lnTo>
                <a:lnTo>
                  <a:pt x="175" y="50"/>
                </a:lnTo>
                <a:lnTo>
                  <a:pt x="173" y="45"/>
                </a:lnTo>
                <a:lnTo>
                  <a:pt x="170" y="42"/>
                </a:lnTo>
                <a:lnTo>
                  <a:pt x="166" y="39"/>
                </a:lnTo>
                <a:lnTo>
                  <a:pt x="160" y="37"/>
                </a:lnTo>
                <a:lnTo>
                  <a:pt x="155" y="34"/>
                </a:lnTo>
                <a:lnTo>
                  <a:pt x="148" y="33"/>
                </a:lnTo>
                <a:lnTo>
                  <a:pt x="148" y="33"/>
                </a:lnTo>
                <a:lnTo>
                  <a:pt x="147" y="28"/>
                </a:lnTo>
                <a:lnTo>
                  <a:pt x="145" y="23"/>
                </a:lnTo>
                <a:lnTo>
                  <a:pt x="141" y="19"/>
                </a:lnTo>
                <a:lnTo>
                  <a:pt x="138" y="16"/>
                </a:lnTo>
                <a:lnTo>
                  <a:pt x="133" y="12"/>
                </a:lnTo>
                <a:lnTo>
                  <a:pt x="127" y="10"/>
                </a:lnTo>
                <a:lnTo>
                  <a:pt x="121" y="9"/>
                </a:lnTo>
                <a:lnTo>
                  <a:pt x="115" y="8"/>
                </a:lnTo>
                <a:lnTo>
                  <a:pt x="115" y="8"/>
                </a:lnTo>
                <a:lnTo>
                  <a:pt x="109" y="9"/>
                </a:lnTo>
                <a:lnTo>
                  <a:pt x="103" y="10"/>
                </a:lnTo>
                <a:lnTo>
                  <a:pt x="98" y="12"/>
                </a:lnTo>
                <a:lnTo>
                  <a:pt x="93" y="15"/>
                </a:lnTo>
                <a:lnTo>
                  <a:pt x="93" y="15"/>
                </a:lnTo>
                <a:lnTo>
                  <a:pt x="88" y="9"/>
                </a:lnTo>
                <a:lnTo>
                  <a:pt x="81" y="5"/>
                </a:lnTo>
                <a:lnTo>
                  <a:pt x="72" y="1"/>
                </a:lnTo>
                <a:lnTo>
                  <a:pt x="64" y="0"/>
                </a:lnTo>
                <a:lnTo>
                  <a:pt x="64" y="0"/>
                </a:lnTo>
                <a:lnTo>
                  <a:pt x="56" y="1"/>
                </a:lnTo>
                <a:lnTo>
                  <a:pt x="50" y="3"/>
                </a:lnTo>
                <a:lnTo>
                  <a:pt x="44" y="5"/>
                </a:lnTo>
                <a:lnTo>
                  <a:pt x="39" y="8"/>
                </a:lnTo>
                <a:lnTo>
                  <a:pt x="35" y="12"/>
                </a:lnTo>
                <a:lnTo>
                  <a:pt x="32" y="17"/>
                </a:lnTo>
                <a:lnTo>
                  <a:pt x="31" y="21"/>
                </a:lnTo>
                <a:lnTo>
                  <a:pt x="30" y="27"/>
                </a:lnTo>
                <a:lnTo>
                  <a:pt x="30" y="27"/>
                </a:lnTo>
                <a:lnTo>
                  <a:pt x="31" y="33"/>
                </a:lnTo>
                <a:lnTo>
                  <a:pt x="31" y="33"/>
                </a:lnTo>
                <a:lnTo>
                  <a:pt x="24" y="34"/>
                </a:lnTo>
                <a:lnTo>
                  <a:pt x="19" y="35"/>
                </a:lnTo>
                <a:lnTo>
                  <a:pt x="13" y="39"/>
                </a:lnTo>
                <a:lnTo>
                  <a:pt x="9" y="42"/>
                </a:lnTo>
                <a:lnTo>
                  <a:pt x="5" y="45"/>
                </a:lnTo>
                <a:lnTo>
                  <a:pt x="2" y="50"/>
                </a:lnTo>
                <a:lnTo>
                  <a:pt x="0" y="54"/>
                </a:lnTo>
                <a:lnTo>
                  <a:pt x="0" y="60"/>
                </a:lnTo>
                <a:lnTo>
                  <a:pt x="0" y="60"/>
                </a:lnTo>
                <a:lnTo>
                  <a:pt x="0" y="64"/>
                </a:lnTo>
                <a:lnTo>
                  <a:pt x="2" y="69"/>
                </a:lnTo>
                <a:lnTo>
                  <a:pt x="4" y="73"/>
                </a:lnTo>
                <a:lnTo>
                  <a:pt x="9" y="77"/>
                </a:lnTo>
                <a:lnTo>
                  <a:pt x="13" y="80"/>
                </a:lnTo>
                <a:lnTo>
                  <a:pt x="17" y="83"/>
                </a:lnTo>
                <a:lnTo>
                  <a:pt x="23" y="85"/>
                </a:lnTo>
                <a:lnTo>
                  <a:pt x="30" y="86"/>
                </a:lnTo>
                <a:lnTo>
                  <a:pt x="30" y="86"/>
                </a:lnTo>
                <a:lnTo>
                  <a:pt x="32" y="86"/>
                </a:lnTo>
                <a:lnTo>
                  <a:pt x="32" y="86"/>
                </a:lnTo>
                <a:lnTo>
                  <a:pt x="34" y="86"/>
                </a:lnTo>
                <a:lnTo>
                  <a:pt x="34" y="86"/>
                </a:lnTo>
                <a:lnTo>
                  <a:pt x="35" y="86"/>
                </a:lnTo>
                <a:lnTo>
                  <a:pt x="147" y="86"/>
                </a:lnTo>
                <a:lnTo>
                  <a:pt x="147" y="86"/>
                </a:lnTo>
                <a:lnTo>
                  <a:pt x="147" y="86"/>
                </a:lnTo>
                <a:lnTo>
                  <a:pt x="154" y="85"/>
                </a:lnTo>
                <a:lnTo>
                  <a:pt x="159" y="83"/>
                </a:lnTo>
                <a:lnTo>
                  <a:pt x="165" y="80"/>
                </a:lnTo>
                <a:lnTo>
                  <a:pt x="169" y="77"/>
                </a:lnTo>
                <a:lnTo>
                  <a:pt x="173" y="74"/>
                </a:lnTo>
                <a:lnTo>
                  <a:pt x="175" y="69"/>
                </a:lnTo>
                <a:lnTo>
                  <a:pt x="178" y="64"/>
                </a:lnTo>
                <a:lnTo>
                  <a:pt x="179" y="60"/>
                </a:lnTo>
                <a:lnTo>
                  <a:pt x="179" y="6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50000"/>
                  <a:lumOff val="50000"/>
                </a:schemeClr>
              </a:solidFill>
            </a:endParaRPr>
          </a:p>
        </p:txBody>
      </p:sp>
    </p:spTree>
    <p:extLst>
      <p:ext uri="{BB962C8B-B14F-4D97-AF65-F5344CB8AC3E}">
        <p14:creationId xmlns:p14="http://schemas.microsoft.com/office/powerpoint/2010/main" val="1740247911"/>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805500" y="246549"/>
            <a:ext cx="8591576" cy="492442"/>
          </a:xfrm>
          <a:prstGeom prst="rect">
            <a:avLst/>
          </a:prstGeom>
        </p:spPr>
        <p:txBody>
          <a:bodyPr wrap="square">
            <a:spAutoFit/>
          </a:bodyPr>
          <a:lstStyle/>
          <a:p>
            <a:pPr algn="ctr"/>
            <a:r>
              <a:rPr lang="en-US" sz="2600" dirty="0" smtClean="0">
                <a:solidFill>
                  <a:schemeClr val="tx1">
                    <a:lumMod val="65000"/>
                    <a:lumOff val="35000"/>
                  </a:schemeClr>
                </a:solidFill>
                <a:latin typeface="Open Sans" pitchFamily="34" charset="0"/>
                <a:ea typeface="Open Sans" pitchFamily="34" charset="0"/>
                <a:cs typeface="Open Sans" pitchFamily="34" charset="0"/>
              </a:rPr>
              <a:t>Thank You!!!</a:t>
            </a:r>
            <a:endParaRPr lang="id-ID" sz="2600" dirty="0">
              <a:solidFill>
                <a:schemeClr val="tx1">
                  <a:lumMod val="65000"/>
                  <a:lumOff val="35000"/>
                </a:schemeClr>
              </a:solidFill>
              <a:latin typeface="Open Sans" pitchFamily="34" charset="0"/>
              <a:ea typeface="Open Sans" pitchFamily="34" charset="0"/>
              <a:cs typeface="Open Sans" pitchFamily="34" charset="0"/>
            </a:endParaRPr>
          </a:p>
        </p:txBody>
      </p:sp>
      <p:sp>
        <p:nvSpPr>
          <p:cNvPr id="46" name="Rectangle 45"/>
          <p:cNvSpPr/>
          <p:nvPr/>
        </p:nvSpPr>
        <p:spPr>
          <a:xfrm>
            <a:off x="1524000" y="1371600"/>
            <a:ext cx="9144000" cy="485778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Oval 56"/>
          <p:cNvSpPr/>
          <p:nvPr/>
        </p:nvSpPr>
        <p:spPr>
          <a:xfrm>
            <a:off x="2398750" y="1394978"/>
            <a:ext cx="3608270" cy="48110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Rectangle 64"/>
          <p:cNvSpPr/>
          <p:nvPr/>
        </p:nvSpPr>
        <p:spPr>
          <a:xfrm>
            <a:off x="7162800" y="3225224"/>
            <a:ext cx="2743200" cy="584776"/>
          </a:xfrm>
          <a:prstGeom prst="rect">
            <a:avLst/>
          </a:prstGeom>
          <a:noFill/>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ms-MY" sz="3200" b="1" dirty="0">
                <a:solidFill>
                  <a:schemeClr val="bg1"/>
                </a:solidFill>
                <a:latin typeface="Open Sans Light" pitchFamily="34" charset="0"/>
                <a:ea typeface="Open Sans Light" pitchFamily="34" charset="0"/>
                <a:cs typeface="Open Sans Light" pitchFamily="34" charset="0"/>
              </a:rPr>
              <a:t>Questions?</a:t>
            </a:r>
            <a:endParaRPr lang="ms-MY" sz="3200" b="1" dirty="0">
              <a:solidFill>
                <a:schemeClr val="bg1"/>
              </a:solidFill>
              <a:latin typeface="Open Sans Light" pitchFamily="34" charset="0"/>
              <a:ea typeface="Open Sans Light" pitchFamily="34" charset="0"/>
              <a:cs typeface="Open Sans Light" pitchFamily="34" charset="0"/>
            </a:endParaRPr>
          </a:p>
        </p:txBody>
      </p:sp>
      <p:sp>
        <p:nvSpPr>
          <p:cNvPr id="62" name="Rectangle 61"/>
          <p:cNvSpPr/>
          <p:nvPr/>
        </p:nvSpPr>
        <p:spPr>
          <a:xfrm>
            <a:off x="2332174" y="3415775"/>
            <a:ext cx="3919663"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latin typeface="Open Sans" pitchFamily="34" charset="0"/>
                <a:ea typeface="Open Sans" pitchFamily="34" charset="0"/>
                <a:cs typeface="Open Sans" pitchFamily="34" charset="0"/>
              </a:rPr>
              <a:t>Contact </a:t>
            </a:r>
            <a:r>
              <a:rPr lang="en-US" sz="2400" b="1" dirty="0" smtClean="0">
                <a:solidFill>
                  <a:schemeClr val="bg1"/>
                </a:solidFill>
                <a:latin typeface="Open Sans" pitchFamily="34" charset="0"/>
                <a:ea typeface="Open Sans" pitchFamily="34" charset="0"/>
                <a:cs typeface="Open Sans" pitchFamily="34" charset="0"/>
                <a:hlinkClick r:id="rId2"/>
              </a:rPr>
              <a:t>themix@sfpl.org</a:t>
            </a:r>
            <a:r>
              <a:rPr lang="en-US" sz="2400" b="1" dirty="0" smtClean="0">
                <a:solidFill>
                  <a:schemeClr val="bg1"/>
                </a:solidFill>
                <a:latin typeface="Open Sans" pitchFamily="34" charset="0"/>
                <a:ea typeface="Open Sans" pitchFamily="34" charset="0"/>
                <a:cs typeface="Open Sans" pitchFamily="34" charset="0"/>
              </a:rPr>
              <a:t> </a:t>
            </a:r>
            <a:endParaRPr lang="en-US" sz="2400" b="1" dirty="0">
              <a:solidFill>
                <a:schemeClr val="bg1"/>
              </a:solidFill>
              <a:latin typeface="Open Sans" pitchFamily="34" charset="0"/>
              <a:ea typeface="Open Sans" pitchFamily="34" charset="0"/>
              <a:cs typeface="Open Sans" pitchFamily="34" charset="0"/>
            </a:endParaRPr>
          </a:p>
        </p:txBody>
      </p:sp>
      <p:grpSp>
        <p:nvGrpSpPr>
          <p:cNvPr id="9" name="Group 8"/>
          <p:cNvGrpSpPr/>
          <p:nvPr/>
        </p:nvGrpSpPr>
        <p:grpSpPr>
          <a:xfrm>
            <a:off x="3041839" y="4533427"/>
            <a:ext cx="228600" cy="228600"/>
            <a:chOff x="4388662" y="3184967"/>
            <a:chExt cx="366676" cy="488066"/>
          </a:xfrm>
          <a:solidFill>
            <a:schemeClr val="bg1"/>
          </a:solidFill>
        </p:grpSpPr>
        <p:sp>
          <p:nvSpPr>
            <p:cNvPr id="81" name="AutoShape 128"/>
            <p:cNvSpPr>
              <a:spLocks/>
            </p:cNvSpPr>
            <p:nvPr/>
          </p:nvSpPr>
          <p:spPr bwMode="auto">
            <a:xfrm>
              <a:off x="4388662" y="3184967"/>
              <a:ext cx="366676" cy="4880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endParaRPr lang="en-US" sz="3000">
                <a:solidFill>
                  <a:srgbClr val="FFFFFF"/>
                </a:solidFill>
                <a:effectLst>
                  <a:outerShdw blurRad="38100" dist="38100" dir="2700000" algn="tl">
                    <a:srgbClr val="000000"/>
                  </a:outerShdw>
                </a:effectLst>
              </a:endParaRPr>
            </a:p>
          </p:txBody>
        </p:sp>
        <p:sp>
          <p:nvSpPr>
            <p:cNvPr id="82" name="AutoShape 129"/>
            <p:cNvSpPr>
              <a:spLocks/>
            </p:cNvSpPr>
            <p:nvPr/>
          </p:nvSpPr>
          <p:spPr bwMode="auto">
            <a:xfrm>
              <a:off x="4617678" y="3245871"/>
              <a:ext cx="91356" cy="121808"/>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endParaRPr lang="en-US" sz="3000">
                <a:solidFill>
                  <a:srgbClr val="FFFFFF"/>
                </a:solidFill>
                <a:effectLst>
                  <a:outerShdw blurRad="38100" dist="38100" dir="2700000" algn="tl">
                    <a:srgbClr val="000000"/>
                  </a:outerShdw>
                </a:effectLst>
              </a:endParaRPr>
            </a:p>
          </p:txBody>
        </p:sp>
      </p:grpSp>
      <p:grpSp>
        <p:nvGrpSpPr>
          <p:cNvPr id="27" name="Group 26"/>
          <p:cNvGrpSpPr/>
          <p:nvPr/>
        </p:nvGrpSpPr>
        <p:grpSpPr>
          <a:xfrm>
            <a:off x="6553200" y="3352800"/>
            <a:ext cx="438164" cy="460272"/>
            <a:chOff x="1058564" y="1781841"/>
            <a:chExt cx="649993" cy="512092"/>
          </a:xfrm>
          <a:solidFill>
            <a:schemeClr val="bg1"/>
          </a:solidFill>
        </p:grpSpPr>
        <p:sp>
          <p:nvSpPr>
            <p:cNvPr id="28" name="Freeform 31"/>
            <p:cNvSpPr>
              <a:spLocks/>
            </p:cNvSpPr>
            <p:nvPr/>
          </p:nvSpPr>
          <p:spPr bwMode="auto">
            <a:xfrm>
              <a:off x="1058564" y="1823776"/>
              <a:ext cx="457253" cy="470157"/>
            </a:xfrm>
            <a:custGeom>
              <a:avLst/>
              <a:gdLst>
                <a:gd name="T0" fmla="*/ 191 w 240"/>
                <a:gd name="T1" fmla="*/ 0 h 247"/>
                <a:gd name="T2" fmla="*/ 49 w 240"/>
                <a:gd name="T3" fmla="*/ 0 h 247"/>
                <a:gd name="T4" fmla="*/ 0 w 240"/>
                <a:gd name="T5" fmla="*/ 49 h 247"/>
                <a:gd name="T6" fmla="*/ 0 w 240"/>
                <a:gd name="T7" fmla="*/ 129 h 247"/>
                <a:gd name="T8" fmla="*/ 49 w 240"/>
                <a:gd name="T9" fmla="*/ 178 h 247"/>
                <a:gd name="T10" fmla="*/ 57 w 240"/>
                <a:gd name="T11" fmla="*/ 178 h 247"/>
                <a:gd name="T12" fmla="*/ 32 w 240"/>
                <a:gd name="T13" fmla="*/ 245 h 247"/>
                <a:gd name="T14" fmla="*/ 121 w 240"/>
                <a:gd name="T15" fmla="*/ 178 h 247"/>
                <a:gd name="T16" fmla="*/ 191 w 240"/>
                <a:gd name="T17" fmla="*/ 178 h 247"/>
                <a:gd name="T18" fmla="*/ 240 w 240"/>
                <a:gd name="T19" fmla="*/ 129 h 247"/>
                <a:gd name="T20" fmla="*/ 240 w 240"/>
                <a:gd name="T21" fmla="*/ 49 h 247"/>
                <a:gd name="T22" fmla="*/ 191 w 240"/>
                <a:gd name="T23"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47">
                  <a:moveTo>
                    <a:pt x="191" y="0"/>
                  </a:moveTo>
                  <a:cubicBezTo>
                    <a:pt x="49" y="0"/>
                    <a:pt x="49" y="0"/>
                    <a:pt x="49" y="0"/>
                  </a:cubicBezTo>
                  <a:cubicBezTo>
                    <a:pt x="22" y="0"/>
                    <a:pt x="0" y="22"/>
                    <a:pt x="0" y="49"/>
                  </a:cubicBezTo>
                  <a:cubicBezTo>
                    <a:pt x="0" y="129"/>
                    <a:pt x="0" y="129"/>
                    <a:pt x="0" y="129"/>
                  </a:cubicBezTo>
                  <a:cubicBezTo>
                    <a:pt x="0" y="156"/>
                    <a:pt x="22" y="178"/>
                    <a:pt x="49" y="178"/>
                  </a:cubicBezTo>
                  <a:cubicBezTo>
                    <a:pt x="57" y="178"/>
                    <a:pt x="57" y="178"/>
                    <a:pt x="57" y="178"/>
                  </a:cubicBezTo>
                  <a:cubicBezTo>
                    <a:pt x="49" y="198"/>
                    <a:pt x="31" y="247"/>
                    <a:pt x="32" y="245"/>
                  </a:cubicBezTo>
                  <a:cubicBezTo>
                    <a:pt x="32" y="244"/>
                    <a:pt x="97" y="196"/>
                    <a:pt x="121" y="178"/>
                  </a:cubicBezTo>
                  <a:cubicBezTo>
                    <a:pt x="191" y="178"/>
                    <a:pt x="191" y="178"/>
                    <a:pt x="191" y="178"/>
                  </a:cubicBezTo>
                  <a:cubicBezTo>
                    <a:pt x="218" y="178"/>
                    <a:pt x="240" y="156"/>
                    <a:pt x="240" y="129"/>
                  </a:cubicBezTo>
                  <a:cubicBezTo>
                    <a:pt x="240" y="49"/>
                    <a:pt x="240" y="49"/>
                    <a:pt x="240" y="49"/>
                  </a:cubicBezTo>
                  <a:cubicBezTo>
                    <a:pt x="240" y="22"/>
                    <a:pt x="218" y="0"/>
                    <a:pt x="19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9" name="Freeform 32"/>
            <p:cNvSpPr>
              <a:spLocks/>
            </p:cNvSpPr>
            <p:nvPr/>
          </p:nvSpPr>
          <p:spPr bwMode="auto">
            <a:xfrm>
              <a:off x="1378722" y="1781841"/>
              <a:ext cx="329835" cy="384674"/>
            </a:xfrm>
            <a:custGeom>
              <a:avLst/>
              <a:gdLst>
                <a:gd name="T0" fmla="*/ 133 w 173"/>
                <a:gd name="T1" fmla="*/ 0 h 202"/>
                <a:gd name="T2" fmla="*/ 18 w 173"/>
                <a:gd name="T3" fmla="*/ 0 h 202"/>
                <a:gd name="T4" fmla="*/ 0 w 173"/>
                <a:gd name="T5" fmla="*/ 5 h 202"/>
                <a:gd name="T6" fmla="*/ 33 w 173"/>
                <a:gd name="T7" fmla="*/ 5 h 202"/>
                <a:gd name="T8" fmla="*/ 89 w 173"/>
                <a:gd name="T9" fmla="*/ 61 h 202"/>
                <a:gd name="T10" fmla="*/ 89 w 173"/>
                <a:gd name="T11" fmla="*/ 151 h 202"/>
                <a:gd name="T12" fmla="*/ 89 w 173"/>
                <a:gd name="T13" fmla="*/ 156 h 202"/>
                <a:gd name="T14" fmla="*/ 148 w 173"/>
                <a:gd name="T15" fmla="*/ 201 h 202"/>
                <a:gd name="T16" fmla="*/ 127 w 173"/>
                <a:gd name="T17" fmla="*/ 145 h 202"/>
                <a:gd name="T18" fmla="*/ 133 w 173"/>
                <a:gd name="T19" fmla="*/ 145 h 202"/>
                <a:gd name="T20" fmla="*/ 173 w 173"/>
                <a:gd name="T21" fmla="*/ 105 h 202"/>
                <a:gd name="T22" fmla="*/ 173 w 173"/>
                <a:gd name="T23" fmla="*/ 41 h 202"/>
                <a:gd name="T24" fmla="*/ 133 w 173"/>
                <a:gd name="T2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202">
                  <a:moveTo>
                    <a:pt x="133" y="0"/>
                  </a:moveTo>
                  <a:cubicBezTo>
                    <a:pt x="18" y="0"/>
                    <a:pt x="18" y="0"/>
                    <a:pt x="18" y="0"/>
                  </a:cubicBezTo>
                  <a:cubicBezTo>
                    <a:pt x="11" y="0"/>
                    <a:pt x="5" y="2"/>
                    <a:pt x="0" y="5"/>
                  </a:cubicBezTo>
                  <a:cubicBezTo>
                    <a:pt x="33" y="5"/>
                    <a:pt x="33" y="5"/>
                    <a:pt x="33" y="5"/>
                  </a:cubicBezTo>
                  <a:cubicBezTo>
                    <a:pt x="64" y="5"/>
                    <a:pt x="89" y="30"/>
                    <a:pt x="89" y="61"/>
                  </a:cubicBezTo>
                  <a:cubicBezTo>
                    <a:pt x="89" y="151"/>
                    <a:pt x="89" y="151"/>
                    <a:pt x="89" y="151"/>
                  </a:cubicBezTo>
                  <a:cubicBezTo>
                    <a:pt x="89" y="153"/>
                    <a:pt x="89" y="154"/>
                    <a:pt x="89" y="156"/>
                  </a:cubicBezTo>
                  <a:cubicBezTo>
                    <a:pt x="113" y="174"/>
                    <a:pt x="148" y="200"/>
                    <a:pt x="148" y="201"/>
                  </a:cubicBezTo>
                  <a:cubicBezTo>
                    <a:pt x="148" y="202"/>
                    <a:pt x="133" y="162"/>
                    <a:pt x="127" y="145"/>
                  </a:cubicBezTo>
                  <a:cubicBezTo>
                    <a:pt x="133" y="145"/>
                    <a:pt x="133" y="145"/>
                    <a:pt x="133" y="145"/>
                  </a:cubicBezTo>
                  <a:cubicBezTo>
                    <a:pt x="155" y="145"/>
                    <a:pt x="173" y="127"/>
                    <a:pt x="173" y="105"/>
                  </a:cubicBezTo>
                  <a:cubicBezTo>
                    <a:pt x="173" y="41"/>
                    <a:pt x="173" y="41"/>
                    <a:pt x="173" y="41"/>
                  </a:cubicBezTo>
                  <a:cubicBezTo>
                    <a:pt x="173" y="18"/>
                    <a:pt x="155" y="0"/>
                    <a:pt x="13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2497428102"/>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 descr="http://fc09.deviantart.net/fs71/i/2011/155/8/e/c___wallpaper_by_lurker93-d3i0ro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4"/>
            <a:ext cx="12375125" cy="69333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4483" y="2002419"/>
            <a:ext cx="3727047" cy="4247317"/>
          </a:xfrm>
          <a:prstGeom prst="rect">
            <a:avLst/>
          </a:prstGeom>
          <a:noFill/>
        </p:spPr>
        <p:txBody>
          <a:bodyPr wrap="square" rtlCol="0">
            <a:spAutoFit/>
          </a:bodyPr>
          <a:lstStyle/>
          <a:p>
            <a:pPr algn="ctr" fontAlgn="auto">
              <a:spcBef>
                <a:spcPts val="0"/>
              </a:spcBef>
              <a:spcAft>
                <a:spcPts val="0"/>
              </a:spcAft>
            </a:pPr>
            <a:r>
              <a:rPr lang="en-US" sz="5400" dirty="0" smtClean="0">
                <a:solidFill>
                  <a:prstClr val="white"/>
                </a:solidFill>
                <a:latin typeface="Calibri" panose="020F0502020204030204" pitchFamily="34" charset="0"/>
                <a:cs typeface="+mn-cs"/>
              </a:rPr>
              <a:t>Programs and Partnerships</a:t>
            </a:r>
          </a:p>
          <a:p>
            <a:pPr algn="ctr" fontAlgn="auto">
              <a:spcBef>
                <a:spcPts val="0"/>
              </a:spcBef>
              <a:spcAft>
                <a:spcPts val="0"/>
              </a:spcAft>
            </a:pPr>
            <a:r>
              <a:rPr lang="en-US" sz="5400" dirty="0" smtClean="0">
                <a:solidFill>
                  <a:prstClr val="white"/>
                </a:solidFill>
                <a:latin typeface="Calibri" panose="020F0502020204030204" pitchFamily="34" charset="0"/>
                <a:cs typeface="+mn-cs"/>
              </a:rPr>
              <a:t>Support</a:t>
            </a:r>
          </a:p>
          <a:p>
            <a:pPr algn="ctr" fontAlgn="auto">
              <a:spcBef>
                <a:spcPts val="0"/>
              </a:spcBef>
              <a:spcAft>
                <a:spcPts val="0"/>
              </a:spcAft>
            </a:pPr>
            <a:r>
              <a:rPr lang="en-US" sz="5400" dirty="0" smtClean="0">
                <a:solidFill>
                  <a:prstClr val="white"/>
                </a:solidFill>
                <a:latin typeface="Calibri" panose="020F0502020204030204" pitchFamily="34" charset="0"/>
                <a:cs typeface="+mn-cs"/>
              </a:rPr>
              <a:t>Learning</a:t>
            </a:r>
            <a:endParaRPr lang="en-US" sz="5400" dirty="0">
              <a:solidFill>
                <a:prstClr val="white"/>
              </a:solidFill>
              <a:latin typeface="Calibri" panose="020F0502020204030204" pitchFamily="34" charset="0"/>
              <a:cs typeface="+mn-cs"/>
            </a:endParaRPr>
          </a:p>
        </p:txBody>
      </p:sp>
      <p:pic>
        <p:nvPicPr>
          <p:cNvPr id="6" name="Picture 2" descr="http://sfpl.org/uploads/images/1/13/floorpl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7342" y="1922648"/>
            <a:ext cx="5764192" cy="44550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148" y="287367"/>
            <a:ext cx="10775033" cy="1436473"/>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50000" t="50000" r="50000" b="50000"/>
            </a:path>
          </a:gradFill>
          <a:effectLst>
            <a:glow rad="139700">
              <a:schemeClr val="bg1">
                <a:alpha val="40000"/>
              </a:schemeClr>
            </a:glow>
          </a:effectLst>
        </p:spPr>
      </p:pic>
    </p:spTree>
    <p:extLst>
      <p:ext uri="{BB962C8B-B14F-4D97-AF65-F5344CB8AC3E}">
        <p14:creationId xmlns:p14="http://schemas.microsoft.com/office/powerpoint/2010/main" val="42598224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203590" cy="6858000"/>
          </a:xfrm>
        </p:spPr>
      </p:pic>
      <p:sp>
        <p:nvSpPr>
          <p:cNvPr id="3" name="TextBox 2"/>
          <p:cNvSpPr txBox="1"/>
          <p:nvPr/>
        </p:nvSpPr>
        <p:spPr>
          <a:xfrm>
            <a:off x="502531" y="2743201"/>
            <a:ext cx="3710651" cy="4031873"/>
          </a:xfrm>
          <a:prstGeom prst="rect">
            <a:avLst/>
          </a:prstGeom>
          <a:ln w="57150">
            <a:solidFill>
              <a:srgbClr val="FF0000"/>
            </a:solidFill>
          </a:ln>
        </p:spPr>
        <p:style>
          <a:lnRef idx="0">
            <a:scrgbClr r="0" g="0" b="0"/>
          </a:lnRef>
          <a:fillRef idx="1003">
            <a:schemeClr val="dk1"/>
          </a:fillRef>
          <a:effectRef idx="0">
            <a:scrgbClr r="0" g="0" b="0"/>
          </a:effectRef>
          <a:fontRef idx="major"/>
        </p:style>
        <p:txBody>
          <a:bodyPr wrap="square" rtlCol="0">
            <a:spAutoFit/>
          </a:bodyPr>
          <a:lstStyle/>
          <a:p>
            <a:pPr algn="ctr" fontAlgn="auto">
              <a:spcBef>
                <a:spcPts val="0"/>
              </a:spcBef>
              <a:spcAft>
                <a:spcPts val="0"/>
              </a:spcAft>
            </a:pPr>
            <a:r>
              <a:rPr lang="en-US" sz="3200" dirty="0" smtClean="0">
                <a:solidFill>
                  <a:prstClr val="white"/>
                </a:solidFill>
              </a:rPr>
              <a:t>Leslie </a:t>
            </a:r>
            <a:r>
              <a:rPr lang="en-US" sz="3200" dirty="0" err="1" smtClean="0">
                <a:solidFill>
                  <a:prstClr val="white"/>
                </a:solidFill>
              </a:rPr>
              <a:t>Knope</a:t>
            </a:r>
            <a:r>
              <a:rPr lang="en-US" sz="3200" dirty="0" smtClean="0">
                <a:solidFill>
                  <a:prstClr val="white"/>
                </a:solidFill>
              </a:rPr>
              <a:t> does not have access to librarians who support her 21</a:t>
            </a:r>
            <a:r>
              <a:rPr lang="en-US" sz="3200" baseline="30000" dirty="0" smtClean="0">
                <a:solidFill>
                  <a:prstClr val="white"/>
                </a:solidFill>
              </a:rPr>
              <a:t>st</a:t>
            </a:r>
            <a:r>
              <a:rPr lang="en-US" sz="3200" dirty="0" smtClean="0">
                <a:solidFill>
                  <a:prstClr val="white"/>
                </a:solidFill>
              </a:rPr>
              <a:t> Century Literacy Goals in a Connected Learning Environment.</a:t>
            </a:r>
            <a:endParaRPr lang="en-US" sz="3200" dirty="0">
              <a:solidFill>
                <a:prstClr val="white"/>
              </a:solidFill>
            </a:endParaRPr>
          </a:p>
        </p:txBody>
      </p:sp>
    </p:spTree>
    <p:extLst>
      <p:ext uri="{BB962C8B-B14F-4D97-AF65-F5344CB8AC3E}">
        <p14:creationId xmlns:p14="http://schemas.microsoft.com/office/powerpoint/2010/main" val="41350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4" descr="http://fc09.deviantart.net/fs71/i/2011/155/8/e/c___wallpaper_by_lurker93-d3i0ro0.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 y="-9525"/>
            <a:ext cx="12222480" cy="686752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endParaRPr lang="en-US" dirty="0"/>
          </a:p>
        </p:txBody>
      </p:sp>
      <p:sp>
        <p:nvSpPr>
          <p:cNvPr id="5" name="Picture Placeholder 4"/>
          <p:cNvSpPr>
            <a:spLocks noGrp="1"/>
          </p:cNvSpPr>
          <p:nvPr>
            <p:ph type="pic" idx="1"/>
          </p:nvPr>
        </p:nvSpPr>
        <p:spPr/>
      </p:sp>
      <p:pic>
        <p:nvPicPr>
          <p:cNvPr id="2050" name="Picture 2" descr="https://scontent.cdninstagram.com/hphotos-xat1/t51.2885-15/e15/11117184_561947387280780_1921340245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883" y="703585"/>
            <a:ext cx="5429771" cy="5429772"/>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839788" y="677118"/>
            <a:ext cx="3932237" cy="179986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dirty="0" smtClean="0">
                <a:solidFill>
                  <a:prstClr val="white"/>
                </a:solidFill>
              </a:rPr>
              <a:t>Which </a:t>
            </a:r>
            <a:r>
              <a:rPr lang="en-US" sz="3200" b="1" dirty="0" smtClean="0">
                <a:solidFill>
                  <a:prstClr val="white"/>
                </a:solidFill>
              </a:rPr>
              <a:t>21</a:t>
            </a:r>
            <a:r>
              <a:rPr lang="en-US" sz="3200" b="1" baseline="30000" dirty="0" smtClean="0">
                <a:solidFill>
                  <a:prstClr val="white"/>
                </a:solidFill>
              </a:rPr>
              <a:t>st</a:t>
            </a:r>
            <a:r>
              <a:rPr lang="en-US" sz="3200" b="1" dirty="0" smtClean="0">
                <a:solidFill>
                  <a:prstClr val="white"/>
                </a:solidFill>
              </a:rPr>
              <a:t> Century Literacies</a:t>
            </a:r>
            <a:r>
              <a:rPr lang="en-US" sz="2800" dirty="0" smtClean="0">
                <a:solidFill>
                  <a:prstClr val="white"/>
                </a:solidFill>
              </a:rPr>
              <a:t> excite teens the most?</a:t>
            </a:r>
            <a:endParaRPr lang="en-US" sz="2800" dirty="0">
              <a:solidFill>
                <a:prstClr val="white"/>
              </a:solidFill>
            </a:endParaRPr>
          </a:p>
        </p:txBody>
      </p:sp>
      <p:sp>
        <p:nvSpPr>
          <p:cNvPr id="11" name="Text Placeholder 10"/>
          <p:cNvSpPr>
            <a:spLocks noGrp="1"/>
          </p:cNvSpPr>
          <p:nvPr>
            <p:ph type="body" sz="half" idx="2"/>
          </p:nvPr>
        </p:nvSpPr>
        <p:spPr>
          <a:xfrm>
            <a:off x="839786" y="4623120"/>
            <a:ext cx="3932237" cy="1510237"/>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r>
              <a:rPr lang="en-US" sz="2800" dirty="0" smtClean="0"/>
              <a:t>What </a:t>
            </a:r>
            <a:r>
              <a:rPr lang="en-US" sz="3200" b="1" dirty="0" smtClean="0"/>
              <a:t>activities</a:t>
            </a:r>
            <a:r>
              <a:rPr lang="en-US" sz="2800" dirty="0" smtClean="0"/>
              <a:t> will encourage these</a:t>
            </a:r>
          </a:p>
          <a:p>
            <a:pPr algn="ctr"/>
            <a:r>
              <a:rPr lang="en-US" sz="2800" dirty="0" smtClean="0"/>
              <a:t>literacy skills?</a:t>
            </a:r>
            <a:endParaRPr lang="en-US" sz="2800" dirty="0"/>
          </a:p>
        </p:txBody>
      </p:sp>
      <p:sp>
        <p:nvSpPr>
          <p:cNvPr id="12" name="Rounded Rectangle 11"/>
          <p:cNvSpPr/>
          <p:nvPr/>
        </p:nvSpPr>
        <p:spPr>
          <a:xfrm>
            <a:off x="839787" y="2690147"/>
            <a:ext cx="3932237" cy="1719807"/>
          </a:xfrm>
          <a:prstGeom prst="roundRect">
            <a:avLst/>
          </a:prstGeom>
          <a:solidFill>
            <a:srgbClr val="109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800" dirty="0" smtClean="0">
                <a:solidFill>
                  <a:prstClr val="white"/>
                </a:solidFill>
              </a:rPr>
              <a:t>Which of these literacies are a good </a:t>
            </a:r>
            <a:r>
              <a:rPr lang="en-US" sz="3200" b="1" dirty="0" smtClean="0">
                <a:solidFill>
                  <a:prstClr val="white"/>
                </a:solidFill>
              </a:rPr>
              <a:t>library</a:t>
            </a:r>
            <a:r>
              <a:rPr lang="en-US" sz="2800" dirty="0" smtClean="0">
                <a:solidFill>
                  <a:prstClr val="white"/>
                </a:solidFill>
              </a:rPr>
              <a:t> fit?</a:t>
            </a:r>
            <a:endParaRPr lang="en-US" sz="2800" dirty="0">
              <a:solidFill>
                <a:prstClr val="white"/>
              </a:solidFill>
            </a:endParaRPr>
          </a:p>
        </p:txBody>
      </p:sp>
    </p:spTree>
    <p:extLst>
      <p:ext uri="{BB962C8B-B14F-4D97-AF65-F5344CB8AC3E}">
        <p14:creationId xmlns:p14="http://schemas.microsoft.com/office/powerpoint/2010/main" val="16807921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8" name="Picture 24" descr="http://fc09.deviantart.net/fs71/i/2011/155/8/e/c___wallpaper_by_lurker93-d3i0ro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75" y="-9525"/>
            <a:ext cx="12414604" cy="68675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524000" y="1319129"/>
            <a:ext cx="9144000" cy="2387600"/>
          </a:xfrm>
        </p:spPr>
        <p:txBody>
          <a:bodyPr/>
          <a:lstStyle/>
          <a:p>
            <a:endParaRPr lang="en-US" dirty="0"/>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573" y="449415"/>
            <a:ext cx="10775033" cy="1436473"/>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50000" t="50000" r="50000" b="50000"/>
            </a:path>
          </a:gradFill>
          <a:effectLst>
            <a:glow rad="139700">
              <a:schemeClr val="bg1">
                <a:alpha val="40000"/>
              </a:schemeClr>
            </a:glow>
          </a:effec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2501" y="4698948"/>
            <a:ext cx="3356922" cy="199457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5120" y="4683298"/>
            <a:ext cx="3495145" cy="2076699"/>
          </a:xfrm>
          <a:prstGeom prst="rect">
            <a:avLst/>
          </a:prstGeom>
        </p:spPr>
      </p:pic>
      <p:sp>
        <p:nvSpPr>
          <p:cNvPr id="19" name="Rounded Rectangle 18"/>
          <p:cNvSpPr/>
          <p:nvPr/>
        </p:nvSpPr>
        <p:spPr>
          <a:xfrm>
            <a:off x="4932745" y="5742978"/>
            <a:ext cx="2569579" cy="821802"/>
          </a:xfrm>
          <a:prstGeom prst="roundRect">
            <a:avLst/>
          </a:prstGeom>
          <a:solidFill>
            <a:schemeClr val="bg1"/>
          </a:solidFill>
          <a:ln w="47625" cmpd="db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prstClr val="black"/>
                </a:solidFill>
                <a:latin typeface="Brush Script MT" panose="03060802040406070304" pitchFamily="66" charset="0"/>
              </a:rPr>
              <a:t>Media Literacy</a:t>
            </a:r>
            <a:endParaRPr lang="en-US" sz="3200" dirty="0">
              <a:solidFill>
                <a:prstClr val="black"/>
              </a:solidFill>
              <a:latin typeface="Brush Script MT" panose="03060802040406070304" pitchFamily="66"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5" y="2342388"/>
            <a:ext cx="3657600" cy="2173224"/>
          </a:xfrm>
          <a:prstGeom prst="rect">
            <a:avLst/>
          </a:prstGeom>
        </p:spPr>
      </p:pic>
      <p:sp>
        <p:nvSpPr>
          <p:cNvPr id="13" name="Rounded Rectangle 12"/>
          <p:cNvSpPr/>
          <p:nvPr/>
        </p:nvSpPr>
        <p:spPr>
          <a:xfrm>
            <a:off x="995421" y="3495551"/>
            <a:ext cx="2569579" cy="821802"/>
          </a:xfrm>
          <a:prstGeom prst="roundRect">
            <a:avLst/>
          </a:prstGeom>
          <a:solidFill>
            <a:schemeClr val="bg1"/>
          </a:solidFill>
          <a:ln w="47625" cmpd="db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dirty="0" smtClean="0">
                <a:solidFill>
                  <a:prstClr val="black"/>
                </a:solidFill>
                <a:latin typeface="Forte" panose="03060902040502070203" pitchFamily="66" charset="0"/>
              </a:rPr>
              <a:t>Collaboration</a:t>
            </a:r>
            <a:endParaRPr lang="en-US" sz="2400" dirty="0">
              <a:solidFill>
                <a:prstClr val="black"/>
              </a:solidFill>
              <a:latin typeface="Forte" panose="03060902040502070203" pitchFamily="66" charset="0"/>
            </a:endParaRP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30394" y="2356489"/>
            <a:ext cx="3575427" cy="2124400"/>
          </a:xfrm>
          <a:prstGeom prst="rect">
            <a:avLst/>
          </a:prstGeom>
        </p:spPr>
      </p:pic>
      <p:sp>
        <p:nvSpPr>
          <p:cNvPr id="25" name="Rounded Rectangle 24"/>
          <p:cNvSpPr/>
          <p:nvPr/>
        </p:nvSpPr>
        <p:spPr>
          <a:xfrm>
            <a:off x="4863298" y="3532639"/>
            <a:ext cx="2569579" cy="821802"/>
          </a:xfrm>
          <a:prstGeom prst="roundRect">
            <a:avLst/>
          </a:prstGeom>
          <a:solidFill>
            <a:schemeClr val="bg1"/>
          </a:solidFill>
          <a:ln w="47625" cmpd="db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dirty="0" smtClean="0">
                <a:solidFill>
                  <a:prstClr val="black"/>
                </a:solidFill>
                <a:latin typeface="Tempus Sans ITC" panose="04020404030D07020202" pitchFamily="82" charset="0"/>
                <a:cs typeface="Narkisim" panose="020E0502050101010101" pitchFamily="34" charset="-79"/>
              </a:rPr>
              <a:t>Self- Direction</a:t>
            </a:r>
            <a:endParaRPr lang="en-US" sz="2400" dirty="0">
              <a:solidFill>
                <a:prstClr val="black"/>
              </a:solidFill>
              <a:latin typeface="Tempus Sans ITC" panose="04020404030D07020202" pitchFamily="82" charset="0"/>
              <a:cs typeface="Narkisim" panose="020E0502050101010101" pitchFamily="34" charset="-79"/>
            </a:endParaRPr>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44" y="4611025"/>
            <a:ext cx="3657600" cy="2173224"/>
          </a:xfrm>
          <a:prstGeom prst="rect">
            <a:avLst/>
          </a:prstGeom>
        </p:spPr>
      </p:pic>
      <p:sp>
        <p:nvSpPr>
          <p:cNvPr id="27" name="Rounded Rectangle 26"/>
          <p:cNvSpPr/>
          <p:nvPr/>
        </p:nvSpPr>
        <p:spPr>
          <a:xfrm>
            <a:off x="1194116" y="5731409"/>
            <a:ext cx="2567651" cy="868096"/>
          </a:xfrm>
          <a:prstGeom prst="roundRect">
            <a:avLst/>
          </a:prstGeom>
          <a:solidFill>
            <a:schemeClr val="bg1"/>
          </a:solidFill>
          <a:ln w="47625" cmpd="db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dirty="0" smtClean="0">
                <a:solidFill>
                  <a:prstClr val="black"/>
                </a:solidFill>
                <a:latin typeface="Bradley Hand ITC" panose="03070402050302030203" pitchFamily="66" charset="0"/>
                <a:ea typeface="Arial Unicode MS" panose="020B0604020202020204" pitchFamily="34" charset="-128"/>
                <a:cs typeface="Arial Unicode MS" panose="020B0604020202020204" pitchFamily="34" charset="-128"/>
              </a:rPr>
              <a:t>Real World Innovation &amp; Problem Solving</a:t>
            </a:r>
            <a:endParaRPr lang="en-US" sz="2000" dirty="0">
              <a:solidFill>
                <a:prstClr val="black"/>
              </a:solidFill>
              <a:latin typeface="Bradley Hand ITC" panose="03070402050302030203" pitchFamily="66" charset="0"/>
              <a:ea typeface="Arial Unicode MS" panose="020B0604020202020204" pitchFamily="34" charset="-128"/>
              <a:cs typeface="Arial Unicode MS" panose="020B0604020202020204" pitchFamily="34" charset="-128"/>
            </a:endParaRPr>
          </a:p>
        </p:txBody>
      </p:sp>
      <p:sp>
        <p:nvSpPr>
          <p:cNvPr id="26" name="Rounded Rectangle 25"/>
          <p:cNvSpPr/>
          <p:nvPr/>
        </p:nvSpPr>
        <p:spPr>
          <a:xfrm>
            <a:off x="8541336" y="5769504"/>
            <a:ext cx="2569579" cy="821802"/>
          </a:xfrm>
          <a:prstGeom prst="roundRect">
            <a:avLst/>
          </a:prstGeom>
          <a:solidFill>
            <a:schemeClr val="bg1"/>
          </a:solidFill>
          <a:ln w="47625" cmpd="db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dirty="0" smtClean="0">
                <a:solidFill>
                  <a:prstClr val="black"/>
                </a:solidFill>
                <a:latin typeface="Arial Black" panose="020B0A04020102020204" pitchFamily="34" charset="0"/>
              </a:rPr>
              <a:t>Leadership</a:t>
            </a:r>
            <a:endParaRPr lang="en-US" dirty="0">
              <a:solidFill>
                <a:prstClr val="black"/>
              </a:solidFill>
              <a:latin typeface="Arial Black" panose="020B0A04020102020204" pitchFamily="34" charset="0"/>
            </a:endParaRPr>
          </a:p>
        </p:txBody>
      </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54866" y="2356489"/>
            <a:ext cx="3373067" cy="2124400"/>
          </a:xfrm>
          <a:prstGeom prst="rect">
            <a:avLst/>
          </a:prstGeom>
        </p:spPr>
      </p:pic>
      <p:sp>
        <p:nvSpPr>
          <p:cNvPr id="29" name="Rounded Rectangle 28"/>
          <p:cNvSpPr/>
          <p:nvPr/>
        </p:nvSpPr>
        <p:spPr>
          <a:xfrm>
            <a:off x="8554796" y="3541851"/>
            <a:ext cx="2569579" cy="821802"/>
          </a:xfrm>
          <a:prstGeom prst="roundRect">
            <a:avLst/>
          </a:prstGeom>
          <a:solidFill>
            <a:schemeClr val="bg1"/>
          </a:solidFill>
          <a:ln w="47625" cmpd="db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dirty="0" smtClean="0">
                <a:solidFill>
                  <a:prstClr val="black"/>
                </a:solidFill>
                <a:latin typeface="Berlin Sans FB" panose="020E0602020502020306" pitchFamily="34" charset="0"/>
              </a:rPr>
              <a:t>ICT Literacy</a:t>
            </a:r>
            <a:endParaRPr lang="en-US" sz="2400" dirty="0">
              <a:solidFill>
                <a:prstClr val="black"/>
              </a:solidFill>
              <a:latin typeface="Berlin Sans FB" panose="020E0602020502020306" pitchFamily="34" charset="0"/>
            </a:endParaRPr>
          </a:p>
        </p:txBody>
      </p:sp>
    </p:spTree>
    <p:extLst>
      <p:ext uri="{BB962C8B-B14F-4D97-AF65-F5344CB8AC3E}">
        <p14:creationId xmlns:p14="http://schemas.microsoft.com/office/powerpoint/2010/main" val="3723467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4" descr="http://fc09.deviantart.net/fs71/i/2011/155/8/e/c___wallpaper_by_lurker93-d3i0ro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9199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547" y="178333"/>
            <a:ext cx="10336230" cy="6141443"/>
          </a:xfrm>
          <a:prstGeom prst="rect">
            <a:avLst/>
          </a:prstGeom>
        </p:spPr>
      </p:pic>
      <p:sp>
        <p:nvSpPr>
          <p:cNvPr id="10" name="Rounded Rectangle 9"/>
          <p:cNvSpPr>
            <a:spLocks noChangeAspect="1"/>
          </p:cNvSpPr>
          <p:nvPr/>
        </p:nvSpPr>
        <p:spPr>
          <a:xfrm>
            <a:off x="2108661" y="4605205"/>
            <a:ext cx="7970155" cy="1519193"/>
          </a:xfrm>
          <a:prstGeom prst="roundRect">
            <a:avLst/>
          </a:prstGeom>
          <a:solidFill>
            <a:schemeClr val="bg1"/>
          </a:solidFill>
          <a:ln w="47625" cmpd="db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7200" dirty="0" smtClean="0">
                <a:solidFill>
                  <a:prstClr val="black"/>
                </a:solidFill>
                <a:latin typeface="Forte" panose="03060902040502070203" pitchFamily="66" charset="0"/>
              </a:rPr>
              <a:t>Collaboration</a:t>
            </a:r>
            <a:endParaRPr lang="en-US" sz="7200" dirty="0">
              <a:solidFill>
                <a:prstClr val="black"/>
              </a:solidFill>
              <a:latin typeface="Forte" panose="03060902040502070203" pitchFamily="66" charset="0"/>
            </a:endParaRPr>
          </a:p>
        </p:txBody>
      </p:sp>
    </p:spTree>
    <p:extLst>
      <p:ext uri="{BB962C8B-B14F-4D97-AF65-F5344CB8AC3E}">
        <p14:creationId xmlns:p14="http://schemas.microsoft.com/office/powerpoint/2010/main" val="37756131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4" descr="http://fc09.deviantart.net/fs71/i/2011/155/8/e/c___wallpaper_by_lurker93-d3i0ro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60"/>
            <a:ext cx="12375125" cy="687536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902827" y="3003158"/>
            <a:ext cx="4826637" cy="1506427"/>
          </a:xfrm>
          <a:prstGeom prst="roundRect">
            <a:avLst/>
          </a:prstGeom>
          <a:gradFill>
            <a:gsLst>
              <a:gs pos="0">
                <a:srgbClr val="F6C2F4"/>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0"/>
              <a:solidFill>
                <a:prstClr val="black"/>
              </a:solidFill>
              <a:effectLst>
                <a:outerShdw blurRad="38100" dist="19050" dir="2700000" algn="tl" rotWithShape="0">
                  <a:prstClr val="black">
                    <a:alpha val="40000"/>
                  </a:prstClr>
                </a:outerShdw>
              </a:effectLst>
            </a:endParaRPr>
          </a:p>
        </p:txBody>
      </p:sp>
      <p:sp>
        <p:nvSpPr>
          <p:cNvPr id="17" name="Rounded Rectangle 16"/>
          <p:cNvSpPr/>
          <p:nvPr/>
        </p:nvSpPr>
        <p:spPr>
          <a:xfrm>
            <a:off x="6405905" y="4785660"/>
            <a:ext cx="4682642" cy="1499394"/>
          </a:xfrm>
          <a:prstGeom prst="roundRect">
            <a:avLst/>
          </a:prstGeom>
          <a:gradFill>
            <a:gsLst>
              <a:gs pos="0">
                <a:srgbClr val="F6C2F4"/>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0"/>
              <a:solidFill>
                <a:prstClr val="black"/>
              </a:solidFill>
              <a:effectLst>
                <a:outerShdw blurRad="38100" dist="19050" dir="2700000" algn="tl" rotWithShape="0">
                  <a:prstClr val="black">
                    <a:alpha val="40000"/>
                  </a:prstClr>
                </a:outerShdw>
              </a:effectLst>
            </a:endParaRPr>
          </a:p>
        </p:txBody>
      </p:sp>
      <p:sp>
        <p:nvSpPr>
          <p:cNvPr id="18" name="Rounded Rectangle 17"/>
          <p:cNvSpPr/>
          <p:nvPr/>
        </p:nvSpPr>
        <p:spPr>
          <a:xfrm>
            <a:off x="902827" y="4808806"/>
            <a:ext cx="4826637" cy="1487823"/>
          </a:xfrm>
          <a:prstGeom prst="roundRect">
            <a:avLst/>
          </a:prstGeom>
          <a:gradFill>
            <a:gsLst>
              <a:gs pos="0">
                <a:srgbClr val="F6C2F4"/>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0"/>
              <a:solidFill>
                <a:prstClr val="black"/>
              </a:solidFill>
              <a:effectLst>
                <a:outerShdw blurRad="38100" dist="19050" dir="2700000" algn="tl" rotWithShape="0">
                  <a:prstClr val="black">
                    <a:alpha val="40000"/>
                  </a:prstClr>
                </a:outerShdw>
              </a:effectLst>
            </a:endParaRPr>
          </a:p>
        </p:txBody>
      </p:sp>
      <p:sp>
        <p:nvSpPr>
          <p:cNvPr id="19" name="Rounded Rectangle 18"/>
          <p:cNvSpPr/>
          <p:nvPr/>
        </p:nvSpPr>
        <p:spPr>
          <a:xfrm>
            <a:off x="6359605" y="2945286"/>
            <a:ext cx="4821539" cy="1564299"/>
          </a:xfrm>
          <a:prstGeom prst="roundRect">
            <a:avLst/>
          </a:prstGeom>
          <a:gradFill>
            <a:gsLst>
              <a:gs pos="0">
                <a:srgbClr val="F6C2F4"/>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ln w="0"/>
              <a:solidFill>
                <a:prstClr val="black"/>
              </a:solidFill>
              <a:effectLst>
                <a:outerShdw blurRad="38100" dist="19050" dir="2700000" algn="tl" rotWithShape="0">
                  <a:prstClr val="black">
                    <a:alpha val="40000"/>
                  </a:prstClr>
                </a:outerShdw>
              </a:effectLst>
            </a:endParaRPr>
          </a:p>
        </p:txBody>
      </p:sp>
      <p:sp>
        <p:nvSpPr>
          <p:cNvPr id="10" name="TextBox 9"/>
          <p:cNvSpPr txBox="1"/>
          <p:nvPr/>
        </p:nvSpPr>
        <p:spPr>
          <a:xfrm>
            <a:off x="902827" y="3414534"/>
            <a:ext cx="4710891" cy="584775"/>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cs typeface="+mn-cs"/>
              </a:rPr>
              <a:t>Informal Collaboration</a:t>
            </a:r>
            <a:endParaRPr lang="en-US" sz="3200" dirty="0">
              <a:solidFill>
                <a:prstClr val="black"/>
              </a:solidFill>
              <a:latin typeface="Calibri" panose="020F0502020204030204"/>
              <a:cs typeface="+mn-cs"/>
            </a:endParaRPr>
          </a:p>
        </p:txBody>
      </p:sp>
      <p:sp>
        <p:nvSpPr>
          <p:cNvPr id="12" name="TextBox 11"/>
          <p:cNvSpPr txBox="1"/>
          <p:nvPr/>
        </p:nvSpPr>
        <p:spPr>
          <a:xfrm>
            <a:off x="6672123" y="3432367"/>
            <a:ext cx="4277527" cy="584775"/>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cs typeface="+mn-cs"/>
              </a:rPr>
              <a:t>Shared responsibility</a:t>
            </a:r>
            <a:endParaRPr lang="en-US" sz="3200" dirty="0">
              <a:solidFill>
                <a:prstClr val="black"/>
              </a:solidFill>
              <a:latin typeface="Calibri" panose="020F0502020204030204"/>
              <a:cs typeface="+mn-cs"/>
            </a:endParaRPr>
          </a:p>
        </p:txBody>
      </p:sp>
      <p:sp>
        <p:nvSpPr>
          <p:cNvPr id="13" name="TextBox 12"/>
          <p:cNvSpPr txBox="1"/>
          <p:nvPr/>
        </p:nvSpPr>
        <p:spPr>
          <a:xfrm>
            <a:off x="729205" y="5048852"/>
            <a:ext cx="5054278" cy="1077218"/>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cs typeface="+mn-cs"/>
              </a:rPr>
              <a:t>Substantive Decision</a:t>
            </a:r>
          </a:p>
          <a:p>
            <a:pPr algn="ctr" fontAlgn="auto">
              <a:spcBef>
                <a:spcPts val="0"/>
              </a:spcBef>
              <a:spcAft>
                <a:spcPts val="0"/>
              </a:spcAft>
            </a:pPr>
            <a:r>
              <a:rPr lang="en-US" sz="3200" dirty="0" smtClean="0">
                <a:solidFill>
                  <a:prstClr val="black"/>
                </a:solidFill>
                <a:latin typeface="Calibri" panose="020F0502020204030204"/>
                <a:cs typeface="+mn-cs"/>
              </a:rPr>
              <a:t>Making</a:t>
            </a:r>
            <a:endParaRPr lang="en-US" sz="3200" dirty="0">
              <a:solidFill>
                <a:prstClr val="black"/>
              </a:solidFill>
              <a:latin typeface="Calibri" panose="020F0502020204030204"/>
              <a:cs typeface="+mn-cs"/>
            </a:endParaRPr>
          </a:p>
        </p:txBody>
      </p:sp>
      <p:sp>
        <p:nvSpPr>
          <p:cNvPr id="14" name="TextBox 13"/>
          <p:cNvSpPr txBox="1"/>
          <p:nvPr/>
        </p:nvSpPr>
        <p:spPr>
          <a:xfrm>
            <a:off x="6528119" y="5303488"/>
            <a:ext cx="4537277" cy="584775"/>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Calibri" panose="020F0502020204030204"/>
                <a:cs typeface="+mn-cs"/>
              </a:rPr>
              <a:t>Interdependent Learning</a:t>
            </a:r>
            <a:endParaRPr lang="en-US" sz="3200" dirty="0">
              <a:solidFill>
                <a:prstClr val="black"/>
              </a:solidFill>
              <a:latin typeface="Calibri" panose="020F0502020204030204"/>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490439"/>
            <a:ext cx="3657600" cy="2173224"/>
          </a:xfrm>
          <a:prstGeom prst="rect">
            <a:avLst/>
          </a:prstGeom>
        </p:spPr>
      </p:pic>
      <p:sp>
        <p:nvSpPr>
          <p:cNvPr id="4" name="Rounded Rectangle 3"/>
          <p:cNvSpPr/>
          <p:nvPr/>
        </p:nvSpPr>
        <p:spPr>
          <a:xfrm>
            <a:off x="4815069" y="1504711"/>
            <a:ext cx="2569579" cy="821802"/>
          </a:xfrm>
          <a:prstGeom prst="roundRect">
            <a:avLst/>
          </a:prstGeom>
          <a:solidFill>
            <a:schemeClr val="bg1"/>
          </a:solidFill>
          <a:ln w="47625" cmpd="db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400" dirty="0" smtClean="0">
                <a:solidFill>
                  <a:prstClr val="black"/>
                </a:solidFill>
                <a:latin typeface="Forte" panose="03060902040502070203" pitchFamily="66" charset="0"/>
              </a:rPr>
              <a:t>Collaboration</a:t>
            </a:r>
            <a:endParaRPr lang="en-US" sz="2400" dirty="0">
              <a:solidFill>
                <a:prstClr val="black"/>
              </a:solidFill>
              <a:latin typeface="Forte" panose="03060902040502070203" pitchFamily="66" charset="0"/>
            </a:endParaRPr>
          </a:p>
        </p:txBody>
      </p:sp>
    </p:spTree>
    <p:extLst>
      <p:ext uri="{BB962C8B-B14F-4D97-AF65-F5344CB8AC3E}">
        <p14:creationId xmlns:p14="http://schemas.microsoft.com/office/powerpoint/2010/main" val="312520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 descr="http://fc09.deviantart.net/fs71/i/2011/155/8/e/c___wallpaper_by_lurker93-d3i0ro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43" y="-95250"/>
            <a:ext cx="12569571" cy="6953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80620" y="694481"/>
            <a:ext cx="9815332" cy="1107996"/>
          </a:xfrm>
          <a:prstGeom prst="rect">
            <a:avLst/>
          </a:prstGeom>
          <a:noFill/>
        </p:spPr>
        <p:txBody>
          <a:bodyPr wrap="square" rtlCol="0">
            <a:spAutoFit/>
          </a:bodyPr>
          <a:lstStyle/>
          <a:p>
            <a:pPr fontAlgn="auto">
              <a:spcBef>
                <a:spcPts val="0"/>
              </a:spcBef>
              <a:spcAft>
                <a:spcPts val="0"/>
              </a:spcAft>
            </a:pPr>
            <a:r>
              <a:rPr lang="en-US" sz="6600" dirty="0" smtClean="0">
                <a:solidFill>
                  <a:prstClr val="white"/>
                </a:solidFill>
                <a:latin typeface="Forte" panose="03060902040502070203" pitchFamily="66" charset="0"/>
                <a:cs typeface="+mn-cs"/>
              </a:rPr>
              <a:t>The Mix for Collaboration</a:t>
            </a:r>
            <a:endParaRPr lang="en-US" sz="6600" dirty="0">
              <a:solidFill>
                <a:prstClr val="white"/>
              </a:solidFill>
              <a:latin typeface="Forte" panose="03060902040502070203" pitchFamily="66" charset="0"/>
              <a:cs typeface="+mn-cs"/>
            </a:endParaRPr>
          </a:p>
        </p:txBody>
      </p:sp>
      <p:sp>
        <p:nvSpPr>
          <p:cNvPr id="4" name="Rounded Rectangle 3"/>
          <p:cNvSpPr/>
          <p:nvPr/>
        </p:nvSpPr>
        <p:spPr>
          <a:xfrm>
            <a:off x="1174143" y="4276370"/>
            <a:ext cx="3108489" cy="1994819"/>
          </a:xfrm>
          <a:prstGeom prst="roundRect">
            <a:avLst/>
          </a:prstGeom>
          <a:gradFill>
            <a:gsLst>
              <a:gs pos="0">
                <a:srgbClr val="F6C2F4"/>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ln w="0"/>
                <a:solidFill>
                  <a:prstClr val="black"/>
                </a:solidFill>
                <a:effectLst>
                  <a:outerShdw blurRad="38100" dist="19050" dir="2700000" algn="tl" rotWithShape="0">
                    <a:prstClr val="black">
                      <a:alpha val="40000"/>
                    </a:prstClr>
                  </a:outerShdw>
                </a:effectLst>
              </a:rPr>
              <a:t>Big Screen Gaming</a:t>
            </a:r>
            <a:endParaRPr lang="en-US" sz="3200" dirty="0">
              <a:ln w="0"/>
              <a:solidFill>
                <a:prstClr val="black"/>
              </a:solidFill>
              <a:effectLst>
                <a:outerShdw blurRad="38100" dist="19050" dir="2700000" algn="tl" rotWithShape="0">
                  <a:prstClr val="black">
                    <a:alpha val="40000"/>
                  </a:prstClr>
                </a:outerShdw>
              </a:effectLst>
            </a:endParaRPr>
          </a:p>
        </p:txBody>
      </p:sp>
      <p:sp>
        <p:nvSpPr>
          <p:cNvPr id="5" name="Rounded Rectangle 4"/>
          <p:cNvSpPr/>
          <p:nvPr/>
        </p:nvSpPr>
        <p:spPr>
          <a:xfrm>
            <a:off x="1174143" y="2052104"/>
            <a:ext cx="3064119" cy="2033400"/>
          </a:xfrm>
          <a:prstGeom prst="roundRect">
            <a:avLst/>
          </a:prstGeom>
          <a:gradFill>
            <a:gsLst>
              <a:gs pos="0">
                <a:srgbClr val="F6C2F4"/>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600" dirty="0" smtClean="0">
                <a:ln w="0"/>
                <a:solidFill>
                  <a:prstClr val="black"/>
                </a:solidFill>
                <a:effectLst>
                  <a:outerShdw blurRad="38100" dist="19050" dir="2700000" algn="tl" rotWithShape="0">
                    <a:prstClr val="black">
                      <a:alpha val="40000"/>
                    </a:prstClr>
                  </a:outerShdw>
                </a:effectLst>
              </a:rPr>
              <a:t>CA Academy of Sciences </a:t>
            </a:r>
            <a:r>
              <a:rPr lang="en-US" sz="3600" dirty="0" err="1" smtClean="0">
                <a:ln w="0"/>
                <a:solidFill>
                  <a:prstClr val="black"/>
                </a:solidFill>
                <a:effectLst>
                  <a:outerShdw blurRad="38100" dist="19050" dir="2700000" algn="tl" rotWithShape="0">
                    <a:prstClr val="black">
                      <a:alpha val="40000"/>
                    </a:prstClr>
                  </a:outerShdw>
                </a:effectLst>
              </a:rPr>
              <a:t>TechTeens</a:t>
            </a:r>
            <a:r>
              <a:rPr lang="en-US" sz="3600" dirty="0" smtClean="0">
                <a:ln w="0"/>
                <a:solidFill>
                  <a:prstClr val="black"/>
                </a:solidFill>
                <a:effectLst>
                  <a:outerShdw blurRad="38100" dist="19050" dir="2700000" algn="tl" rotWithShape="0">
                    <a:prstClr val="black">
                      <a:alpha val="40000"/>
                    </a:prstClr>
                  </a:outerShdw>
                </a:effectLst>
              </a:rPr>
              <a:t>	</a:t>
            </a:r>
            <a:endParaRPr lang="en-US" sz="3600" dirty="0">
              <a:ln w="0"/>
              <a:solidFill>
                <a:prstClr val="black"/>
              </a:solidFill>
              <a:effectLst>
                <a:outerShdw blurRad="38100" dist="19050" dir="2700000" algn="tl" rotWithShape="0">
                  <a:prstClr val="black">
                    <a:alpha val="40000"/>
                  </a:prstClr>
                </a:outerShdw>
              </a:effectLst>
            </a:endParaRPr>
          </a:p>
        </p:txBody>
      </p:sp>
      <p:sp>
        <p:nvSpPr>
          <p:cNvPr id="6" name="Rounded Rectangle 5"/>
          <p:cNvSpPr/>
          <p:nvPr/>
        </p:nvSpPr>
        <p:spPr>
          <a:xfrm>
            <a:off x="4546234" y="4291802"/>
            <a:ext cx="3108489" cy="1994819"/>
          </a:xfrm>
          <a:prstGeom prst="roundRect">
            <a:avLst/>
          </a:prstGeom>
          <a:gradFill>
            <a:gsLst>
              <a:gs pos="0">
                <a:srgbClr val="F6C2F4"/>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ln w="0"/>
                <a:solidFill>
                  <a:prstClr val="black"/>
                </a:solidFill>
                <a:effectLst>
                  <a:outerShdw blurRad="38100" dist="19050" dir="2700000" algn="tl" rotWithShape="0">
                    <a:prstClr val="black">
                      <a:alpha val="40000"/>
                    </a:prstClr>
                  </a:outerShdw>
                </a:effectLst>
              </a:rPr>
              <a:t>BAVC Video Production</a:t>
            </a:r>
            <a:endParaRPr lang="en-US" sz="3200" dirty="0">
              <a:ln w="0"/>
              <a:solidFill>
                <a:prstClr val="black"/>
              </a:solidFill>
              <a:effectLst>
                <a:outerShdw blurRad="38100" dist="19050" dir="2700000" algn="tl" rotWithShape="0">
                  <a:prstClr val="black">
                    <a:alpha val="40000"/>
                  </a:prstClr>
                </a:outerShdw>
              </a:effectLst>
            </a:endParaRPr>
          </a:p>
        </p:txBody>
      </p:sp>
      <p:sp>
        <p:nvSpPr>
          <p:cNvPr id="7" name="Rounded Rectangle 6"/>
          <p:cNvSpPr/>
          <p:nvPr/>
        </p:nvSpPr>
        <p:spPr>
          <a:xfrm>
            <a:off x="4546234" y="2098400"/>
            <a:ext cx="3108489" cy="1994819"/>
          </a:xfrm>
          <a:prstGeom prst="roundRect">
            <a:avLst/>
          </a:prstGeom>
          <a:gradFill>
            <a:gsLst>
              <a:gs pos="0">
                <a:srgbClr val="F6C2F4"/>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600" dirty="0" smtClean="0">
                <a:ln w="0"/>
                <a:solidFill>
                  <a:prstClr val="black"/>
                </a:solidFill>
                <a:effectLst>
                  <a:outerShdw blurRad="38100" dist="19050" dir="2700000" algn="tl" rotWithShape="0">
                    <a:prstClr val="black">
                      <a:alpha val="40000"/>
                    </a:prstClr>
                  </a:outerShdw>
                </a:effectLst>
              </a:rPr>
              <a:t>Girls Who Code</a:t>
            </a:r>
            <a:endParaRPr lang="en-US" sz="3600" dirty="0">
              <a:ln w="0"/>
              <a:solidFill>
                <a:prstClr val="black"/>
              </a:solidFill>
              <a:effectLst>
                <a:outerShdw blurRad="38100" dist="19050" dir="2700000" algn="tl" rotWithShape="0">
                  <a:prstClr val="black">
                    <a:alpha val="40000"/>
                  </a:prstClr>
                </a:outerShdw>
              </a:effectLst>
            </a:endParaRPr>
          </a:p>
        </p:txBody>
      </p:sp>
      <p:sp>
        <p:nvSpPr>
          <p:cNvPr id="8" name="Rounded Rectangle 7"/>
          <p:cNvSpPr/>
          <p:nvPr/>
        </p:nvSpPr>
        <p:spPr>
          <a:xfrm>
            <a:off x="7987773" y="4272510"/>
            <a:ext cx="3108489" cy="1994819"/>
          </a:xfrm>
          <a:prstGeom prst="roundRect">
            <a:avLst/>
          </a:prstGeom>
          <a:gradFill>
            <a:gsLst>
              <a:gs pos="0">
                <a:srgbClr val="F6C2F4"/>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ln w="0"/>
                <a:solidFill>
                  <a:prstClr val="black"/>
                </a:solidFill>
                <a:effectLst>
                  <a:outerShdw blurRad="38100" dist="19050" dir="2700000" algn="tl" rotWithShape="0">
                    <a:prstClr val="black">
                      <a:alpha val="40000"/>
                    </a:prstClr>
                  </a:outerShdw>
                </a:effectLst>
              </a:rPr>
              <a:t>Audio Studio with Blue Bear School of Music</a:t>
            </a:r>
            <a:endParaRPr lang="en-US" sz="3200" dirty="0">
              <a:ln w="0"/>
              <a:solidFill>
                <a:prstClr val="black"/>
              </a:solidFill>
              <a:effectLst>
                <a:outerShdw blurRad="38100" dist="19050" dir="2700000" algn="tl" rotWithShape="0">
                  <a:prstClr val="black">
                    <a:alpha val="40000"/>
                  </a:prstClr>
                </a:outerShdw>
              </a:effectLst>
            </a:endParaRPr>
          </a:p>
        </p:txBody>
      </p:sp>
      <p:sp>
        <p:nvSpPr>
          <p:cNvPr id="9" name="Rounded Rectangle 8"/>
          <p:cNvSpPr/>
          <p:nvPr/>
        </p:nvSpPr>
        <p:spPr>
          <a:xfrm>
            <a:off x="7954977" y="2052103"/>
            <a:ext cx="3108489" cy="1994819"/>
          </a:xfrm>
          <a:prstGeom prst="roundRect">
            <a:avLst/>
          </a:prstGeom>
          <a:gradFill>
            <a:gsLst>
              <a:gs pos="0">
                <a:srgbClr val="F6C2F4"/>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600" dirty="0" smtClean="0">
                <a:ln w="0"/>
                <a:solidFill>
                  <a:prstClr val="black"/>
                </a:solidFill>
                <a:effectLst>
                  <a:outerShdw blurRad="38100" dist="19050" dir="2700000" algn="tl" rotWithShape="0">
                    <a:prstClr val="black">
                      <a:alpha val="40000"/>
                    </a:prstClr>
                  </a:outerShdw>
                </a:effectLst>
              </a:rPr>
              <a:t>Board of Advising Youth</a:t>
            </a:r>
            <a:endParaRPr lang="en-US" sz="36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156243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2418</TotalTime>
  <Words>1153</Words>
  <Application>Microsoft Office PowerPoint</Application>
  <PresentationFormat>Widescreen</PresentationFormat>
  <Paragraphs>173</Paragraphs>
  <Slides>27</Slides>
  <Notes>22</Notes>
  <HiddenSlides>0</HiddenSlides>
  <MMClips>0</MMClips>
  <ScaleCrop>false</ScaleCrop>
  <HeadingPairs>
    <vt:vector size="6" baseType="variant">
      <vt:variant>
        <vt:lpstr>Fonts Used</vt:lpstr>
      </vt:variant>
      <vt:variant>
        <vt:i4>13</vt:i4>
      </vt:variant>
      <vt:variant>
        <vt:lpstr>Theme</vt:lpstr>
      </vt:variant>
      <vt:variant>
        <vt:i4>24</vt:i4>
      </vt:variant>
      <vt:variant>
        <vt:lpstr>Slide Titles</vt:lpstr>
      </vt:variant>
      <vt:variant>
        <vt:i4>27</vt:i4>
      </vt:variant>
    </vt:vector>
  </HeadingPairs>
  <TitlesOfParts>
    <vt:vector size="64" baseType="lpstr">
      <vt:lpstr>Arial Unicode MS</vt:lpstr>
      <vt:lpstr>Arial</vt:lpstr>
      <vt:lpstr>Arial Black</vt:lpstr>
      <vt:lpstr>Berlin Sans FB</vt:lpstr>
      <vt:lpstr>Bradley Hand ITC</vt:lpstr>
      <vt:lpstr>Brush Script MT</vt:lpstr>
      <vt:lpstr>Calibri</vt:lpstr>
      <vt:lpstr>Calibri Light</vt:lpstr>
      <vt:lpstr>Forte</vt:lpstr>
      <vt:lpstr>Narkisim</vt:lpstr>
      <vt:lpstr>Open Sans</vt:lpstr>
      <vt:lpstr>Open Sans Light</vt:lpstr>
      <vt:lpstr>Tempus Sans ITC</vt:lpstr>
      <vt:lpstr>3_Office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 b   </vt:lpstr>
      <vt:lpstr> b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sfpl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Staff Meeting Agenda January 30, 2004</dc:title>
  <dc:creator>Mary Hudson</dc:creator>
  <cp:lastModifiedBy>Cormier, Catherine (LIB)</cp:lastModifiedBy>
  <cp:revision>339</cp:revision>
  <cp:lastPrinted>2015-05-21T15:25:30Z</cp:lastPrinted>
  <dcterms:created xsi:type="dcterms:W3CDTF">2004-01-26T21:47:37Z</dcterms:created>
  <dcterms:modified xsi:type="dcterms:W3CDTF">2015-09-24T22:56:19Z</dcterms:modified>
</cp:coreProperties>
</file>