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6" r:id="rId2"/>
    <p:sldId id="270" r:id="rId3"/>
    <p:sldId id="294" r:id="rId4"/>
    <p:sldId id="295" r:id="rId5"/>
    <p:sldId id="293" r:id="rId6"/>
    <p:sldId id="258" r:id="rId7"/>
    <p:sldId id="259" r:id="rId8"/>
    <p:sldId id="273" r:id="rId9"/>
    <p:sldId id="272" r:id="rId10"/>
    <p:sldId id="260" r:id="rId11"/>
    <p:sldId id="276" r:id="rId12"/>
    <p:sldId id="277" r:id="rId13"/>
    <p:sldId id="268" r:id="rId14"/>
    <p:sldId id="278" r:id="rId15"/>
    <p:sldId id="282" r:id="rId16"/>
    <p:sldId id="267" r:id="rId17"/>
    <p:sldId id="287" r:id="rId18"/>
    <p:sldId id="297" r:id="rId19"/>
    <p:sldId id="281" r:id="rId20"/>
    <p:sldId id="291" r:id="rId21"/>
    <p:sldId id="274" r:id="rId22"/>
    <p:sldId id="284" r:id="rId23"/>
    <p:sldId id="292" r:id="rId24"/>
    <p:sldId id="280" r:id="rId25"/>
  </p:sldIdLst>
  <p:sldSz cx="9144000" cy="6858000" type="screen4x3"/>
  <p:notesSz cx="6858000" cy="9199563"/>
  <p:defaultTextStyle>
    <a:defPPr>
      <a:defRPr lang="en-US"/>
    </a:defPPr>
    <a:lvl1pPr algn="l" rtl="0" fontAlgn="base">
      <a:spcBef>
        <a:spcPct val="0"/>
      </a:spcBef>
      <a:spcAft>
        <a:spcPct val="0"/>
      </a:spcAft>
      <a:defRPr kern="1200">
        <a:solidFill>
          <a:schemeClr val="bg1"/>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bg1"/>
        </a:solidFill>
        <a:latin typeface="Calibri" panose="020F0502020204030204" pitchFamily="34" charset="0"/>
        <a:ea typeface="+mn-ea"/>
        <a:cs typeface="+mn-cs"/>
      </a:defRPr>
    </a:lvl2pPr>
    <a:lvl3pPr marL="914400" algn="l" rtl="0" fontAlgn="base">
      <a:spcBef>
        <a:spcPct val="0"/>
      </a:spcBef>
      <a:spcAft>
        <a:spcPct val="0"/>
      </a:spcAft>
      <a:defRPr kern="1200">
        <a:solidFill>
          <a:schemeClr val="bg1"/>
        </a:solidFill>
        <a:latin typeface="Calibri" panose="020F0502020204030204" pitchFamily="34" charset="0"/>
        <a:ea typeface="+mn-ea"/>
        <a:cs typeface="+mn-cs"/>
      </a:defRPr>
    </a:lvl3pPr>
    <a:lvl4pPr marL="1371600" algn="l" rtl="0" fontAlgn="base">
      <a:spcBef>
        <a:spcPct val="0"/>
      </a:spcBef>
      <a:spcAft>
        <a:spcPct val="0"/>
      </a:spcAft>
      <a:defRPr kern="1200">
        <a:solidFill>
          <a:schemeClr val="bg1"/>
        </a:solidFill>
        <a:latin typeface="Calibri" panose="020F0502020204030204" pitchFamily="34" charset="0"/>
        <a:ea typeface="+mn-ea"/>
        <a:cs typeface="+mn-cs"/>
      </a:defRPr>
    </a:lvl4pPr>
    <a:lvl5pPr marL="1828800" algn="l" rtl="0" fontAlgn="base">
      <a:spcBef>
        <a:spcPct val="0"/>
      </a:spcBef>
      <a:spcAft>
        <a:spcPct val="0"/>
      </a:spcAft>
      <a:defRPr kern="1200">
        <a:solidFill>
          <a:schemeClr val="bg1"/>
        </a:solidFill>
        <a:latin typeface="Calibri" panose="020F0502020204030204" pitchFamily="34" charset="0"/>
        <a:ea typeface="+mn-ea"/>
        <a:cs typeface="+mn-cs"/>
      </a:defRPr>
    </a:lvl5pPr>
    <a:lvl6pPr marL="2286000" algn="l" defTabSz="914400" rtl="0" eaLnBrk="1" latinLnBrk="0" hangingPunct="1">
      <a:defRPr kern="1200">
        <a:solidFill>
          <a:schemeClr val="bg1"/>
        </a:solidFill>
        <a:latin typeface="Calibri" panose="020F0502020204030204" pitchFamily="34" charset="0"/>
        <a:ea typeface="+mn-ea"/>
        <a:cs typeface="+mn-cs"/>
      </a:defRPr>
    </a:lvl6pPr>
    <a:lvl7pPr marL="2743200" algn="l" defTabSz="914400" rtl="0" eaLnBrk="1" latinLnBrk="0" hangingPunct="1">
      <a:defRPr kern="1200">
        <a:solidFill>
          <a:schemeClr val="bg1"/>
        </a:solidFill>
        <a:latin typeface="Calibri" panose="020F0502020204030204" pitchFamily="34" charset="0"/>
        <a:ea typeface="+mn-ea"/>
        <a:cs typeface="+mn-cs"/>
      </a:defRPr>
    </a:lvl7pPr>
    <a:lvl8pPr marL="3200400" algn="l" defTabSz="914400" rtl="0" eaLnBrk="1" latinLnBrk="0" hangingPunct="1">
      <a:defRPr kern="1200">
        <a:solidFill>
          <a:schemeClr val="bg1"/>
        </a:solidFill>
        <a:latin typeface="Calibri" panose="020F0502020204030204" pitchFamily="34" charset="0"/>
        <a:ea typeface="+mn-ea"/>
        <a:cs typeface="+mn-cs"/>
      </a:defRPr>
    </a:lvl8pPr>
    <a:lvl9pPr marL="3657600" algn="l" defTabSz="914400" rtl="0" eaLnBrk="1" latinLnBrk="0" hangingPunct="1">
      <a:defRPr kern="1200">
        <a:solidFill>
          <a:schemeClr val="bg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CCFF66"/>
    <a:srgbClr val="FF3300"/>
    <a:srgbClr val="0000CC"/>
    <a:srgbClr val="99FFCC"/>
    <a:srgbClr val="FF9900"/>
    <a:srgbClr val="333333"/>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62657" autoAdjust="0"/>
  </p:normalViewPr>
  <p:slideViewPr>
    <p:cSldViewPr>
      <p:cViewPr varScale="1">
        <p:scale>
          <a:sx n="38" d="100"/>
          <a:sy n="38" d="100"/>
        </p:scale>
        <p:origin x="-20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200">
                <a:solidFill>
                  <a:schemeClr val="tx1"/>
                </a:solidFill>
                <a:latin typeface="Arial" panose="020B0604020202020204" pitchFamily="34" charset="0"/>
              </a:defRPr>
            </a:lvl1pPr>
          </a:lstStyle>
          <a:p>
            <a:endParaRPr lang="en-US" altLang="en-US"/>
          </a:p>
        </p:txBody>
      </p:sp>
      <p:sp>
        <p:nvSpPr>
          <p:cNvPr id="19459" name="Rectangle 3"/>
          <p:cNvSpPr>
            <a:spLocks noGrp="1" noChangeArrowheads="1"/>
          </p:cNvSpPr>
          <p:nvPr>
            <p:ph type="dt" idx="1"/>
          </p:nvPr>
        </p:nvSpPr>
        <p:spPr bwMode="auto">
          <a:xfrm>
            <a:off x="3884613" y="0"/>
            <a:ext cx="29718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200">
                <a:solidFill>
                  <a:schemeClr val="tx1"/>
                </a:solidFill>
                <a:latin typeface="Arial" panose="020B0604020202020204" pitchFamily="34" charset="0"/>
              </a:defRPr>
            </a:lvl1pPr>
          </a:lstStyle>
          <a:p>
            <a:endParaRPr lang="en-US" altLang="en-US"/>
          </a:p>
        </p:txBody>
      </p:sp>
      <p:sp>
        <p:nvSpPr>
          <p:cNvPr id="19460" name="Rectangle 4"/>
          <p:cNvSpPr>
            <a:spLocks noGrp="1" noRot="1" noChangeAspect="1"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19461" name="Rectangle 5"/>
          <p:cNvSpPr>
            <a:spLocks noGrp="1" noChangeArrowheads="1"/>
          </p:cNvSpPr>
          <p:nvPr>
            <p:ph type="body" sz="quarter" idx="3"/>
          </p:nvPr>
        </p:nvSpPr>
        <p:spPr bwMode="auto">
          <a:xfrm>
            <a:off x="685800" y="4370388"/>
            <a:ext cx="5486400" cy="4138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462" name="Rectangle 6"/>
          <p:cNvSpPr>
            <a:spLocks noGrp="1" noChangeArrowheads="1"/>
          </p:cNvSpPr>
          <p:nvPr>
            <p:ph type="ftr" sz="quarter" idx="4"/>
          </p:nvPr>
        </p:nvSpPr>
        <p:spPr bwMode="auto">
          <a:xfrm>
            <a:off x="0" y="8737600"/>
            <a:ext cx="29718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defRPr sz="1200">
                <a:solidFill>
                  <a:schemeClr val="tx1"/>
                </a:solidFill>
                <a:latin typeface="Arial" panose="020B0604020202020204" pitchFamily="34" charset="0"/>
              </a:defRPr>
            </a:lvl1pPr>
          </a:lstStyle>
          <a:p>
            <a:endParaRPr lang="en-US" altLang="en-US"/>
          </a:p>
        </p:txBody>
      </p:sp>
      <p:sp>
        <p:nvSpPr>
          <p:cNvPr id="19463" name="Rectangle 7"/>
          <p:cNvSpPr>
            <a:spLocks noGrp="1" noChangeArrowheads="1"/>
          </p:cNvSpPr>
          <p:nvPr>
            <p:ph type="sldNum" sz="quarter" idx="5"/>
          </p:nvPr>
        </p:nvSpPr>
        <p:spPr bwMode="auto">
          <a:xfrm>
            <a:off x="3884613" y="8737600"/>
            <a:ext cx="29718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r">
              <a:defRPr sz="1200">
                <a:solidFill>
                  <a:schemeClr val="tx1"/>
                </a:solidFill>
                <a:latin typeface="Arial" panose="020B0604020202020204" pitchFamily="34" charset="0"/>
              </a:defRPr>
            </a:lvl1pPr>
          </a:lstStyle>
          <a:p>
            <a:fld id="{669E1DF0-50A5-4996-9399-6B09BF029EAD}" type="slidenum">
              <a:rPr lang="en-US" altLang="en-US"/>
              <a:pPr/>
              <a:t>‹#›</a:t>
            </a:fld>
            <a:endParaRPr lang="en-US" altLang="en-US"/>
          </a:p>
        </p:txBody>
      </p:sp>
    </p:spTree>
    <p:extLst>
      <p:ext uri="{BB962C8B-B14F-4D97-AF65-F5344CB8AC3E}">
        <p14:creationId xmlns:p14="http://schemas.microsoft.com/office/powerpoint/2010/main" xmlns="" val="20048311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5E0689-407D-423E-B2F1-47B781C26767}" type="slidenum">
              <a:rPr lang="en-US" altLang="en-US"/>
              <a:pPr/>
              <a:t>1</a:t>
            </a:fld>
            <a:endParaRPr lang="en-US" alt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ltLang="en-US" dirty="0" smtClean="0"/>
              <a:t>Introduce self</a:t>
            </a:r>
            <a:endParaRPr lang="en-US" altLang="en-US" dirty="0"/>
          </a:p>
          <a:p>
            <a:endParaRPr lang="en-US" altLang="en-US" dirty="0"/>
          </a:p>
          <a:p>
            <a:pPr>
              <a:buFontTx/>
              <a:buChar char="•"/>
            </a:pPr>
            <a:r>
              <a:rPr lang="en-US" altLang="en-US" dirty="0" err="1"/>
              <a:t>SoundSwell</a:t>
            </a:r>
            <a:r>
              <a:rPr lang="en-US" altLang="en-US" dirty="0"/>
              <a:t> was funded by an LSTA Eureka grant for the proof of concept phase</a:t>
            </a:r>
          </a:p>
          <a:p>
            <a:pPr>
              <a:buFontTx/>
              <a:buChar char="•"/>
            </a:pPr>
            <a:r>
              <a:rPr lang="en-US" altLang="en-US" dirty="0"/>
              <a:t>Created through a partnership formed by The Santa Cruz Public Libraries and Santa Cruz Rehearsal Studios</a:t>
            </a:r>
          </a:p>
        </p:txBody>
      </p:sp>
    </p:spTree>
    <p:extLst>
      <p:ext uri="{BB962C8B-B14F-4D97-AF65-F5344CB8AC3E}">
        <p14:creationId xmlns:p14="http://schemas.microsoft.com/office/powerpoint/2010/main" xmlns="" val="593045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30ECE4-FCA2-4A19-9C68-58CEE752F0CE}" type="slidenum">
              <a:rPr lang="en-US" altLang="en-US"/>
              <a:pPr/>
              <a:t>10</a:t>
            </a:fld>
            <a:endParaRPr lang="en-US"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ltLang="en-US" dirty="0" err="1"/>
              <a:t>SoundSwell</a:t>
            </a:r>
            <a:r>
              <a:rPr lang="en-US" altLang="en-US" dirty="0"/>
              <a:t> is both an alternative and compliment to event based local music discovery and promotion.</a:t>
            </a:r>
          </a:p>
          <a:p>
            <a:pPr>
              <a:buFontTx/>
              <a:buChar char="•"/>
            </a:pPr>
            <a:r>
              <a:rPr lang="en-US" altLang="en-US" dirty="0"/>
              <a:t>It’s a free, year-round, weather-resistant, one-stop location to discover the music of Santa Cruz. </a:t>
            </a:r>
          </a:p>
          <a:p>
            <a:pPr>
              <a:buFontTx/>
              <a:buChar char="•"/>
            </a:pPr>
            <a:endParaRPr lang="en-US" altLang="en-US" dirty="0"/>
          </a:p>
          <a:p>
            <a:pPr>
              <a:buFontTx/>
              <a:buChar char="•"/>
            </a:pPr>
            <a:r>
              <a:rPr lang="en-US" altLang="en-US" dirty="0"/>
              <a:t>By helping musicians to grow their fan base locally, </a:t>
            </a:r>
            <a:r>
              <a:rPr lang="en-US" altLang="en-US" dirty="0" err="1"/>
              <a:t>SoundSwell</a:t>
            </a:r>
            <a:r>
              <a:rPr lang="en-US" altLang="en-US" dirty="0"/>
              <a:t> can really have a big impact on small venue attendance, and stimulate economic development in the musical arts.</a:t>
            </a:r>
          </a:p>
          <a:p>
            <a:pPr>
              <a:buFontTx/>
              <a:buChar char="•"/>
            </a:pPr>
            <a:endParaRPr lang="en-US" altLang="en-US" dirty="0"/>
          </a:p>
          <a:p>
            <a:pPr>
              <a:buFontTx/>
              <a:buChar char="•"/>
            </a:pPr>
            <a:r>
              <a:rPr lang="en-US" altLang="en-US" dirty="0"/>
              <a:t>Communicates the value of local music on an institutional </a:t>
            </a:r>
            <a:r>
              <a:rPr lang="en-US" altLang="en-US" dirty="0" smtClean="0"/>
              <a:t>level</a:t>
            </a:r>
          </a:p>
          <a:p>
            <a:pPr>
              <a:buFontTx/>
              <a:buChar char="•"/>
            </a:pPr>
            <a:r>
              <a:rPr lang="en-US" altLang="en-US" dirty="0" smtClean="0"/>
              <a:t>Library=government</a:t>
            </a:r>
            <a:endParaRPr lang="en-US" altLang="en-US" dirty="0"/>
          </a:p>
        </p:txBody>
      </p:sp>
    </p:spTree>
    <p:extLst>
      <p:ext uri="{BB962C8B-B14F-4D97-AF65-F5344CB8AC3E}">
        <p14:creationId xmlns:p14="http://schemas.microsoft.com/office/powerpoint/2010/main" xmlns="" val="329344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88BB9D-7F76-42A1-9187-AF209860422D}" type="slidenum">
              <a:rPr lang="en-US" altLang="en-US"/>
              <a:pPr/>
              <a:t>11</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ltLang="en-US" dirty="0">
              <a:solidFill>
                <a:schemeClr val="bg1"/>
              </a:solidFill>
            </a:endParaRPr>
          </a:p>
          <a:p>
            <a:pPr>
              <a:spcBef>
                <a:spcPct val="50000"/>
              </a:spcBef>
            </a:pPr>
            <a:r>
              <a:rPr lang="en-US" altLang="en-US" dirty="0" smtClean="0"/>
              <a:t>Most importantly-</a:t>
            </a:r>
            <a:r>
              <a:rPr lang="en-US" altLang="en-US" baseline="0" dirty="0" smtClean="0"/>
              <a:t> </a:t>
            </a:r>
            <a:r>
              <a:rPr lang="en-US" altLang="en-US" dirty="0" err="1" smtClean="0"/>
              <a:t>Soundswell</a:t>
            </a:r>
            <a:r>
              <a:rPr lang="en-US" altLang="en-US" dirty="0" smtClean="0"/>
              <a:t> builds community. This quote from Beau Bradbury of New World Ape says it better than I ever</a:t>
            </a:r>
            <a:r>
              <a:rPr lang="en-US" altLang="en-US" baseline="0" dirty="0" smtClean="0"/>
              <a:t> could. He says…</a:t>
            </a:r>
            <a:endParaRPr lang="en-US" altLang="en-US" dirty="0"/>
          </a:p>
        </p:txBody>
      </p:sp>
    </p:spTree>
    <p:extLst>
      <p:ext uri="{BB962C8B-B14F-4D97-AF65-F5344CB8AC3E}">
        <p14:creationId xmlns:p14="http://schemas.microsoft.com/office/powerpoint/2010/main" xmlns="" val="1506580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B73E67-889F-4219-9B84-DDD763245827}" type="slidenum">
              <a:rPr lang="en-US" altLang="en-US"/>
              <a:pPr/>
              <a:t>12</a:t>
            </a:fld>
            <a:endParaRPr lang="en-US" alt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pPr>
              <a:buFontTx/>
              <a:buChar char="•"/>
            </a:pPr>
            <a:r>
              <a:rPr lang="en-US" altLang="en-US" dirty="0"/>
              <a:t>And </a:t>
            </a:r>
            <a:r>
              <a:rPr lang="en-US" altLang="en-US" dirty="0" err="1"/>
              <a:t>SoundSwell</a:t>
            </a:r>
            <a:r>
              <a:rPr lang="en-US" altLang="en-US" dirty="0"/>
              <a:t> definitely does bring the musical community and its listeners together.</a:t>
            </a:r>
          </a:p>
          <a:p>
            <a:pPr>
              <a:buFontTx/>
              <a:buChar char="•"/>
            </a:pPr>
            <a:r>
              <a:rPr lang="en-US" altLang="en-US" dirty="0"/>
              <a:t>And it has also positioned the library as a real player in local arts and music. </a:t>
            </a:r>
          </a:p>
          <a:p>
            <a:pPr>
              <a:buFontTx/>
              <a:buChar char="•"/>
            </a:pPr>
            <a:r>
              <a:rPr lang="en-US" altLang="en-US" dirty="0"/>
              <a:t>Connections we’ve made with musicians, the media, and fans has created a new set of relationships for the library.</a:t>
            </a:r>
          </a:p>
        </p:txBody>
      </p:sp>
    </p:spTree>
    <p:extLst>
      <p:ext uri="{BB962C8B-B14F-4D97-AF65-F5344CB8AC3E}">
        <p14:creationId xmlns:p14="http://schemas.microsoft.com/office/powerpoint/2010/main" xmlns="" val="2254327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6A7FDE-1746-4403-BB7E-E3597D2B326E}" type="slidenum">
              <a:rPr lang="en-US" altLang="en-US"/>
              <a:pPr/>
              <a:t>13</a:t>
            </a:fld>
            <a:endParaRPr lang="en-US" alt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a:lnSpc>
                <a:spcPct val="80000"/>
              </a:lnSpc>
            </a:pPr>
            <a:r>
              <a:rPr lang="en-US" altLang="en-US" sz="1600" dirty="0" smtClean="0"/>
              <a:t>Now lets</a:t>
            </a:r>
            <a:r>
              <a:rPr lang="en-US" altLang="en-US" sz="1600" baseline="0" dirty="0" smtClean="0"/>
              <a:t> switch gears a bit and talk about </a:t>
            </a:r>
            <a:r>
              <a:rPr lang="en-US" altLang="en-US" sz="1600" dirty="0" smtClean="0"/>
              <a:t>How </a:t>
            </a:r>
            <a:r>
              <a:rPr lang="en-US" altLang="en-US" sz="1600" dirty="0"/>
              <a:t>we did </a:t>
            </a:r>
            <a:r>
              <a:rPr lang="en-US" altLang="en-US" sz="1600" dirty="0" smtClean="0"/>
              <a:t>it. </a:t>
            </a:r>
            <a:endParaRPr lang="en-US" altLang="en-US" sz="1600" dirty="0"/>
          </a:p>
          <a:p>
            <a:pPr>
              <a:lnSpc>
                <a:spcPct val="80000"/>
              </a:lnSpc>
            </a:pPr>
            <a:endParaRPr lang="en-US" altLang="en-US" sz="1600" dirty="0"/>
          </a:p>
          <a:p>
            <a:pPr>
              <a:lnSpc>
                <a:spcPct val="80000"/>
              </a:lnSpc>
            </a:pPr>
            <a:r>
              <a:rPr lang="en-US" altLang="en-US" sz="1600" dirty="0" smtClean="0"/>
              <a:t>For the proof</a:t>
            </a:r>
            <a:r>
              <a:rPr lang="en-US" altLang="en-US" sz="1600" baseline="0" dirty="0" smtClean="0"/>
              <a:t> of concept phase, </a:t>
            </a:r>
            <a:r>
              <a:rPr lang="en-US" altLang="en-US" sz="1600" dirty="0" smtClean="0"/>
              <a:t>Project </a:t>
            </a:r>
            <a:r>
              <a:rPr lang="en-US" altLang="en-US" sz="1600" dirty="0"/>
              <a:t>activities break down into 3 areas</a:t>
            </a:r>
          </a:p>
          <a:p>
            <a:pPr>
              <a:lnSpc>
                <a:spcPct val="80000"/>
              </a:lnSpc>
              <a:buFontTx/>
              <a:buChar char="•"/>
            </a:pPr>
            <a:r>
              <a:rPr lang="en-US" altLang="en-US" sz="1600" dirty="0"/>
              <a:t>Securing content</a:t>
            </a:r>
          </a:p>
          <a:p>
            <a:pPr>
              <a:lnSpc>
                <a:spcPct val="80000"/>
              </a:lnSpc>
              <a:buFontTx/>
              <a:buChar char="•"/>
            </a:pPr>
            <a:r>
              <a:rPr lang="en-US" altLang="en-US" sz="1600" dirty="0"/>
              <a:t>Building the </a:t>
            </a:r>
            <a:r>
              <a:rPr lang="en-US" altLang="en-US" sz="1600" dirty="0" smtClean="0"/>
              <a:t>database</a:t>
            </a:r>
          </a:p>
          <a:p>
            <a:pPr>
              <a:lnSpc>
                <a:spcPct val="80000"/>
              </a:lnSpc>
              <a:buFontTx/>
              <a:buChar char="•"/>
            </a:pPr>
            <a:r>
              <a:rPr lang="en-US" altLang="en-US" sz="1600" dirty="0" smtClean="0"/>
              <a:t>Data</a:t>
            </a:r>
            <a:r>
              <a:rPr lang="en-US" altLang="en-US" sz="1600" baseline="0" dirty="0" smtClean="0"/>
              <a:t> entry</a:t>
            </a:r>
            <a:endParaRPr lang="en-US" altLang="en-US" sz="1600" dirty="0"/>
          </a:p>
        </p:txBody>
      </p:sp>
    </p:spTree>
    <p:extLst>
      <p:ext uri="{BB962C8B-B14F-4D97-AF65-F5344CB8AC3E}">
        <p14:creationId xmlns:p14="http://schemas.microsoft.com/office/powerpoint/2010/main" xmlns="" val="2377515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1E57A9-C63D-4130-91FD-BBF94C929A25}" type="slidenum">
              <a:rPr lang="en-US" altLang="en-US"/>
              <a:pPr/>
              <a:t>14</a:t>
            </a:fld>
            <a:endParaRPr lang="en-US" alt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pPr>
              <a:buFontTx/>
              <a:buChar char="•"/>
            </a:pPr>
            <a:r>
              <a:rPr lang="en-US" altLang="en-US" dirty="0"/>
              <a:t>The biggest part of securing content = relationship </a:t>
            </a:r>
            <a:r>
              <a:rPr lang="en-US" altLang="en-US" dirty="0" smtClean="0"/>
              <a:t>building</a:t>
            </a:r>
          </a:p>
          <a:p>
            <a:pPr>
              <a:buFontTx/>
              <a:buChar char="•"/>
            </a:pPr>
            <a:endParaRPr lang="en-US" altLang="en-US" dirty="0"/>
          </a:p>
          <a:p>
            <a:pPr>
              <a:buFontTx/>
              <a:buChar char="•"/>
            </a:pPr>
            <a:r>
              <a:rPr lang="en-US" altLang="en-US" dirty="0"/>
              <a:t>Created a license agreement  </a:t>
            </a:r>
            <a:endParaRPr lang="en-US" altLang="en-US" dirty="0" smtClean="0"/>
          </a:p>
          <a:p>
            <a:pPr>
              <a:buFontTx/>
              <a:buChar char="•"/>
            </a:pPr>
            <a:endParaRPr lang="en-US" altLang="en-US" dirty="0"/>
          </a:p>
          <a:p>
            <a:pPr>
              <a:buFontTx/>
              <a:buChar char="•"/>
            </a:pPr>
            <a:r>
              <a:rPr lang="en-US" altLang="en-US" dirty="0"/>
              <a:t>Selection criteria for inclusion in the database</a:t>
            </a:r>
            <a:r>
              <a:rPr lang="en-US" altLang="en-US" dirty="0" smtClean="0"/>
              <a:t>. This turned out to be more complicated</a:t>
            </a:r>
            <a:r>
              <a:rPr lang="en-US" altLang="en-US" baseline="0" dirty="0" smtClean="0"/>
              <a:t> than I imagined – even defining local music proved challenging. And I learned a lot about what it means in the local music scene to have a strong geographic identity, and how important that is to the integrity of a project like this.</a:t>
            </a:r>
          </a:p>
          <a:p>
            <a:pPr>
              <a:buFontTx/>
              <a:buChar char="•"/>
            </a:pPr>
            <a:endParaRPr lang="en-US" altLang="en-US" baseline="0" dirty="0" smtClean="0"/>
          </a:p>
          <a:p>
            <a:pPr>
              <a:buFontTx/>
              <a:buChar char="•"/>
            </a:pPr>
            <a:r>
              <a:rPr lang="en-US" altLang="en-US" baseline="0" dirty="0" smtClean="0"/>
              <a:t>But that lesson really developed my ability to build these relationships. </a:t>
            </a:r>
          </a:p>
          <a:p>
            <a:pPr>
              <a:buFontTx/>
              <a:buChar char="•"/>
            </a:pPr>
            <a:endParaRPr lang="en-US" altLang="en-US" dirty="0"/>
          </a:p>
          <a:p>
            <a:pPr>
              <a:buFontTx/>
              <a:buChar char="•"/>
            </a:pPr>
            <a:r>
              <a:rPr lang="en-US" altLang="en-US" dirty="0" smtClean="0"/>
              <a:t>It made it easier to Develop </a:t>
            </a:r>
            <a:r>
              <a:rPr lang="en-US" altLang="en-US" dirty="0"/>
              <a:t>talking points and written form letters to describe the project to local musicians</a:t>
            </a:r>
            <a:r>
              <a:rPr lang="en-US" altLang="en-US" dirty="0" smtClean="0"/>
              <a:t>.</a:t>
            </a:r>
          </a:p>
          <a:p>
            <a:pPr>
              <a:buFontTx/>
              <a:buNone/>
            </a:pPr>
            <a:endParaRPr lang="en-US" altLang="en-US" dirty="0"/>
          </a:p>
          <a:p>
            <a:pPr>
              <a:buFontTx/>
              <a:buChar char="•"/>
            </a:pPr>
            <a:r>
              <a:rPr lang="en-US" altLang="en-US" dirty="0"/>
              <a:t>Finally, we spent a lot of time talking with musicians in person, by phone, and by email, securing agreements and accepting submissions.</a:t>
            </a:r>
          </a:p>
          <a:p>
            <a:endParaRPr lang="en-US" altLang="en-US" dirty="0"/>
          </a:p>
        </p:txBody>
      </p:sp>
    </p:spTree>
    <p:extLst>
      <p:ext uri="{BB962C8B-B14F-4D97-AF65-F5344CB8AC3E}">
        <p14:creationId xmlns:p14="http://schemas.microsoft.com/office/powerpoint/2010/main" xmlns="" val="2128760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C81437-E5D4-40E8-B0AC-9640C2E73414}" type="slidenum">
              <a:rPr lang="en-US" altLang="en-US"/>
              <a:pPr/>
              <a:t>15</a:t>
            </a:fld>
            <a:endParaRPr lang="en-US" alt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altLang="en-US" dirty="0"/>
              <a:t>We used </a:t>
            </a:r>
            <a:r>
              <a:rPr lang="en-US" altLang="en-US" dirty="0" err="1"/>
              <a:t>Omeka</a:t>
            </a:r>
            <a:r>
              <a:rPr lang="en-US" altLang="en-US" dirty="0"/>
              <a:t>, which is an open source digital </a:t>
            </a:r>
            <a:r>
              <a:rPr lang="en-US" altLang="en-US" dirty="0" smtClean="0"/>
              <a:t>exhibition software used by archives and museums and libraries</a:t>
            </a:r>
            <a:endParaRPr lang="en-US" altLang="en-US" dirty="0"/>
          </a:p>
          <a:p>
            <a:pPr>
              <a:buFontTx/>
              <a:buChar char="•"/>
            </a:pPr>
            <a:r>
              <a:rPr lang="en-US" altLang="en-US" dirty="0"/>
              <a:t>It uses Dublin Core</a:t>
            </a:r>
          </a:p>
          <a:p>
            <a:pPr>
              <a:buFontTx/>
              <a:buChar char="•"/>
            </a:pPr>
            <a:r>
              <a:rPr lang="en-US" altLang="en-US" dirty="0"/>
              <a:t>Allows you to curate collections of a variety of digital objects. </a:t>
            </a:r>
          </a:p>
          <a:p>
            <a:pPr>
              <a:buFontTx/>
              <a:buChar char="•"/>
            </a:pPr>
            <a:r>
              <a:rPr lang="en-US" altLang="en-US" dirty="0"/>
              <a:t>And it was a good choice because we already had an </a:t>
            </a:r>
            <a:r>
              <a:rPr lang="en-US" altLang="en-US" dirty="0" err="1"/>
              <a:t>Omeka</a:t>
            </a:r>
            <a:r>
              <a:rPr lang="en-US" altLang="en-US" dirty="0"/>
              <a:t> database server built! </a:t>
            </a:r>
          </a:p>
          <a:p>
            <a:pPr>
              <a:buFontTx/>
              <a:buChar char="•"/>
            </a:pPr>
            <a:endParaRPr lang="en-US" altLang="en-US" dirty="0"/>
          </a:p>
          <a:p>
            <a:r>
              <a:rPr lang="en-US" altLang="en-US" dirty="0"/>
              <a:t>Even with a server already built, there was a lot to do:</a:t>
            </a:r>
          </a:p>
          <a:p>
            <a:pPr>
              <a:spcBef>
                <a:spcPct val="5000"/>
              </a:spcBef>
              <a:spcAft>
                <a:spcPct val="25000"/>
              </a:spcAft>
              <a:buFontTx/>
              <a:buChar char="•"/>
            </a:pPr>
            <a:r>
              <a:rPr lang="en-US" altLang="en-US" dirty="0"/>
              <a:t>Ripping CDs for archive and streaming</a:t>
            </a:r>
          </a:p>
          <a:p>
            <a:pPr>
              <a:spcBef>
                <a:spcPct val="5000"/>
              </a:spcBef>
              <a:spcAft>
                <a:spcPct val="25000"/>
              </a:spcAft>
              <a:buFontTx/>
              <a:buChar char="•"/>
            </a:pPr>
            <a:r>
              <a:rPr lang="en-US" altLang="en-US" dirty="0"/>
              <a:t>Scanning everything for the archive</a:t>
            </a:r>
          </a:p>
          <a:p>
            <a:pPr>
              <a:spcBef>
                <a:spcPct val="5000"/>
              </a:spcBef>
              <a:spcAft>
                <a:spcPct val="25000"/>
              </a:spcAft>
              <a:buFontTx/>
              <a:buChar char="•"/>
            </a:pPr>
            <a:r>
              <a:rPr lang="en-US" altLang="en-US" dirty="0" err="1"/>
              <a:t>Omeka’s</a:t>
            </a:r>
            <a:r>
              <a:rPr lang="en-US" altLang="en-US" dirty="0"/>
              <a:t> Sound Cloud plug-in </a:t>
            </a:r>
          </a:p>
          <a:p>
            <a:pPr>
              <a:spcBef>
                <a:spcPct val="5000"/>
              </a:spcBef>
              <a:spcAft>
                <a:spcPct val="25000"/>
              </a:spcAft>
            </a:pPr>
            <a:endParaRPr lang="en-US" altLang="en-US" dirty="0"/>
          </a:p>
          <a:p>
            <a:pPr>
              <a:spcBef>
                <a:spcPct val="5000"/>
              </a:spcBef>
              <a:spcAft>
                <a:spcPct val="25000"/>
              </a:spcAft>
            </a:pPr>
            <a:r>
              <a:rPr lang="en-US" altLang="en-US" dirty="0"/>
              <a:t>Data Entry</a:t>
            </a:r>
          </a:p>
          <a:p>
            <a:pPr>
              <a:spcBef>
                <a:spcPct val="5000"/>
              </a:spcBef>
              <a:spcAft>
                <a:spcPct val="25000"/>
              </a:spcAft>
              <a:buFontTx/>
              <a:buChar char="•"/>
            </a:pPr>
            <a:r>
              <a:rPr lang="en-US" altLang="en-US" dirty="0"/>
              <a:t>Using </a:t>
            </a:r>
            <a:r>
              <a:rPr lang="en-US" altLang="en-US" dirty="0" err="1"/>
              <a:t>SoundCloud</a:t>
            </a:r>
            <a:r>
              <a:rPr lang="en-US" altLang="en-US" dirty="0"/>
              <a:t> = Double Data Entry</a:t>
            </a:r>
          </a:p>
          <a:p>
            <a:pPr>
              <a:spcBef>
                <a:spcPct val="5000"/>
              </a:spcBef>
              <a:spcAft>
                <a:spcPct val="25000"/>
              </a:spcAft>
              <a:buFontTx/>
              <a:buChar char="•"/>
            </a:pPr>
            <a:r>
              <a:rPr lang="en-US" altLang="en-US" dirty="0"/>
              <a:t>Couldn’t use for file downloads due to need for authentication = more work adding zip files </a:t>
            </a:r>
          </a:p>
        </p:txBody>
      </p:sp>
    </p:spTree>
    <p:extLst>
      <p:ext uri="{BB962C8B-B14F-4D97-AF65-F5344CB8AC3E}">
        <p14:creationId xmlns:p14="http://schemas.microsoft.com/office/powerpoint/2010/main" xmlns="" val="3777784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935459-548E-470D-B1DF-09138E0DF55D}" type="slidenum">
              <a:rPr lang="en-US" altLang="en-US"/>
              <a:pPr/>
              <a:t>16</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a:t>We had some challenges. </a:t>
            </a:r>
          </a:p>
        </p:txBody>
      </p:sp>
    </p:spTree>
    <p:extLst>
      <p:ext uri="{BB962C8B-B14F-4D97-AF65-F5344CB8AC3E}">
        <p14:creationId xmlns:p14="http://schemas.microsoft.com/office/powerpoint/2010/main" xmlns="" val="77705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EA7D58-C676-4B81-9E70-6039A64C6BAE}" type="slidenum">
              <a:rPr lang="en-US" altLang="en-US"/>
              <a:pPr/>
              <a:t>17</a:t>
            </a:fld>
            <a:endParaRPr lang="en-US" alt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a:buFontTx/>
              <a:buChar char="•"/>
            </a:pPr>
            <a:r>
              <a:rPr lang="en-US" altLang="en-US" dirty="0"/>
              <a:t>I speak “librarian” not musician, and I had to learn to talk to musicians in a way that sounded compelling to them. </a:t>
            </a:r>
          </a:p>
          <a:p>
            <a:pPr>
              <a:buFontTx/>
              <a:buChar char="•"/>
            </a:pPr>
            <a:endParaRPr lang="en-US" altLang="en-US" dirty="0"/>
          </a:p>
          <a:p>
            <a:pPr>
              <a:buFontTx/>
              <a:buChar char="•"/>
            </a:pPr>
            <a:r>
              <a:rPr lang="en-US" altLang="en-US" dirty="0"/>
              <a:t>one place where librarian speak and musician speak came together was when we talked about the historical archive aspect of the project. Every musician values the opportunity to become a part of the historical record of local music in SC.</a:t>
            </a:r>
          </a:p>
          <a:p>
            <a:endParaRPr lang="en-US" altLang="en-US" dirty="0"/>
          </a:p>
        </p:txBody>
      </p:sp>
    </p:spTree>
    <p:extLst>
      <p:ext uri="{BB962C8B-B14F-4D97-AF65-F5344CB8AC3E}">
        <p14:creationId xmlns:p14="http://schemas.microsoft.com/office/powerpoint/2010/main" xmlns="" val="378338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F5D45-46EA-4B1D-A907-7ECA2CBE35B0}" type="slidenum">
              <a:rPr lang="en-US" altLang="en-US"/>
              <a:pPr/>
              <a:t>18</a:t>
            </a:fld>
            <a:endParaRPr lang="en-US" alt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ltLang="en-US" dirty="0" smtClean="0"/>
              <a:t>For </a:t>
            </a:r>
            <a:r>
              <a:rPr lang="en-US" altLang="en-US" smtClean="0"/>
              <a:t>example, Local </a:t>
            </a:r>
            <a:r>
              <a:rPr lang="en-US" altLang="en-US" dirty="0"/>
              <a:t>Musician Billy Hawk Epstein emailed me to thank me for including him in the project. Active for more than 20 years in the local music scene, his health problems prevent him from playing public shows. He is so grateful to have a way to get his music out to the community</a:t>
            </a:r>
            <a:r>
              <a:rPr lang="en-US" altLang="en-US" dirty="0" smtClean="0"/>
              <a:t>.</a:t>
            </a:r>
            <a:endParaRPr lang="en-US" altLang="en-US" dirty="0"/>
          </a:p>
        </p:txBody>
      </p:sp>
    </p:spTree>
    <p:extLst>
      <p:ext uri="{BB962C8B-B14F-4D97-AF65-F5344CB8AC3E}">
        <p14:creationId xmlns:p14="http://schemas.microsoft.com/office/powerpoint/2010/main" xmlns="" val="1587292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14AF92-75F0-48E4-90BC-F1CC17D89D26}" type="slidenum">
              <a:rPr lang="en-US" altLang="en-US"/>
              <a:pPr/>
              <a:t>19</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pPr>
              <a:spcBef>
                <a:spcPct val="5000"/>
              </a:spcBef>
              <a:spcAft>
                <a:spcPct val="25000"/>
              </a:spcAft>
            </a:pPr>
            <a:r>
              <a:rPr lang="en-US" altLang="en-US" dirty="0"/>
              <a:t>Cataloging was a complete nightmare. </a:t>
            </a:r>
          </a:p>
          <a:p>
            <a:pPr>
              <a:spcBef>
                <a:spcPct val="5000"/>
              </a:spcBef>
              <a:spcAft>
                <a:spcPct val="25000"/>
              </a:spcAft>
              <a:buFontTx/>
              <a:buChar char="•"/>
            </a:pPr>
            <a:r>
              <a:rPr lang="en-US" altLang="en-US" dirty="0"/>
              <a:t>There are no authority files for these musicians</a:t>
            </a:r>
          </a:p>
          <a:p>
            <a:pPr>
              <a:spcBef>
                <a:spcPct val="5000"/>
              </a:spcBef>
              <a:spcAft>
                <a:spcPct val="25000"/>
              </a:spcAft>
              <a:buFontTx/>
              <a:buChar char="•"/>
            </a:pPr>
            <a:r>
              <a:rPr lang="en-US" altLang="en-US" dirty="0"/>
              <a:t>Some of them change pseudonyms as often as their socks. </a:t>
            </a:r>
          </a:p>
          <a:p>
            <a:pPr>
              <a:spcBef>
                <a:spcPct val="5000"/>
              </a:spcBef>
              <a:spcAft>
                <a:spcPct val="25000"/>
              </a:spcAft>
              <a:buFontTx/>
              <a:buChar char="•"/>
            </a:pPr>
            <a:r>
              <a:rPr lang="en-US" altLang="en-US" dirty="0"/>
              <a:t>The problem is the cataloging of the physical CD’s and maintaining consistency between the Marc Record and Dublin Core</a:t>
            </a:r>
          </a:p>
          <a:p>
            <a:pPr>
              <a:spcBef>
                <a:spcPct val="5000"/>
              </a:spcBef>
              <a:spcAft>
                <a:spcPct val="25000"/>
              </a:spcAft>
            </a:pPr>
            <a:endParaRPr lang="en-US" altLang="en-US" dirty="0"/>
          </a:p>
          <a:p>
            <a:pPr>
              <a:spcBef>
                <a:spcPct val="5000"/>
              </a:spcBef>
              <a:spcAft>
                <a:spcPct val="25000"/>
              </a:spcAft>
            </a:pPr>
            <a:r>
              <a:rPr lang="en-US" altLang="en-US" dirty="0"/>
              <a:t>Data Entry was also pretty tedious and time consuming</a:t>
            </a:r>
          </a:p>
          <a:p>
            <a:pPr>
              <a:spcBef>
                <a:spcPct val="5000"/>
              </a:spcBef>
              <a:spcAft>
                <a:spcPct val="25000"/>
              </a:spcAft>
              <a:buFontTx/>
              <a:buChar char="•"/>
            </a:pPr>
            <a:r>
              <a:rPr lang="en-US" altLang="en-US" dirty="0"/>
              <a:t>Using </a:t>
            </a:r>
            <a:r>
              <a:rPr lang="en-US" altLang="en-US" dirty="0" err="1" smtClean="0"/>
              <a:t>soundcloud</a:t>
            </a:r>
            <a:r>
              <a:rPr lang="en-US" altLang="en-US" dirty="0" smtClean="0"/>
              <a:t> required </a:t>
            </a:r>
            <a:r>
              <a:rPr lang="en-US" altLang="en-US" dirty="0"/>
              <a:t>us to do a duplicate entry of metadata</a:t>
            </a:r>
          </a:p>
          <a:p>
            <a:pPr>
              <a:spcBef>
                <a:spcPct val="5000"/>
              </a:spcBef>
              <a:spcAft>
                <a:spcPct val="25000"/>
              </a:spcAft>
              <a:buFontTx/>
              <a:buChar char="•"/>
            </a:pPr>
            <a:r>
              <a:rPr lang="en-US" altLang="en-US" dirty="0"/>
              <a:t>Authentication at download = </a:t>
            </a:r>
            <a:r>
              <a:rPr lang="en-US" altLang="en-US" dirty="0" err="1"/>
              <a:t>soundcloud</a:t>
            </a:r>
            <a:r>
              <a:rPr lang="en-US" altLang="en-US" dirty="0"/>
              <a:t> not handling downloads = more work</a:t>
            </a:r>
          </a:p>
          <a:p>
            <a:endParaRPr lang="en-US" altLang="en-US" dirty="0"/>
          </a:p>
        </p:txBody>
      </p:sp>
    </p:spTree>
    <p:extLst>
      <p:ext uri="{BB962C8B-B14F-4D97-AF65-F5344CB8AC3E}">
        <p14:creationId xmlns:p14="http://schemas.microsoft.com/office/powerpoint/2010/main" xmlns="" val="71955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BE5CB-3625-4AB2-8324-4BA285CA5538}" type="slidenum">
              <a:rPr lang="en-US" altLang="en-US"/>
              <a:pPr/>
              <a:t>2</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ltLang="en-US" dirty="0"/>
              <a:t>A streaming database of local music that library cardholders can download for free. </a:t>
            </a:r>
          </a:p>
          <a:p>
            <a:pPr>
              <a:buFontTx/>
              <a:buChar char="•"/>
            </a:pPr>
            <a:r>
              <a:rPr lang="en-US" altLang="en-US" dirty="0"/>
              <a:t>Only discovery tool for local music</a:t>
            </a:r>
          </a:p>
          <a:p>
            <a:pPr>
              <a:buFontTx/>
              <a:buChar char="•"/>
            </a:pPr>
            <a:r>
              <a:rPr lang="en-US" altLang="en-US" dirty="0"/>
              <a:t>Establishes a historical archive of local music that people can listen to for years to come. </a:t>
            </a:r>
          </a:p>
          <a:p>
            <a:pPr>
              <a:buFontTx/>
              <a:buChar char="•"/>
            </a:pPr>
            <a:r>
              <a:rPr lang="en-US" altLang="en-US" dirty="0"/>
              <a:t>It expands access to local music in a way that compensates and respects the art of the musician. </a:t>
            </a:r>
          </a:p>
          <a:p>
            <a:pPr>
              <a:buFontTx/>
              <a:buChar char="•"/>
            </a:pPr>
            <a:r>
              <a:rPr lang="en-US" altLang="en-US" dirty="0"/>
              <a:t>We pay a 2 year licensing fee for each album, and after the contracts ends, those albums go into the archive where they can be streamed, but not downloaded</a:t>
            </a:r>
            <a:r>
              <a:rPr lang="en-US" altLang="en-US" dirty="0" smtClean="0"/>
              <a:t>.</a:t>
            </a:r>
          </a:p>
          <a:p>
            <a:pPr>
              <a:buFontTx/>
              <a:buNone/>
            </a:pPr>
            <a:endParaRPr lang="en-US" altLang="en-US" dirty="0" smtClean="0"/>
          </a:p>
        </p:txBody>
      </p:sp>
    </p:spTree>
    <p:extLst>
      <p:ext uri="{BB962C8B-B14F-4D97-AF65-F5344CB8AC3E}">
        <p14:creationId xmlns:p14="http://schemas.microsoft.com/office/powerpoint/2010/main" xmlns="" val="1911961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B81F86-9F17-4D55-BCE3-66E66C2785D1}" type="slidenum">
              <a:rPr lang="en-US" altLang="en-US"/>
              <a:pPr/>
              <a:t>20</a:t>
            </a:fld>
            <a:endParaRPr lang="en-US" alt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n-US" altLang="en-US" dirty="0"/>
              <a:t>Finally, we had some storage problems</a:t>
            </a:r>
          </a:p>
          <a:p>
            <a:pPr>
              <a:buFontTx/>
              <a:buChar char="•"/>
            </a:pPr>
            <a:r>
              <a:rPr lang="en-US" altLang="en-US" dirty="0"/>
              <a:t>We were working with huge files</a:t>
            </a:r>
          </a:p>
          <a:p>
            <a:pPr>
              <a:buFontTx/>
              <a:buChar char="•"/>
            </a:pPr>
            <a:r>
              <a:rPr lang="en-US" altLang="en-US" dirty="0"/>
              <a:t>Storage became a problem </a:t>
            </a:r>
            <a:r>
              <a:rPr lang="en-US" altLang="en-US" dirty="0" smtClean="0"/>
              <a:t>just as we were about to go live</a:t>
            </a:r>
            <a:endParaRPr lang="en-US" altLang="en-US" dirty="0"/>
          </a:p>
          <a:p>
            <a:pPr>
              <a:buFontTx/>
              <a:buChar char="•"/>
            </a:pPr>
            <a:r>
              <a:rPr lang="en-US" altLang="en-US" dirty="0"/>
              <a:t>Needed short term fix and long term </a:t>
            </a:r>
            <a:r>
              <a:rPr lang="en-US" altLang="en-US" dirty="0" smtClean="0"/>
              <a:t>solution – which we are still working on</a:t>
            </a:r>
            <a:endParaRPr lang="en-US" altLang="en-US" dirty="0"/>
          </a:p>
          <a:p>
            <a:endParaRPr lang="en-US" altLang="en-US" dirty="0"/>
          </a:p>
          <a:p>
            <a:endParaRPr lang="en-US" altLang="en-US" dirty="0"/>
          </a:p>
        </p:txBody>
      </p:sp>
    </p:spTree>
    <p:extLst>
      <p:ext uri="{BB962C8B-B14F-4D97-AF65-F5344CB8AC3E}">
        <p14:creationId xmlns:p14="http://schemas.microsoft.com/office/powerpoint/2010/main" xmlns="" val="612875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0AC27-2383-461F-98AC-7DD7AB7BDA20}" type="slidenum">
              <a:rPr lang="en-US" altLang="en-US"/>
              <a:pPr/>
              <a:t>21</a:t>
            </a:fld>
            <a:endParaRPr lang="en-US" alt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altLang="en-US"/>
              <a:t>These challenges are worth it because everybody enjoys music. It’s part of our shared and individual identities, and it brings people together. Preserving and making that available to our communities is extremely valuable, and reinforces the hyper-local role of libraries as creators, curators, and disseminators of uniquely local content and culture.</a:t>
            </a:r>
          </a:p>
          <a:p>
            <a:endParaRPr lang="en-US" altLang="en-US"/>
          </a:p>
        </p:txBody>
      </p:sp>
    </p:spTree>
    <p:extLst>
      <p:ext uri="{BB962C8B-B14F-4D97-AF65-F5344CB8AC3E}">
        <p14:creationId xmlns:p14="http://schemas.microsoft.com/office/powerpoint/2010/main" xmlns="" val="3487534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8A16DC-D48A-402C-9E47-46B1A4CD2D56}" type="slidenum">
              <a:rPr lang="en-US" altLang="en-US"/>
              <a:pPr/>
              <a:t>22</a:t>
            </a:fld>
            <a:endParaRPr lang="en-US" alt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ltLang="en-US" dirty="0"/>
              <a:t>Short, Medium, and long term</a:t>
            </a:r>
          </a:p>
          <a:p>
            <a:endParaRPr lang="en-US" altLang="en-US" dirty="0"/>
          </a:p>
          <a:p>
            <a:r>
              <a:rPr lang="en-US" altLang="en-US" dirty="0"/>
              <a:t>Short Term Plans</a:t>
            </a:r>
          </a:p>
          <a:p>
            <a:pPr>
              <a:buFontTx/>
              <a:buChar char="•"/>
            </a:pPr>
            <a:r>
              <a:rPr lang="en-US" altLang="en-US" dirty="0"/>
              <a:t>Work on expanding the collection incrementally by adding musicians and making the collection more robust and complete.</a:t>
            </a:r>
          </a:p>
          <a:p>
            <a:pPr>
              <a:buFontTx/>
              <a:buChar char="•"/>
            </a:pPr>
            <a:r>
              <a:rPr lang="en-US" altLang="en-US" dirty="0"/>
              <a:t>Plan for 2 year cycles of core collection overturn, including:</a:t>
            </a:r>
          </a:p>
          <a:p>
            <a:pPr lvl="1">
              <a:buFontTx/>
              <a:buChar char="•"/>
            </a:pPr>
            <a:r>
              <a:rPr lang="en-US" altLang="en-US" dirty="0"/>
              <a:t>negotiating new license agreements with musicians</a:t>
            </a:r>
          </a:p>
          <a:p>
            <a:pPr lvl="1">
              <a:buFontTx/>
              <a:buChar char="•"/>
            </a:pPr>
            <a:r>
              <a:rPr lang="en-US" altLang="en-US" dirty="0"/>
              <a:t>Organizing music from expired agreements into the archive collection</a:t>
            </a:r>
          </a:p>
          <a:p>
            <a:pPr lvl="1">
              <a:buFontTx/>
              <a:buChar char="•"/>
            </a:pPr>
            <a:endParaRPr lang="en-US" altLang="en-US" dirty="0"/>
          </a:p>
          <a:p>
            <a:r>
              <a:rPr lang="en-US" altLang="en-US" dirty="0"/>
              <a:t>Medium - Slowly work on expanding the archive collection to bring in newspaper articles, video clips, and other digitized objects; creating a band archive page as we move </a:t>
            </a:r>
            <a:r>
              <a:rPr lang="en-US" altLang="en-US" dirty="0" smtClean="0"/>
              <a:t>forward – and possibly</a:t>
            </a:r>
            <a:r>
              <a:rPr lang="en-US" altLang="en-US" baseline="0" dirty="0" smtClean="0"/>
              <a:t> even going back in time and adding musicians from the past.</a:t>
            </a:r>
            <a:endParaRPr lang="en-US" altLang="en-US" dirty="0"/>
          </a:p>
          <a:p>
            <a:endParaRPr lang="en-US" altLang="en-US" dirty="0"/>
          </a:p>
          <a:p>
            <a:r>
              <a:rPr lang="en-US" altLang="en-US" dirty="0"/>
              <a:t>Long Term Possibilities</a:t>
            </a:r>
          </a:p>
          <a:p>
            <a:pPr>
              <a:buFontTx/>
              <a:buChar char="•"/>
            </a:pPr>
            <a:r>
              <a:rPr lang="en-US" altLang="en-US" dirty="0"/>
              <a:t>This project lends itself to the Discover &amp; Go model, where libraries pay into a centralized IT framework and add to the network by negotiating with musicians in their respective communities for the benefit of the entire network. The San Francisco Bay Area would be a fantastic test bed for this type of network. </a:t>
            </a:r>
          </a:p>
        </p:txBody>
      </p:sp>
    </p:spTree>
    <p:extLst>
      <p:ext uri="{BB962C8B-B14F-4D97-AF65-F5344CB8AC3E}">
        <p14:creationId xmlns:p14="http://schemas.microsoft.com/office/powerpoint/2010/main" xmlns="" val="156539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41C80-F88B-4F57-AAC1-BAE9E962D456}" type="slidenum">
              <a:rPr lang="en-US" altLang="en-US"/>
              <a:pPr/>
              <a:t>23</a:t>
            </a:fld>
            <a:endParaRPr lang="en-US" alt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US" altLang="en-US"/>
              <a:t>Demo</a:t>
            </a:r>
          </a:p>
        </p:txBody>
      </p:sp>
    </p:spTree>
    <p:extLst>
      <p:ext uri="{BB962C8B-B14F-4D97-AF65-F5344CB8AC3E}">
        <p14:creationId xmlns:p14="http://schemas.microsoft.com/office/powerpoint/2010/main" xmlns="" val="221177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always a good idea to start with WHY</a:t>
            </a:r>
            <a:r>
              <a:rPr lang="en-US" baseline="0" dirty="0" smtClean="0"/>
              <a:t>. </a:t>
            </a:r>
          </a:p>
          <a:p>
            <a:endParaRPr lang="en-US" baseline="0" dirty="0" smtClean="0"/>
          </a:p>
          <a:p>
            <a:pPr marL="171450" indent="-171450">
              <a:buFont typeface="Arial" panose="020B0604020202020204" pitchFamily="34" charset="0"/>
              <a:buChar char="•"/>
            </a:pPr>
            <a:r>
              <a:rPr lang="en-US" baseline="0" dirty="0" smtClean="0"/>
              <a:t>Eureka Leadership Institute fellow for 2012.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Library Journal article about the Iowa City Local Music project- wondering if something similar would be a good fit for my community.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But I wasn’t really connected to the local music scene in Santa Cruz and I had some real reservations about pursuing such a huge project with no community support.</a:t>
            </a:r>
            <a:endParaRPr lang="en-US" dirty="0"/>
          </a:p>
        </p:txBody>
      </p:sp>
      <p:sp>
        <p:nvSpPr>
          <p:cNvPr id="4" name="Slide Number Placeholder 3"/>
          <p:cNvSpPr>
            <a:spLocks noGrp="1"/>
          </p:cNvSpPr>
          <p:nvPr>
            <p:ph type="sldNum" sz="quarter" idx="10"/>
          </p:nvPr>
        </p:nvSpPr>
        <p:spPr/>
        <p:txBody>
          <a:bodyPr/>
          <a:lstStyle/>
          <a:p>
            <a:fld id="{669E1DF0-50A5-4996-9399-6B09BF029EAD}" type="slidenum">
              <a:rPr lang="en-US" altLang="en-US" smtClean="0"/>
              <a:pPr/>
              <a:t>3</a:t>
            </a:fld>
            <a:endParaRPr lang="en-US" altLang="en-US"/>
          </a:p>
        </p:txBody>
      </p:sp>
    </p:spTree>
    <p:extLst>
      <p:ext uri="{BB962C8B-B14F-4D97-AF65-F5344CB8AC3E}">
        <p14:creationId xmlns:p14="http://schemas.microsoft.com/office/powerpoint/2010/main" xmlns="" val="1326405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then….something amazing happened. </a:t>
            </a:r>
          </a:p>
          <a:p>
            <a:pPr marL="0" indent="0">
              <a:buFont typeface="Arial" panose="020B0604020202020204" pitchFamily="34" charset="0"/>
              <a:buNone/>
            </a:pPr>
            <a:endParaRPr lang="en-US" dirty="0" smtClean="0"/>
          </a:p>
          <a:p>
            <a:pPr marL="171450" indent="-171450">
              <a:spcAft>
                <a:spcPts val="600"/>
              </a:spcAft>
              <a:buFont typeface="Arial" panose="020B0604020202020204" pitchFamily="34" charset="0"/>
              <a:buChar char="•"/>
            </a:pPr>
            <a:r>
              <a:rPr lang="en-US" dirty="0" smtClean="0"/>
              <a:t>Part</a:t>
            </a:r>
            <a:r>
              <a:rPr lang="en-US" baseline="0" dirty="0" smtClean="0"/>
              <a:t> of my job as the virtual services librarian is to monitor the library’s social networks. As I was wondering about the question of community support and interest, I received messages from a community member on both Facebook and Twitter!</a:t>
            </a:r>
          </a:p>
          <a:p>
            <a:pPr marL="171450" indent="-171450">
              <a:spcAft>
                <a:spcPts val="600"/>
              </a:spcAft>
              <a:buFont typeface="Arial" panose="020B0604020202020204" pitchFamily="34" charset="0"/>
              <a:buChar char="•"/>
            </a:pPr>
            <a:endParaRPr lang="en-US" dirty="0" smtClean="0"/>
          </a:p>
          <a:p>
            <a:pPr marL="171450" indent="-171450">
              <a:spcAft>
                <a:spcPts val="600"/>
              </a:spcAft>
              <a:buFont typeface="Arial" panose="020B0604020202020204" pitchFamily="34" charset="0"/>
              <a:buChar char="•"/>
            </a:pPr>
            <a:r>
              <a:rPr lang="en-US" dirty="0" smtClean="0"/>
              <a:t>This</a:t>
            </a:r>
            <a:r>
              <a:rPr lang="en-US" baseline="0" dirty="0" smtClean="0"/>
              <a:t> person had also seen an article about the Iowa City Music project in a civilian news source, Boing </a:t>
            </a:r>
            <a:r>
              <a:rPr lang="en-US" baseline="0" dirty="0" err="1" smtClean="0"/>
              <a:t>Boing</a:t>
            </a:r>
            <a:r>
              <a:rPr lang="en-US" baseline="0" dirty="0" smtClean="0"/>
              <a:t>, and suggested that we should do it and Santa Cruz AND that she was willing to help.</a:t>
            </a:r>
          </a:p>
          <a:p>
            <a:pPr marL="171450" indent="-171450">
              <a:spcAft>
                <a:spcPts val="600"/>
              </a:spcAft>
              <a:buFont typeface="Arial" panose="020B0604020202020204" pitchFamily="34" charset="0"/>
              <a:buChar char="•"/>
            </a:pPr>
            <a:endParaRPr lang="en-US" baseline="0" dirty="0" smtClean="0"/>
          </a:p>
          <a:p>
            <a:pPr marL="171450" indent="-171450">
              <a:spcAft>
                <a:spcPts val="600"/>
              </a:spcAft>
              <a:buFont typeface="Arial" panose="020B0604020202020204" pitchFamily="34" charset="0"/>
              <a:buChar char="•"/>
            </a:pPr>
            <a:r>
              <a:rPr lang="en-US" baseline="0" dirty="0" smtClean="0"/>
              <a:t>So, I figured if one person in Santa Cruz thought this was a good idea, there had to be others. We arranged to have a phone conversation, and it turned out that this person was deeply entrenched in the local music scene, and she owned a record label and the Santa Cruz Rehearsal Studios. </a:t>
            </a:r>
            <a:endParaRPr lang="en-US" dirty="0"/>
          </a:p>
        </p:txBody>
      </p:sp>
      <p:sp>
        <p:nvSpPr>
          <p:cNvPr id="4" name="Slide Number Placeholder 3"/>
          <p:cNvSpPr>
            <a:spLocks noGrp="1"/>
          </p:cNvSpPr>
          <p:nvPr>
            <p:ph type="sldNum" sz="quarter" idx="10"/>
          </p:nvPr>
        </p:nvSpPr>
        <p:spPr/>
        <p:txBody>
          <a:bodyPr/>
          <a:lstStyle/>
          <a:p>
            <a:fld id="{669E1DF0-50A5-4996-9399-6B09BF029EAD}" type="slidenum">
              <a:rPr lang="en-US" altLang="en-US" smtClean="0"/>
              <a:pPr/>
              <a:t>4</a:t>
            </a:fld>
            <a:endParaRPr lang="en-US" altLang="en-US"/>
          </a:p>
        </p:txBody>
      </p:sp>
    </p:spTree>
    <p:extLst>
      <p:ext uri="{BB962C8B-B14F-4D97-AF65-F5344CB8AC3E}">
        <p14:creationId xmlns:p14="http://schemas.microsoft.com/office/powerpoint/2010/main" xmlns="" val="63542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I thought the planets had aligned, and that the</a:t>
            </a:r>
            <a:r>
              <a:rPr lang="en-US" baseline="0" dirty="0" smtClean="0"/>
              <a:t> project merited serious consideration. So I thought it was time to look outward and do a little more investigation into the local music scene and the community in order to determine how this project could have the greatest impact.</a:t>
            </a:r>
          </a:p>
          <a:p>
            <a:endParaRPr lang="en-US" baseline="0" dirty="0" smtClean="0"/>
          </a:p>
          <a:p>
            <a:r>
              <a:rPr lang="en-US" baseline="0" dirty="0" smtClean="0"/>
              <a:t>Community assessment focused on music –interesting findings</a:t>
            </a:r>
          </a:p>
        </p:txBody>
      </p:sp>
      <p:sp>
        <p:nvSpPr>
          <p:cNvPr id="4" name="Slide Number Placeholder 3"/>
          <p:cNvSpPr>
            <a:spLocks noGrp="1"/>
          </p:cNvSpPr>
          <p:nvPr>
            <p:ph type="sldNum" sz="quarter" idx="10"/>
          </p:nvPr>
        </p:nvSpPr>
        <p:spPr/>
        <p:txBody>
          <a:bodyPr/>
          <a:lstStyle/>
          <a:p>
            <a:fld id="{669E1DF0-50A5-4996-9399-6B09BF029EAD}" type="slidenum">
              <a:rPr lang="en-US" altLang="en-US" smtClean="0"/>
              <a:pPr/>
              <a:t>5</a:t>
            </a:fld>
            <a:endParaRPr lang="en-US" altLang="en-US"/>
          </a:p>
        </p:txBody>
      </p:sp>
    </p:spTree>
    <p:extLst>
      <p:ext uri="{BB962C8B-B14F-4D97-AF65-F5344CB8AC3E}">
        <p14:creationId xmlns:p14="http://schemas.microsoft.com/office/powerpoint/2010/main" xmlns="" val="3816499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A4723F-E8A8-44F2-B2B6-206126F779F4}" type="slidenum">
              <a:rPr lang="en-US" altLang="en-US"/>
              <a:pPr/>
              <a:t>6</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altLang="en-US" dirty="0" smtClean="0"/>
              <a:t>What I found was that </a:t>
            </a:r>
            <a:r>
              <a:rPr lang="en-US" altLang="en-US" dirty="0"/>
              <a:t>Santa Cruz is a unique community with an artistic </a:t>
            </a:r>
            <a:r>
              <a:rPr lang="en-US" altLang="en-US" dirty="0" smtClean="0"/>
              <a:t>flair.</a:t>
            </a:r>
            <a:r>
              <a:rPr lang="en-US" altLang="en-US" baseline="0" dirty="0" smtClean="0"/>
              <a:t> W</a:t>
            </a:r>
            <a:r>
              <a:rPr lang="en-US" altLang="en-US" dirty="0" smtClean="0"/>
              <a:t>e </a:t>
            </a:r>
            <a:r>
              <a:rPr lang="en-US" altLang="en-US" dirty="0"/>
              <a:t>have a vibrant music scene filled with a large variety and number of active musical </a:t>
            </a:r>
            <a:r>
              <a:rPr lang="en-US" altLang="en-US" dirty="0" smtClean="0"/>
              <a:t>artists</a:t>
            </a:r>
            <a:r>
              <a:rPr lang="en-US" altLang="en-US" baseline="0" dirty="0" smtClean="0"/>
              <a:t> in many genres.</a:t>
            </a:r>
            <a:endParaRPr lang="en-US" altLang="en-US" dirty="0"/>
          </a:p>
        </p:txBody>
      </p:sp>
    </p:spTree>
    <p:extLst>
      <p:ext uri="{BB962C8B-B14F-4D97-AF65-F5344CB8AC3E}">
        <p14:creationId xmlns:p14="http://schemas.microsoft.com/office/powerpoint/2010/main" xmlns="" val="105266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FE6B1-E07D-478A-B992-B1C124CB6A0B}" type="slidenum">
              <a:rPr lang="en-US" altLang="en-US"/>
              <a:pPr/>
              <a:t>7</a:t>
            </a:fld>
            <a:endParaRPr lang="en-US" alt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ltLang="en-US"/>
              <a:t>Santa Cruz is trying to promote its artistic flair in terms of economic development by establishing a new identity as an arts destination. But a look at the arts master plan reveals that the visual arts have overshadowed the musical arts in terms of institutional support, which is </a:t>
            </a:r>
            <a:r>
              <a:rPr lang="en-US" altLang="en-US" b="1"/>
              <a:t>events based </a:t>
            </a:r>
            <a:r>
              <a:rPr lang="en-US" altLang="en-US"/>
              <a:t>and biased toward certain genres like jazz and classical.</a:t>
            </a:r>
          </a:p>
        </p:txBody>
      </p:sp>
    </p:spTree>
    <p:extLst>
      <p:ext uri="{BB962C8B-B14F-4D97-AF65-F5344CB8AC3E}">
        <p14:creationId xmlns:p14="http://schemas.microsoft.com/office/powerpoint/2010/main" xmlns="" val="74310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B781E-CFF7-4156-8FC2-8424BD66E5F6}" type="slidenum">
              <a:rPr lang="en-US" altLang="en-US"/>
              <a:pPr/>
              <a:t>8</a:t>
            </a:fld>
            <a:endParaRPr lang="en-US" alt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altLang="en-US" dirty="0"/>
              <a:t>So, the musical community in Santa Cruz faces some real challenges.</a:t>
            </a:r>
          </a:p>
          <a:p>
            <a:endParaRPr lang="en-US" altLang="en-US" dirty="0"/>
          </a:p>
          <a:p>
            <a:r>
              <a:rPr lang="en-US" altLang="en-US" dirty="0"/>
              <a:t>First of all, Music lovers don’t have a lot of options for discovering local music beyond a chance encounter at a restaurant or bar. iTunes and most subscription services don’t have geographically based discovery tools and take a big chunk out of that 99 cent download fee</a:t>
            </a:r>
            <a:r>
              <a:rPr lang="en-US" altLang="en-US" dirty="0" smtClean="0"/>
              <a:t>. </a:t>
            </a:r>
            <a:r>
              <a:rPr lang="en-US" altLang="en-US" dirty="0"/>
              <a:t>And When it comes to large scale local events, our musicians are often competing with out of the area performers.</a:t>
            </a:r>
          </a:p>
        </p:txBody>
      </p:sp>
    </p:spTree>
    <p:extLst>
      <p:ext uri="{BB962C8B-B14F-4D97-AF65-F5344CB8AC3E}">
        <p14:creationId xmlns:p14="http://schemas.microsoft.com/office/powerpoint/2010/main" xmlns="" val="577074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BAA581-96FE-40D8-8D26-03DB08817788}" type="slidenum">
              <a:rPr lang="en-US" altLang="en-US"/>
              <a:pPr/>
              <a:t>9</a:t>
            </a:fld>
            <a:endParaRPr lang="en-US" alt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ltLang="en-US"/>
              <a:t>So, when it comes to planning and institutional support, musicians in Santa Cruz are really getting thrown under the bus-- To the detriment of musicians and the community as a whole.</a:t>
            </a:r>
          </a:p>
        </p:txBody>
      </p:sp>
    </p:spTree>
    <p:extLst>
      <p:ext uri="{BB962C8B-B14F-4D97-AF65-F5344CB8AC3E}">
        <p14:creationId xmlns:p14="http://schemas.microsoft.com/office/powerpoint/2010/main" xmlns="" val="2706088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B1413F-4BA6-4F65-8868-89DCB5C3589C}" type="slidenum">
              <a:rPr lang="en-US" altLang="en-US"/>
              <a:pPr/>
              <a:t>‹#›</a:t>
            </a:fld>
            <a:endParaRPr lang="en-US" altLang="en-US"/>
          </a:p>
        </p:txBody>
      </p:sp>
    </p:spTree>
    <p:extLst>
      <p:ext uri="{BB962C8B-B14F-4D97-AF65-F5344CB8AC3E}">
        <p14:creationId xmlns:p14="http://schemas.microsoft.com/office/powerpoint/2010/main" xmlns="" val="216210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D258D6F-0932-48B5-A332-D237B60C5DD8}" type="slidenum">
              <a:rPr lang="en-US" altLang="en-US"/>
              <a:pPr/>
              <a:t>‹#›</a:t>
            </a:fld>
            <a:endParaRPr lang="en-US" altLang="en-US"/>
          </a:p>
        </p:txBody>
      </p:sp>
    </p:spTree>
    <p:extLst>
      <p:ext uri="{BB962C8B-B14F-4D97-AF65-F5344CB8AC3E}">
        <p14:creationId xmlns:p14="http://schemas.microsoft.com/office/powerpoint/2010/main" xmlns="" val="3189931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17D054-2EB7-474E-A9A7-AB2B2B84DB0C}" type="slidenum">
              <a:rPr lang="en-US" altLang="en-US"/>
              <a:pPr/>
              <a:t>‹#›</a:t>
            </a:fld>
            <a:endParaRPr lang="en-US" altLang="en-US"/>
          </a:p>
        </p:txBody>
      </p:sp>
    </p:spTree>
    <p:extLst>
      <p:ext uri="{BB962C8B-B14F-4D97-AF65-F5344CB8AC3E}">
        <p14:creationId xmlns:p14="http://schemas.microsoft.com/office/powerpoint/2010/main" xmlns="" val="170865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AF356A6-A1A3-4E5A-B30C-7755DC320946}" type="slidenum">
              <a:rPr lang="en-US" altLang="en-US"/>
              <a:pPr/>
              <a:t>‹#›</a:t>
            </a:fld>
            <a:endParaRPr lang="en-US" altLang="en-US"/>
          </a:p>
        </p:txBody>
      </p:sp>
    </p:spTree>
    <p:extLst>
      <p:ext uri="{BB962C8B-B14F-4D97-AF65-F5344CB8AC3E}">
        <p14:creationId xmlns:p14="http://schemas.microsoft.com/office/powerpoint/2010/main" xmlns="" val="2275760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D2F15E5-24A5-4853-B0CD-15571523E788}" type="slidenum">
              <a:rPr lang="en-US" altLang="en-US"/>
              <a:pPr/>
              <a:t>‹#›</a:t>
            </a:fld>
            <a:endParaRPr lang="en-US" altLang="en-US"/>
          </a:p>
        </p:txBody>
      </p:sp>
    </p:spTree>
    <p:extLst>
      <p:ext uri="{BB962C8B-B14F-4D97-AF65-F5344CB8AC3E}">
        <p14:creationId xmlns:p14="http://schemas.microsoft.com/office/powerpoint/2010/main" xmlns="" val="343986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785AE90-82F0-49EA-8066-449FDE5A1B0C}" type="slidenum">
              <a:rPr lang="en-US" altLang="en-US"/>
              <a:pPr/>
              <a:t>‹#›</a:t>
            </a:fld>
            <a:endParaRPr lang="en-US" altLang="en-US"/>
          </a:p>
        </p:txBody>
      </p:sp>
    </p:spTree>
    <p:extLst>
      <p:ext uri="{BB962C8B-B14F-4D97-AF65-F5344CB8AC3E}">
        <p14:creationId xmlns:p14="http://schemas.microsoft.com/office/powerpoint/2010/main" xmlns="" val="2729261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C251732-EB9B-4562-9C1F-8DF0632FE3F5}" type="slidenum">
              <a:rPr lang="en-US" altLang="en-US"/>
              <a:pPr/>
              <a:t>‹#›</a:t>
            </a:fld>
            <a:endParaRPr lang="en-US" altLang="en-US"/>
          </a:p>
        </p:txBody>
      </p:sp>
    </p:spTree>
    <p:extLst>
      <p:ext uri="{BB962C8B-B14F-4D97-AF65-F5344CB8AC3E}">
        <p14:creationId xmlns:p14="http://schemas.microsoft.com/office/powerpoint/2010/main" xmlns="" val="99310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6E8566F-577D-4F63-8C9B-98A34BDC27C2}" type="slidenum">
              <a:rPr lang="en-US" altLang="en-US"/>
              <a:pPr/>
              <a:t>‹#›</a:t>
            </a:fld>
            <a:endParaRPr lang="en-US" altLang="en-US"/>
          </a:p>
        </p:txBody>
      </p:sp>
    </p:spTree>
    <p:extLst>
      <p:ext uri="{BB962C8B-B14F-4D97-AF65-F5344CB8AC3E}">
        <p14:creationId xmlns:p14="http://schemas.microsoft.com/office/powerpoint/2010/main" xmlns="" val="3380897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FF03FB1-693A-472F-B8B1-084053E19825}" type="slidenum">
              <a:rPr lang="en-US" altLang="en-US"/>
              <a:pPr/>
              <a:t>‹#›</a:t>
            </a:fld>
            <a:endParaRPr lang="en-US" altLang="en-US"/>
          </a:p>
        </p:txBody>
      </p:sp>
    </p:spTree>
    <p:extLst>
      <p:ext uri="{BB962C8B-B14F-4D97-AF65-F5344CB8AC3E}">
        <p14:creationId xmlns:p14="http://schemas.microsoft.com/office/powerpoint/2010/main" xmlns="" val="681671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5DA8225-DDF5-4323-847A-751A3D6402B3}" type="slidenum">
              <a:rPr lang="en-US" altLang="en-US"/>
              <a:pPr/>
              <a:t>‹#›</a:t>
            </a:fld>
            <a:endParaRPr lang="en-US" altLang="en-US"/>
          </a:p>
        </p:txBody>
      </p:sp>
    </p:spTree>
    <p:extLst>
      <p:ext uri="{BB962C8B-B14F-4D97-AF65-F5344CB8AC3E}">
        <p14:creationId xmlns:p14="http://schemas.microsoft.com/office/powerpoint/2010/main" xmlns="" val="193844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12314D7-94E2-4370-8DF5-5C23C90AEAE1}" type="slidenum">
              <a:rPr lang="en-US" altLang="en-US"/>
              <a:pPr/>
              <a:t>‹#›</a:t>
            </a:fld>
            <a:endParaRPr lang="en-US" altLang="en-US"/>
          </a:p>
        </p:txBody>
      </p:sp>
    </p:spTree>
    <p:extLst>
      <p:ext uri="{BB962C8B-B14F-4D97-AF65-F5344CB8AC3E}">
        <p14:creationId xmlns:p14="http://schemas.microsoft.com/office/powerpoint/2010/main" xmlns="" val="1434708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1EFBBCA1-232C-4281-AC72-79B50244E46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mailto:cowend@santacruzpl.org"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SCPL_SoundSwel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088063"/>
          </a:xfrm>
          <a:prstGeom prst="rect">
            <a:avLst/>
          </a:prstGeom>
          <a:noFill/>
          <a:extLst>
            <a:ext uri="{909E8E84-426E-40DD-AFC4-6F175D3DCCD1}">
              <a14:hiddenFill xmlns:a14="http://schemas.microsoft.com/office/drawing/2010/main" xmlns="">
                <a:solidFill>
                  <a:srgbClr val="FFFFFF"/>
                </a:solidFill>
              </a14:hiddenFill>
            </a:ext>
          </a:extLst>
        </p:spPr>
      </p:pic>
      <p:sp>
        <p:nvSpPr>
          <p:cNvPr id="68611" name="Rectangle 3"/>
          <p:cNvSpPr>
            <a:spLocks noChangeArrowheads="1"/>
          </p:cNvSpPr>
          <p:nvPr/>
        </p:nvSpPr>
        <p:spPr bwMode="auto">
          <a:xfrm>
            <a:off x="0" y="6019800"/>
            <a:ext cx="91440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8612" name="Text Box 4"/>
          <p:cNvSpPr txBox="1">
            <a:spLocks noChangeArrowheads="1"/>
          </p:cNvSpPr>
          <p:nvPr/>
        </p:nvSpPr>
        <p:spPr bwMode="auto">
          <a:xfrm>
            <a:off x="0" y="6172200"/>
            <a:ext cx="9144000" cy="51752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20000"/>
              </a:spcBef>
            </a:pPr>
            <a:r>
              <a:rPr lang="en-US" altLang="en-US" sz="1400" b="1">
                <a:latin typeface="Arial" panose="020B0604020202020204" pitchFamily="34" charset="0"/>
              </a:rPr>
              <a:t>The SoundSwell project was supported in part the Institute of Museum and Library Services under the provisions of the Library Services and Technology Act, administered in California by the State Librarian.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a:xfrm>
            <a:off x="381000" y="1066800"/>
            <a:ext cx="8229600" cy="1143000"/>
          </a:xfrm>
        </p:spPr>
        <p:txBody>
          <a:bodyPr/>
          <a:lstStyle/>
          <a:p>
            <a:r>
              <a:rPr lang="en-US" altLang="en-US">
                <a:solidFill>
                  <a:schemeClr val="bg1"/>
                </a:solidFill>
              </a:rPr>
              <a:t>SoundSwell</a:t>
            </a:r>
          </a:p>
        </p:txBody>
      </p:sp>
      <p:sp>
        <p:nvSpPr>
          <p:cNvPr id="7173" name="Rectangle 5"/>
          <p:cNvSpPr>
            <a:spLocks noGrp="1" noChangeArrowheads="1"/>
          </p:cNvSpPr>
          <p:nvPr>
            <p:ph type="body" idx="1"/>
          </p:nvPr>
        </p:nvSpPr>
        <p:spPr>
          <a:xfrm>
            <a:off x="762000" y="2514600"/>
            <a:ext cx="3352800" cy="3459163"/>
          </a:xfrm>
        </p:spPr>
        <p:txBody>
          <a:bodyPr/>
          <a:lstStyle/>
          <a:p>
            <a:r>
              <a:rPr lang="en-US" altLang="en-US">
                <a:solidFill>
                  <a:schemeClr val="bg1"/>
                </a:solidFill>
              </a:rPr>
              <a:t>Weather-Resistant!</a:t>
            </a:r>
          </a:p>
          <a:p>
            <a:r>
              <a:rPr lang="en-US" altLang="en-US">
                <a:solidFill>
                  <a:schemeClr val="bg1"/>
                </a:solidFill>
              </a:rPr>
              <a:t>Free</a:t>
            </a:r>
          </a:p>
          <a:p>
            <a:r>
              <a:rPr lang="en-US" altLang="en-US">
                <a:solidFill>
                  <a:schemeClr val="bg1"/>
                </a:solidFill>
              </a:rPr>
              <a:t>Easy</a:t>
            </a:r>
          </a:p>
          <a:p>
            <a:r>
              <a:rPr lang="en-US" altLang="en-US">
                <a:solidFill>
                  <a:schemeClr val="bg1"/>
                </a:solidFill>
              </a:rPr>
              <a:t>Value</a:t>
            </a:r>
          </a:p>
        </p:txBody>
      </p:sp>
      <p:pic>
        <p:nvPicPr>
          <p:cNvPr id="7175" name="Picture 7" descr="LauraNorthrup_Rai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438400"/>
            <a:ext cx="4292600" cy="3276600"/>
          </a:xfrm>
          <a:prstGeom prst="rect">
            <a:avLst/>
          </a:prstGeom>
          <a:noFill/>
          <a:ln w="25400">
            <a:solidFill>
              <a:schemeClr val="tx1"/>
            </a:solidFill>
            <a:miter lim="800000"/>
            <a:headEnd/>
            <a:tailEnd/>
          </a:ln>
          <a:effectLst>
            <a:outerShdw dist="107763" dir="2700000" algn="ctr" rotWithShape="0">
              <a:srgbClr val="333333"/>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BeauBradbury_NewWorldAp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38800" y="2286000"/>
            <a:ext cx="2959100" cy="3962400"/>
          </a:xfrm>
          <a:prstGeom prst="rect">
            <a:avLst/>
          </a:prstGeom>
          <a:noFill/>
          <a:ln w="25400">
            <a:solidFill>
              <a:schemeClr val="tx1"/>
            </a:solidFill>
            <a:miter lim="800000"/>
            <a:headEnd/>
            <a:tailEnd/>
          </a:ln>
          <a:effectLst>
            <a:outerShdw dist="137372" dir="2021404"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52227" name="Text Box 3"/>
          <p:cNvSpPr txBox="1">
            <a:spLocks noChangeArrowheads="1"/>
          </p:cNvSpPr>
          <p:nvPr/>
        </p:nvSpPr>
        <p:spPr bwMode="auto">
          <a:xfrm>
            <a:off x="457200" y="2362200"/>
            <a:ext cx="4876800" cy="397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a:spcBef>
                <a:spcPct val="50000"/>
              </a:spcBef>
            </a:pPr>
            <a:r>
              <a:rPr lang="en-US" altLang="en-US" sz="3200">
                <a:latin typeface="Arial" panose="020B0604020202020204" pitchFamily="34" charset="0"/>
              </a:rPr>
              <a:t>“It’s so exciting that you’re doing this project because it really brings the listeners and the musical and artistic community together”</a:t>
            </a:r>
          </a:p>
          <a:p>
            <a:pPr>
              <a:spcBef>
                <a:spcPct val="50000"/>
              </a:spcBef>
            </a:pPr>
            <a:endParaRPr lang="en-US" altLang="en-US" sz="1600">
              <a:latin typeface="Arial" panose="020B0604020202020204" pitchFamily="34" charset="0"/>
            </a:endParaRPr>
          </a:p>
          <a:p>
            <a:pPr>
              <a:spcBef>
                <a:spcPct val="50000"/>
              </a:spcBef>
            </a:pPr>
            <a:endParaRPr lang="en-US" altLang="en-US" sz="1000">
              <a:solidFill>
                <a:schemeClr val="tx1"/>
              </a:solidFill>
              <a:latin typeface="Arial" panose="020B0604020202020204" pitchFamily="34" charset="0"/>
            </a:endParaRPr>
          </a:p>
          <a:p>
            <a:pPr algn="r">
              <a:spcBef>
                <a:spcPct val="50000"/>
              </a:spcBef>
            </a:pPr>
            <a:r>
              <a:rPr lang="en-US" altLang="en-US" sz="1600">
                <a:solidFill>
                  <a:schemeClr val="tx1"/>
                </a:solidFill>
                <a:latin typeface="Arial" panose="020B0604020202020204" pitchFamily="34" charset="0"/>
              </a:rPr>
              <a:t>--Beaumont Bradbury of </a:t>
            </a:r>
            <a:r>
              <a:rPr lang="en-US" altLang="en-US" sz="1600" i="1">
                <a:solidFill>
                  <a:schemeClr val="tx1"/>
                </a:solidFill>
                <a:latin typeface="Arial" panose="020B0604020202020204" pitchFamily="34" charset="0"/>
              </a:rPr>
              <a:t>New World Ape</a:t>
            </a:r>
          </a:p>
        </p:txBody>
      </p:sp>
      <p:sp>
        <p:nvSpPr>
          <p:cNvPr id="52228" name="Rectangle 4"/>
          <p:cNvSpPr>
            <a:spLocks noChangeArrowheads="1"/>
          </p:cNvSpPr>
          <p:nvPr/>
        </p:nvSpPr>
        <p:spPr bwMode="auto">
          <a:xfrm>
            <a:off x="457200" y="1143000"/>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a:solidFill>
                  <a:schemeClr val="bg1"/>
                </a:solidFill>
              </a:rPr>
              <a:t>SoundSwell Builds Community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457200" y="914400"/>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a:solidFill>
                  <a:schemeClr val="bg1"/>
                </a:solidFill>
              </a:rPr>
              <a:t>Music Brings People Together</a:t>
            </a:r>
          </a:p>
        </p:txBody>
      </p:sp>
      <p:pic>
        <p:nvPicPr>
          <p:cNvPr id="54275" name="Picture 3" descr="bringTogeth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38400" y="2438400"/>
            <a:ext cx="4198938" cy="4011613"/>
          </a:xfrm>
          <a:prstGeom prst="rect">
            <a:avLst/>
          </a:prstGeom>
          <a:noFill/>
          <a:extLst>
            <a:ext uri="{909E8E84-426E-40DD-AFC4-6F175D3DCCD1}">
              <a14:hiddenFill xmlns:a14="http://schemas.microsoft.com/office/drawing/2010/main" xmlns="">
                <a:solidFill>
                  <a:srgbClr val="FFFFFF"/>
                </a:solidFill>
              </a14:hiddenFill>
            </a:ext>
          </a:extLst>
        </p:spPr>
      </p:pic>
      <p:sp>
        <p:nvSpPr>
          <p:cNvPr id="54276" name="Text Box 4"/>
          <p:cNvSpPr txBox="1">
            <a:spLocks noChangeArrowheads="1"/>
          </p:cNvSpPr>
          <p:nvPr/>
        </p:nvSpPr>
        <p:spPr bwMode="auto">
          <a:xfrm>
            <a:off x="3657600" y="2057400"/>
            <a:ext cx="1676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a:t>The Library</a:t>
            </a:r>
          </a:p>
        </p:txBody>
      </p:sp>
      <p:sp>
        <p:nvSpPr>
          <p:cNvPr id="54277" name="Text Box 5"/>
          <p:cNvSpPr txBox="1">
            <a:spLocks noChangeArrowheads="1"/>
          </p:cNvSpPr>
          <p:nvPr/>
        </p:nvSpPr>
        <p:spPr bwMode="auto">
          <a:xfrm>
            <a:off x="5715000" y="6019800"/>
            <a:ext cx="1524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a:solidFill>
                  <a:schemeClr val="tx1"/>
                </a:solidFill>
              </a:rPr>
              <a:t>The Media</a:t>
            </a:r>
          </a:p>
        </p:txBody>
      </p:sp>
      <p:sp>
        <p:nvSpPr>
          <p:cNvPr id="54278" name="Text Box 6"/>
          <p:cNvSpPr txBox="1">
            <a:spLocks noChangeArrowheads="1"/>
          </p:cNvSpPr>
          <p:nvPr/>
        </p:nvSpPr>
        <p:spPr bwMode="auto">
          <a:xfrm>
            <a:off x="6477000" y="3733800"/>
            <a:ext cx="2057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a:t>Arts Community</a:t>
            </a:r>
          </a:p>
        </p:txBody>
      </p:sp>
      <p:sp>
        <p:nvSpPr>
          <p:cNvPr id="54279" name="Text Box 7"/>
          <p:cNvSpPr txBox="1">
            <a:spLocks noChangeArrowheads="1"/>
          </p:cNvSpPr>
          <p:nvPr/>
        </p:nvSpPr>
        <p:spPr bwMode="auto">
          <a:xfrm>
            <a:off x="762000" y="3810000"/>
            <a:ext cx="1981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a:t>Musicians</a:t>
            </a:r>
          </a:p>
        </p:txBody>
      </p:sp>
      <p:sp>
        <p:nvSpPr>
          <p:cNvPr id="54280" name="Text Box 8"/>
          <p:cNvSpPr txBox="1">
            <a:spLocks noChangeArrowheads="1"/>
          </p:cNvSpPr>
          <p:nvPr/>
        </p:nvSpPr>
        <p:spPr bwMode="auto">
          <a:xfrm>
            <a:off x="1447800" y="6019800"/>
            <a:ext cx="2057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a:solidFill>
                  <a:schemeClr val="tx1"/>
                </a:solidFill>
              </a:rPr>
              <a:t>Listeners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3" name="Rectangle 19"/>
          <p:cNvSpPr>
            <a:spLocks noGrp="1" noChangeArrowheads="1"/>
          </p:cNvSpPr>
          <p:nvPr>
            <p:ph type="title"/>
          </p:nvPr>
        </p:nvSpPr>
        <p:spPr>
          <a:xfrm>
            <a:off x="381000" y="990600"/>
            <a:ext cx="8229600" cy="1143000"/>
          </a:xfrm>
        </p:spPr>
        <p:txBody>
          <a:bodyPr/>
          <a:lstStyle/>
          <a:p>
            <a:r>
              <a:rPr lang="en-US" altLang="en-US">
                <a:solidFill>
                  <a:schemeClr val="bg1"/>
                </a:solidFill>
              </a:rPr>
              <a:t>Building SoundSwell</a:t>
            </a:r>
          </a:p>
        </p:txBody>
      </p:sp>
      <p:pic>
        <p:nvPicPr>
          <p:cNvPr id="16406" name="Picture 22" descr="Cycle_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5000" y="1992313"/>
            <a:ext cx="4876800" cy="464978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04800" y="838200"/>
            <a:ext cx="8229600" cy="1143000"/>
          </a:xfrm>
        </p:spPr>
        <p:txBody>
          <a:bodyPr/>
          <a:lstStyle/>
          <a:p>
            <a:r>
              <a:rPr lang="en-US" altLang="en-US">
                <a:solidFill>
                  <a:schemeClr val="bg1"/>
                </a:solidFill>
              </a:rPr>
              <a:t>Securing Content</a:t>
            </a:r>
          </a:p>
        </p:txBody>
      </p:sp>
      <p:sp>
        <p:nvSpPr>
          <p:cNvPr id="56323" name="Rectangle 3"/>
          <p:cNvSpPr>
            <a:spLocks noGrp="1" noChangeArrowheads="1"/>
          </p:cNvSpPr>
          <p:nvPr>
            <p:ph type="body" idx="1"/>
          </p:nvPr>
        </p:nvSpPr>
        <p:spPr>
          <a:xfrm>
            <a:off x="457200" y="1981200"/>
            <a:ext cx="5867400" cy="4038600"/>
          </a:xfrm>
        </p:spPr>
        <p:txBody>
          <a:bodyPr/>
          <a:lstStyle/>
          <a:p>
            <a:r>
              <a:rPr lang="en-US" altLang="en-US" sz="2800" b="1">
                <a:solidFill>
                  <a:schemeClr val="bg1"/>
                </a:solidFill>
              </a:rPr>
              <a:t>License Agreement</a:t>
            </a:r>
          </a:p>
          <a:p>
            <a:r>
              <a:rPr lang="en-US" altLang="en-US" sz="2800" b="1">
                <a:solidFill>
                  <a:schemeClr val="bg1"/>
                </a:solidFill>
              </a:rPr>
              <a:t>Selection Criteria</a:t>
            </a:r>
          </a:p>
          <a:p>
            <a:pPr lvl="2"/>
            <a:r>
              <a:rPr lang="en-US" altLang="en-US" b="1">
                <a:solidFill>
                  <a:schemeClr val="bg1"/>
                </a:solidFill>
              </a:rPr>
              <a:t>At least 1 Santa Cruzan</a:t>
            </a:r>
          </a:p>
          <a:p>
            <a:pPr lvl="2"/>
            <a:r>
              <a:rPr lang="en-US" altLang="en-US" b="1">
                <a:solidFill>
                  <a:schemeClr val="bg1"/>
                </a:solidFill>
              </a:rPr>
              <a:t>Band Claims Santa Cruz Identity</a:t>
            </a:r>
          </a:p>
          <a:p>
            <a:pPr lvl="2"/>
            <a:r>
              <a:rPr lang="en-US" altLang="en-US" b="1">
                <a:solidFill>
                  <a:schemeClr val="bg1"/>
                </a:solidFill>
              </a:rPr>
              <a:t>Commercially Produced CD</a:t>
            </a:r>
          </a:p>
          <a:p>
            <a:r>
              <a:rPr lang="en-US" altLang="en-US" sz="2800" b="1">
                <a:solidFill>
                  <a:schemeClr val="bg1"/>
                </a:solidFill>
              </a:rPr>
              <a:t>Getting the Word Out</a:t>
            </a:r>
          </a:p>
          <a:p>
            <a:r>
              <a:rPr lang="en-US" altLang="en-US" sz="2800" b="1">
                <a:solidFill>
                  <a:schemeClr val="bg1"/>
                </a:solidFill>
              </a:rPr>
              <a:t>Meeting with Musicians</a:t>
            </a:r>
          </a:p>
          <a:p>
            <a:r>
              <a:rPr lang="en-US" altLang="en-US" sz="2800" b="1">
                <a:solidFill>
                  <a:schemeClr val="bg1"/>
                </a:solidFill>
              </a:rPr>
              <a:t>Follow Up and Paperwork</a:t>
            </a:r>
          </a:p>
        </p:txBody>
      </p:sp>
      <p:pic>
        <p:nvPicPr>
          <p:cNvPr id="56324" name="Picture 4" descr="Slim-CD-Stack-psd2770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7400" y="3276600"/>
            <a:ext cx="2963863" cy="3581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81000" y="1219200"/>
            <a:ext cx="8229600" cy="1143000"/>
          </a:xfrm>
        </p:spPr>
        <p:txBody>
          <a:bodyPr/>
          <a:lstStyle/>
          <a:p>
            <a:r>
              <a:rPr lang="en-US" altLang="en-US" sz="4000">
                <a:solidFill>
                  <a:schemeClr val="bg1"/>
                </a:solidFill>
              </a:rPr>
              <a:t>Building the Database &amp; Data Entry</a:t>
            </a:r>
          </a:p>
        </p:txBody>
      </p:sp>
      <p:sp>
        <p:nvSpPr>
          <p:cNvPr id="61444" name="Rectangle 4"/>
          <p:cNvSpPr>
            <a:spLocks noGrp="1" noChangeArrowheads="1"/>
          </p:cNvSpPr>
          <p:nvPr>
            <p:ph type="body" idx="1"/>
          </p:nvPr>
        </p:nvSpPr>
        <p:spPr>
          <a:xfrm>
            <a:off x="4724400" y="2590800"/>
            <a:ext cx="4038600" cy="3154363"/>
          </a:xfrm>
        </p:spPr>
        <p:txBody>
          <a:bodyPr/>
          <a:lstStyle/>
          <a:p>
            <a:r>
              <a:rPr lang="en-US" altLang="en-US">
                <a:solidFill>
                  <a:schemeClr val="bg1"/>
                </a:solidFill>
              </a:rPr>
              <a:t>Omeka (Open Source)</a:t>
            </a:r>
          </a:p>
          <a:p>
            <a:r>
              <a:rPr lang="en-US" altLang="en-US">
                <a:solidFill>
                  <a:schemeClr val="bg1"/>
                </a:solidFill>
              </a:rPr>
              <a:t>Ripping &amp; Scanning</a:t>
            </a:r>
          </a:p>
          <a:p>
            <a:r>
              <a:rPr lang="en-US" altLang="en-US">
                <a:solidFill>
                  <a:schemeClr val="bg1"/>
                </a:solidFill>
              </a:rPr>
              <a:t>SoundCloud</a:t>
            </a:r>
          </a:p>
        </p:txBody>
      </p:sp>
      <p:pic>
        <p:nvPicPr>
          <p:cNvPr id="61445" name="Picture 5" descr="computer_kittens-600x45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2667000"/>
            <a:ext cx="3771900" cy="2828925"/>
          </a:xfrm>
          <a:prstGeom prst="rect">
            <a:avLst/>
          </a:prstGeom>
          <a:noFill/>
          <a:ln w="25400">
            <a:solidFill>
              <a:schemeClr val="tx1"/>
            </a:solidFill>
            <a:miter lim="800000"/>
            <a:headEnd/>
            <a:tailEnd/>
          </a:ln>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sp>
        <p:nvSpPr>
          <p:cNvPr id="61446" name="Text Box 6"/>
          <p:cNvSpPr txBox="1">
            <a:spLocks noChangeArrowheads="1"/>
          </p:cNvSpPr>
          <p:nvPr/>
        </p:nvSpPr>
        <p:spPr bwMode="auto">
          <a:xfrm>
            <a:off x="685800" y="5665788"/>
            <a:ext cx="3886200" cy="1192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t>Photo  by The Unreal Sephiroth</a:t>
            </a:r>
          </a:p>
          <a:p>
            <a:pPr>
              <a:spcBef>
                <a:spcPct val="50000"/>
              </a:spcBef>
            </a:pPr>
            <a:endParaRPr lang="en-US" altLang="en-US"/>
          </a:p>
          <a:p>
            <a:pPr>
              <a:spcBef>
                <a:spcPct val="50000"/>
              </a:spcBef>
            </a:pPr>
            <a:endParaRPr lang="en-US"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304800" y="914400"/>
            <a:ext cx="8229600" cy="1143000"/>
          </a:xfrm>
        </p:spPr>
        <p:txBody>
          <a:bodyPr/>
          <a:lstStyle/>
          <a:p>
            <a:r>
              <a:rPr lang="en-US" altLang="en-US" sz="6000">
                <a:solidFill>
                  <a:schemeClr val="bg1"/>
                </a:solidFill>
              </a:rPr>
              <a:t>Challenges</a:t>
            </a:r>
          </a:p>
        </p:txBody>
      </p:sp>
      <p:pic>
        <p:nvPicPr>
          <p:cNvPr id="15369" name="Picture 9" descr="Tightrope2"/>
          <p:cNvPicPr>
            <a:picLocks noChangeAspect="1" noChangeArrowheads="1"/>
          </p:cNvPicPr>
          <p:nvPr/>
        </p:nvPicPr>
        <p:blipFill>
          <a:blip r:embed="rId3" cstate="print">
            <a:extLst>
              <a:ext uri="{28A0092B-C50C-407E-A947-70E740481C1C}">
                <a14:useLocalDpi xmlns:a14="http://schemas.microsoft.com/office/drawing/2010/main" xmlns="" val="0"/>
              </a:ext>
            </a:extLst>
          </a:blip>
          <a:srcRect l="6187" r="4688"/>
          <a:stretch>
            <a:fillRect/>
          </a:stretch>
        </p:blipFill>
        <p:spPr bwMode="auto">
          <a:xfrm>
            <a:off x="838200" y="2362200"/>
            <a:ext cx="4346575" cy="3252788"/>
          </a:xfrm>
          <a:prstGeom prst="rect">
            <a:avLst/>
          </a:prstGeom>
          <a:noFill/>
          <a:ln w="25400">
            <a:solidFill>
              <a:schemeClr val="tx1"/>
            </a:solidFill>
            <a:miter lim="800000"/>
            <a:headEnd/>
            <a:tailEnd/>
          </a:ln>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sp>
        <p:nvSpPr>
          <p:cNvPr id="15371" name="Rectangle 11"/>
          <p:cNvSpPr>
            <a:spLocks noGrp="1" noChangeArrowheads="1"/>
          </p:cNvSpPr>
          <p:nvPr>
            <p:ph type="body" idx="1"/>
          </p:nvPr>
        </p:nvSpPr>
        <p:spPr>
          <a:xfrm>
            <a:off x="5486400" y="2362200"/>
            <a:ext cx="3352800" cy="3733800"/>
          </a:xfrm>
        </p:spPr>
        <p:txBody>
          <a:bodyPr/>
          <a:lstStyle/>
          <a:p>
            <a:r>
              <a:rPr lang="en-US" altLang="en-US" dirty="0">
                <a:solidFill>
                  <a:schemeClr val="bg1"/>
                </a:solidFill>
              </a:rPr>
              <a:t>Language</a:t>
            </a:r>
          </a:p>
          <a:p>
            <a:r>
              <a:rPr lang="en-US" altLang="en-US" dirty="0" smtClean="0">
                <a:solidFill>
                  <a:schemeClr val="bg1"/>
                </a:solidFill>
              </a:rPr>
              <a:t>Cataloging </a:t>
            </a:r>
            <a:r>
              <a:rPr lang="en-US" altLang="en-US" dirty="0">
                <a:solidFill>
                  <a:schemeClr val="bg1"/>
                </a:solidFill>
              </a:rPr>
              <a:t>&amp; Data Entry</a:t>
            </a:r>
          </a:p>
          <a:p>
            <a:r>
              <a:rPr lang="en-US" altLang="en-US" dirty="0">
                <a:solidFill>
                  <a:schemeClr val="bg1"/>
                </a:solidFill>
              </a:rPr>
              <a:t>Storage</a:t>
            </a:r>
          </a:p>
          <a:p>
            <a:endParaRPr lang="en-US" altLang="en-US"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a:xfrm>
            <a:off x="381000" y="990600"/>
            <a:ext cx="8229600" cy="1143000"/>
          </a:xfrm>
        </p:spPr>
        <p:txBody>
          <a:bodyPr/>
          <a:lstStyle/>
          <a:p>
            <a:r>
              <a:rPr lang="en-US" altLang="en-US">
                <a:solidFill>
                  <a:schemeClr val="bg1"/>
                </a:solidFill>
              </a:rPr>
              <a:t>The Language Challenge</a:t>
            </a:r>
          </a:p>
        </p:txBody>
      </p:sp>
      <p:pic>
        <p:nvPicPr>
          <p:cNvPr id="80901" name="Picture 5" descr="langu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2362200"/>
            <a:ext cx="6121400" cy="4175125"/>
          </a:xfrm>
          <a:prstGeom prst="rect">
            <a:avLst/>
          </a:prstGeom>
          <a:noFill/>
          <a:ln w="25400">
            <a:solidFill>
              <a:schemeClr val="tx1"/>
            </a:solidFill>
            <a:miter lim="800000"/>
            <a:headEnd/>
            <a:tailEnd/>
          </a:ln>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9" name="Rectangle 9"/>
          <p:cNvSpPr>
            <a:spLocks noChangeArrowheads="1"/>
          </p:cNvSpPr>
          <p:nvPr/>
        </p:nvSpPr>
        <p:spPr bwMode="auto">
          <a:xfrm>
            <a:off x="381000" y="1676400"/>
            <a:ext cx="4038600" cy="3963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r"/>
            <a:r>
              <a:rPr lang="en-US" altLang="en-US" sz="2000" dirty="0"/>
              <a:t>“Thank you for including me in the </a:t>
            </a:r>
            <a:r>
              <a:rPr lang="en-US" altLang="en-US" sz="2000" dirty="0" err="1"/>
              <a:t>SoundSwell</a:t>
            </a:r>
            <a:r>
              <a:rPr lang="en-US" altLang="en-US" sz="2000" dirty="0"/>
              <a:t> project.  I am proud to be a part of the local music of Santa Cruz and now part of the library.  I performed frequently in Santa Cruz for twenty years, and now physical limitations keep my opportunities to occasional.  I'm glad there is another way to get my music out to the community.”</a:t>
            </a:r>
          </a:p>
          <a:p>
            <a:r>
              <a:rPr lang="en-US" altLang="en-US" dirty="0"/>
              <a:t>  </a:t>
            </a:r>
          </a:p>
          <a:p>
            <a:pPr algn="r"/>
            <a:r>
              <a:rPr lang="en-US" altLang="en-US" dirty="0">
                <a:solidFill>
                  <a:srgbClr val="FFFF00"/>
                </a:solidFill>
              </a:rPr>
              <a:t>Yours Truly, </a:t>
            </a:r>
          </a:p>
          <a:p>
            <a:pPr algn="r"/>
            <a:r>
              <a:rPr lang="en-US" altLang="en-US" dirty="0">
                <a:solidFill>
                  <a:srgbClr val="FFFF00"/>
                </a:solidFill>
              </a:rPr>
              <a:t>Billy "Hawk" Epstein </a:t>
            </a:r>
          </a:p>
        </p:txBody>
      </p:sp>
      <p:pic>
        <p:nvPicPr>
          <p:cNvPr id="40970" name="Picture 10" descr="2009_06_07_Hawk"/>
          <p:cNvPicPr>
            <a:picLocks noChangeAspect="1" noChangeArrowheads="1"/>
          </p:cNvPicPr>
          <p:nvPr/>
        </p:nvPicPr>
        <p:blipFill>
          <a:blip r:embed="rId3" cstate="print">
            <a:extLst>
              <a:ext uri="{28A0092B-C50C-407E-A947-70E740481C1C}">
                <a14:useLocalDpi xmlns:a14="http://schemas.microsoft.com/office/drawing/2010/main" xmlns="" val="0"/>
              </a:ext>
            </a:extLst>
          </a:blip>
          <a:srcRect l="4901" r="19655"/>
          <a:stretch>
            <a:fillRect/>
          </a:stretch>
        </p:blipFill>
        <p:spPr bwMode="auto">
          <a:xfrm>
            <a:off x="4648200" y="1752600"/>
            <a:ext cx="3962400" cy="3946525"/>
          </a:xfrm>
          <a:prstGeom prst="rect">
            <a:avLst/>
          </a:prstGeom>
          <a:noFill/>
          <a:ln w="25400">
            <a:solidFill>
              <a:schemeClr val="tx1"/>
            </a:solidFill>
            <a:miter lim="800000"/>
            <a:headEnd/>
            <a:tailEnd/>
          </a:ln>
          <a:effectLst>
            <a:outerShdw dist="107763" dir="2700000" algn="ctr" rotWithShape="0">
              <a:srgbClr val="333333"/>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72261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3" name="Rectangle 7"/>
          <p:cNvSpPr>
            <a:spLocks noGrp="1" noChangeArrowheads="1"/>
          </p:cNvSpPr>
          <p:nvPr>
            <p:ph type="title"/>
          </p:nvPr>
        </p:nvSpPr>
        <p:spPr>
          <a:xfrm>
            <a:off x="381000" y="1066800"/>
            <a:ext cx="8229600" cy="1143000"/>
          </a:xfrm>
        </p:spPr>
        <p:txBody>
          <a:bodyPr/>
          <a:lstStyle/>
          <a:p>
            <a:r>
              <a:rPr lang="en-US" altLang="en-US">
                <a:solidFill>
                  <a:schemeClr val="bg1"/>
                </a:solidFill>
                <a:latin typeface="Calibri" panose="020F0502020204030204" pitchFamily="34" charset="0"/>
              </a:rPr>
              <a:t>Cataloging &amp; Data Entry Nightmare</a:t>
            </a:r>
          </a:p>
        </p:txBody>
      </p:sp>
      <p:sp>
        <p:nvSpPr>
          <p:cNvPr id="60424" name="Rectangle 8"/>
          <p:cNvSpPr>
            <a:spLocks noGrp="1" noChangeArrowheads="1"/>
          </p:cNvSpPr>
          <p:nvPr>
            <p:ph type="body" idx="1"/>
          </p:nvPr>
        </p:nvSpPr>
        <p:spPr>
          <a:xfrm>
            <a:off x="4114800" y="2133600"/>
            <a:ext cx="4419600" cy="3535363"/>
          </a:xfrm>
        </p:spPr>
        <p:txBody>
          <a:bodyPr/>
          <a:lstStyle/>
          <a:p>
            <a:r>
              <a:rPr lang="en-US" altLang="en-US" sz="4000">
                <a:solidFill>
                  <a:schemeClr val="bg1"/>
                </a:solidFill>
                <a:latin typeface="Calibri" panose="020F0502020204030204" pitchFamily="34" charset="0"/>
              </a:rPr>
              <a:t>No Authority Files</a:t>
            </a:r>
          </a:p>
          <a:p>
            <a:r>
              <a:rPr lang="en-US" altLang="en-US" sz="4000">
                <a:solidFill>
                  <a:schemeClr val="bg1"/>
                </a:solidFill>
                <a:latin typeface="Calibri" panose="020F0502020204030204" pitchFamily="34" charset="0"/>
              </a:rPr>
              <a:t>Pseudonyms</a:t>
            </a:r>
          </a:p>
          <a:p>
            <a:r>
              <a:rPr lang="en-US" altLang="en-US" sz="4000">
                <a:solidFill>
                  <a:schemeClr val="bg1"/>
                </a:solidFill>
                <a:latin typeface="Calibri" panose="020F0502020204030204" pitchFamily="34" charset="0"/>
              </a:rPr>
              <a:t>Consistency</a:t>
            </a:r>
          </a:p>
          <a:p>
            <a:r>
              <a:rPr lang="en-US" altLang="en-US" sz="4000">
                <a:solidFill>
                  <a:schemeClr val="bg1"/>
                </a:solidFill>
                <a:latin typeface="Calibri" panose="020F0502020204030204" pitchFamily="34" charset="0"/>
              </a:rPr>
              <a:t>SoundCloud Data</a:t>
            </a:r>
          </a:p>
          <a:p>
            <a:r>
              <a:rPr lang="en-US" altLang="en-US" sz="4000">
                <a:solidFill>
                  <a:schemeClr val="bg1"/>
                </a:solidFill>
                <a:latin typeface="Calibri" panose="020F0502020204030204" pitchFamily="34" charset="0"/>
              </a:rPr>
              <a:t>Zip Files Galore</a:t>
            </a:r>
          </a:p>
        </p:txBody>
      </p:sp>
      <p:pic>
        <p:nvPicPr>
          <p:cNvPr id="60425" name="Picture 9" descr="desk-with-pile-of-papers2"/>
          <p:cNvPicPr>
            <a:picLocks noChangeAspect="1" noChangeArrowheads="1"/>
          </p:cNvPicPr>
          <p:nvPr/>
        </p:nvPicPr>
        <p:blipFill>
          <a:blip r:embed="rId3" cstate="print">
            <a:extLst>
              <a:ext uri="{28A0092B-C50C-407E-A947-70E740481C1C}">
                <a14:useLocalDpi xmlns:a14="http://schemas.microsoft.com/office/drawing/2010/main" xmlns="" val="0"/>
              </a:ext>
            </a:extLst>
          </a:blip>
          <a:srcRect l="9111" r="9111"/>
          <a:stretch>
            <a:fillRect/>
          </a:stretch>
        </p:blipFill>
        <p:spPr bwMode="auto">
          <a:xfrm>
            <a:off x="1019175" y="2209800"/>
            <a:ext cx="2943225" cy="3600450"/>
          </a:xfrm>
          <a:prstGeom prst="rect">
            <a:avLst/>
          </a:prstGeom>
          <a:noFill/>
          <a:ln w="25400">
            <a:solidFill>
              <a:schemeClr val="tx1"/>
            </a:solidFill>
            <a:miter lim="800000"/>
            <a:headEnd/>
            <a:tailEnd/>
          </a:ln>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295400"/>
            <a:ext cx="8229600" cy="1143000"/>
          </a:xfrm>
        </p:spPr>
        <p:txBody>
          <a:bodyPr/>
          <a:lstStyle/>
          <a:p>
            <a:r>
              <a:rPr lang="en-US" altLang="en-US" dirty="0">
                <a:solidFill>
                  <a:schemeClr val="bg1"/>
                </a:solidFill>
              </a:rPr>
              <a:t>What is </a:t>
            </a:r>
            <a:r>
              <a:rPr lang="en-US" altLang="en-US" dirty="0" err="1">
                <a:solidFill>
                  <a:schemeClr val="bg1"/>
                </a:solidFill>
              </a:rPr>
              <a:t>SoundSwell</a:t>
            </a:r>
            <a:r>
              <a:rPr lang="en-US" altLang="en-US" dirty="0">
                <a:solidFill>
                  <a:schemeClr val="bg1"/>
                </a:solidFill>
              </a:rPr>
              <a:t>?</a:t>
            </a:r>
          </a:p>
        </p:txBody>
      </p:sp>
      <p:sp>
        <p:nvSpPr>
          <p:cNvPr id="18435" name="Rectangle 3"/>
          <p:cNvSpPr>
            <a:spLocks noGrp="1" noChangeArrowheads="1"/>
          </p:cNvSpPr>
          <p:nvPr>
            <p:ph type="body" idx="1"/>
          </p:nvPr>
        </p:nvSpPr>
        <p:spPr>
          <a:xfrm>
            <a:off x="457200" y="2514600"/>
            <a:ext cx="3505200" cy="3276600"/>
          </a:xfrm>
        </p:spPr>
        <p:txBody>
          <a:bodyPr/>
          <a:lstStyle/>
          <a:p>
            <a:pPr>
              <a:lnSpc>
                <a:spcPct val="90000"/>
              </a:lnSpc>
            </a:pPr>
            <a:r>
              <a:rPr lang="en-US" altLang="en-US">
                <a:solidFill>
                  <a:schemeClr val="bg1"/>
                </a:solidFill>
              </a:rPr>
              <a:t>Downloadable Database</a:t>
            </a:r>
          </a:p>
          <a:p>
            <a:pPr>
              <a:lnSpc>
                <a:spcPct val="90000"/>
              </a:lnSpc>
              <a:buFontTx/>
              <a:buNone/>
            </a:pPr>
            <a:endParaRPr lang="en-US" altLang="en-US" sz="800">
              <a:solidFill>
                <a:schemeClr val="bg1"/>
              </a:solidFill>
            </a:endParaRPr>
          </a:p>
          <a:p>
            <a:pPr>
              <a:lnSpc>
                <a:spcPct val="90000"/>
              </a:lnSpc>
            </a:pPr>
            <a:r>
              <a:rPr lang="en-US" altLang="en-US">
                <a:solidFill>
                  <a:schemeClr val="bg1"/>
                </a:solidFill>
              </a:rPr>
              <a:t>Discovery &amp; Access Tool</a:t>
            </a:r>
          </a:p>
          <a:p>
            <a:pPr>
              <a:lnSpc>
                <a:spcPct val="90000"/>
              </a:lnSpc>
              <a:buFontTx/>
              <a:buNone/>
            </a:pPr>
            <a:endParaRPr lang="en-US" altLang="en-US" sz="700">
              <a:solidFill>
                <a:schemeClr val="bg1"/>
              </a:solidFill>
            </a:endParaRPr>
          </a:p>
          <a:p>
            <a:pPr>
              <a:lnSpc>
                <a:spcPct val="90000"/>
              </a:lnSpc>
            </a:pPr>
            <a:r>
              <a:rPr lang="en-US" altLang="en-US">
                <a:solidFill>
                  <a:schemeClr val="bg1"/>
                </a:solidFill>
              </a:rPr>
              <a:t>Historical Archive</a:t>
            </a:r>
          </a:p>
        </p:txBody>
      </p:sp>
      <p:pic>
        <p:nvPicPr>
          <p:cNvPr id="18436" name="Picture 4" descr="screenshot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3800" y="2597150"/>
            <a:ext cx="5029200" cy="3225800"/>
          </a:xfrm>
          <a:prstGeom prst="rect">
            <a:avLst/>
          </a:prstGeom>
          <a:noFill/>
          <a:ln w="25400">
            <a:solidFill>
              <a:schemeClr val="tx1"/>
            </a:solidFill>
            <a:miter lim="800000"/>
            <a:headEnd/>
            <a:tailEnd/>
          </a:ln>
          <a:effectLst>
            <a:outerShdw dist="107763" dir="2700000" algn="ctr" rotWithShape="0">
              <a:srgbClr val="333333"/>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ChangeArrowheads="1"/>
          </p:cNvSpPr>
          <p:nvPr>
            <p:ph type="title"/>
          </p:nvPr>
        </p:nvSpPr>
        <p:spPr>
          <a:xfrm>
            <a:off x="457200" y="990600"/>
            <a:ext cx="8229600" cy="1143000"/>
          </a:xfrm>
        </p:spPr>
        <p:txBody>
          <a:bodyPr/>
          <a:lstStyle/>
          <a:p>
            <a:r>
              <a:rPr lang="en-US" altLang="en-US" sz="5400">
                <a:solidFill>
                  <a:schemeClr val="bg1"/>
                </a:solidFill>
              </a:rPr>
              <a:t>Storage Problems</a:t>
            </a:r>
          </a:p>
        </p:txBody>
      </p:sp>
      <p:pic>
        <p:nvPicPr>
          <p:cNvPr id="93189" name="Picture 5" descr="Matti_Mattil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09800" y="2286000"/>
            <a:ext cx="4800600" cy="3600450"/>
          </a:xfrm>
          <a:prstGeom prst="rect">
            <a:avLst/>
          </a:prstGeom>
          <a:noFill/>
          <a:ln w="25400">
            <a:solidFill>
              <a:schemeClr val="tx1"/>
            </a:solidFill>
            <a:miter lim="800000"/>
            <a:headEnd/>
            <a:tailEnd/>
          </a:ln>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sp>
        <p:nvSpPr>
          <p:cNvPr id="93190" name="Text Box 6"/>
          <p:cNvSpPr txBox="1">
            <a:spLocks noChangeArrowheads="1"/>
          </p:cNvSpPr>
          <p:nvPr/>
        </p:nvSpPr>
        <p:spPr bwMode="auto">
          <a:xfrm>
            <a:off x="3886200" y="6096000"/>
            <a:ext cx="3200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a:spcBef>
                <a:spcPct val="50000"/>
              </a:spcBef>
            </a:pPr>
            <a:r>
              <a:rPr lang="en-US" altLang="en-US">
                <a:solidFill>
                  <a:schemeClr val="tx1"/>
                </a:solidFill>
              </a:rPr>
              <a:t>Photo by Matti Mattila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a:xfrm>
            <a:off x="381000" y="1371600"/>
            <a:ext cx="8229600" cy="1143000"/>
          </a:xfrm>
        </p:spPr>
        <p:txBody>
          <a:bodyPr/>
          <a:lstStyle/>
          <a:p>
            <a:r>
              <a:rPr lang="en-US" altLang="en-US">
                <a:solidFill>
                  <a:schemeClr val="bg1"/>
                </a:solidFill>
              </a:rPr>
              <a:t>Music Brings People Together</a:t>
            </a:r>
          </a:p>
        </p:txBody>
      </p:sp>
      <p:pic>
        <p:nvPicPr>
          <p:cNvPr id="37894" name="Picture 6" descr="drumcircle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2590800"/>
            <a:ext cx="7158038" cy="3057525"/>
          </a:xfrm>
          <a:prstGeom prst="rect">
            <a:avLst/>
          </a:prstGeom>
          <a:noFill/>
          <a:ln w="25400">
            <a:solidFill>
              <a:schemeClr val="tx1"/>
            </a:solidFill>
            <a:miter lim="800000"/>
            <a:headEnd/>
            <a:tailEnd/>
          </a:ln>
          <a:effectLst>
            <a:outerShdw dist="107763"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37895" name="Text Box 7"/>
          <p:cNvSpPr txBox="1">
            <a:spLocks noChangeArrowheads="1"/>
          </p:cNvSpPr>
          <p:nvPr/>
        </p:nvSpPr>
        <p:spPr bwMode="auto">
          <a:xfrm>
            <a:off x="381000" y="5943600"/>
            <a:ext cx="77724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a:spcBef>
                <a:spcPct val="50000"/>
              </a:spcBef>
            </a:pPr>
            <a:r>
              <a:rPr lang="en-US" altLang="en-US" sz="1200">
                <a:solidFill>
                  <a:srgbClr val="000000"/>
                </a:solidFill>
              </a:rPr>
              <a:t>Drum circle led by Giving Tree Music. Photo courtesy of Clearwater Public Library System, FL.</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9" name="Picture 7" descr="Future-backgroun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457200"/>
            <a:ext cx="10058400" cy="7772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a:xfrm>
            <a:off x="381000" y="1219200"/>
            <a:ext cx="8229600" cy="1143000"/>
          </a:xfrm>
        </p:spPr>
        <p:txBody>
          <a:bodyPr/>
          <a:lstStyle/>
          <a:p>
            <a:r>
              <a:rPr lang="en-US" altLang="en-US">
                <a:solidFill>
                  <a:schemeClr val="bg1"/>
                </a:solidFill>
              </a:rPr>
              <a:t>Let’s Take a Look</a:t>
            </a:r>
          </a:p>
        </p:txBody>
      </p:sp>
      <p:pic>
        <p:nvPicPr>
          <p:cNvPr id="96264" name="Picture 8" descr="cartoonEye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4600" y="2590800"/>
            <a:ext cx="3695700" cy="36957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33400" y="990600"/>
            <a:ext cx="8229600" cy="1143000"/>
          </a:xfrm>
        </p:spPr>
        <p:txBody>
          <a:bodyPr/>
          <a:lstStyle/>
          <a:p>
            <a:r>
              <a:rPr lang="en-US" altLang="en-US" sz="7200" dirty="0">
                <a:solidFill>
                  <a:schemeClr val="bg1"/>
                </a:solidFill>
                <a:latin typeface="Calibri" panose="020F0502020204030204" pitchFamily="34" charset="0"/>
              </a:rPr>
              <a:t>Thank You!</a:t>
            </a:r>
          </a:p>
        </p:txBody>
      </p:sp>
      <p:sp>
        <p:nvSpPr>
          <p:cNvPr id="59395" name="Text Box 3"/>
          <p:cNvSpPr txBox="1">
            <a:spLocks noChangeArrowheads="1"/>
          </p:cNvSpPr>
          <p:nvPr/>
        </p:nvSpPr>
        <p:spPr bwMode="auto">
          <a:xfrm>
            <a:off x="381000" y="2362200"/>
            <a:ext cx="8534400" cy="30008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Aft>
                <a:spcPts val="600"/>
              </a:spcAft>
            </a:pPr>
            <a:r>
              <a:rPr lang="en-US" altLang="en-US" sz="3200" dirty="0" smtClean="0"/>
              <a:t>SCMUSIC.SANTACRUZPL.ORG</a:t>
            </a:r>
          </a:p>
          <a:p>
            <a:pPr algn="ctr"/>
            <a:r>
              <a:rPr lang="en-US" altLang="en-US" sz="3200" dirty="0" smtClean="0"/>
              <a:t>Diane </a:t>
            </a:r>
            <a:r>
              <a:rPr lang="en-US" altLang="en-US" sz="3200" dirty="0"/>
              <a:t>Cowen</a:t>
            </a:r>
          </a:p>
          <a:p>
            <a:pPr algn="ctr"/>
            <a:r>
              <a:rPr lang="en-US" altLang="en-US" sz="3000" dirty="0"/>
              <a:t>Virtual Services Librarian, </a:t>
            </a:r>
            <a:endParaRPr lang="en-US" altLang="en-US" sz="3000" dirty="0" smtClean="0"/>
          </a:p>
          <a:p>
            <a:pPr algn="ctr"/>
            <a:r>
              <a:rPr lang="en-US" altLang="en-US" sz="3000" dirty="0" smtClean="0"/>
              <a:t>Santa </a:t>
            </a:r>
            <a:r>
              <a:rPr lang="en-US" altLang="en-US" sz="3000" dirty="0"/>
              <a:t>Cruz Public Libraries</a:t>
            </a:r>
          </a:p>
          <a:p>
            <a:pPr algn="ctr"/>
            <a:r>
              <a:rPr lang="en-US" altLang="en-US" sz="3000" dirty="0"/>
              <a:t> email</a:t>
            </a:r>
            <a:r>
              <a:rPr lang="en-US" altLang="en-US" sz="3000" dirty="0" smtClean="0"/>
              <a:t>: </a:t>
            </a:r>
            <a:r>
              <a:rPr lang="en-US" altLang="en-US" sz="3000" dirty="0" smtClean="0">
                <a:hlinkClick r:id="rId2"/>
              </a:rPr>
              <a:t>cowend@santacruzpl.org</a:t>
            </a:r>
            <a:r>
              <a:rPr lang="en-US" altLang="en-US" sz="3000" dirty="0" smtClean="0"/>
              <a:t> </a:t>
            </a:r>
            <a:endParaRPr lang="en-US" altLang="en-US" sz="3000" dirty="0"/>
          </a:p>
          <a:p>
            <a:pPr algn="ctr"/>
            <a:r>
              <a:rPr lang="en-US" altLang="en-US" sz="3000" dirty="0"/>
              <a:t>Twitter: @</a:t>
            </a:r>
            <a:r>
              <a:rPr lang="en-US" altLang="en-US" sz="3000" dirty="0" err="1" smtClean="0"/>
              <a:t>groovacious</a:t>
            </a:r>
            <a:endParaRPr lang="en-US" altLang="en-US" sz="3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lstStyle/>
          <a:p>
            <a:r>
              <a:rPr lang="en-US" dirty="0" smtClean="0">
                <a:solidFill>
                  <a:schemeClr val="bg1"/>
                </a:solidFill>
              </a:rPr>
              <a:t>Start with Why</a:t>
            </a:r>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43199" y="2819400"/>
            <a:ext cx="3657601" cy="3657601"/>
          </a:xfrm>
          <a:prstGeom prst="rect">
            <a:avLst/>
          </a:prstGeom>
        </p:spPr>
      </p:pic>
    </p:spTree>
    <p:extLst>
      <p:ext uri="{BB962C8B-B14F-4D97-AF65-F5344CB8AC3E}">
        <p14:creationId xmlns:p14="http://schemas.microsoft.com/office/powerpoint/2010/main" xmlns="" val="2238785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lstStyle/>
          <a:p>
            <a:r>
              <a:rPr lang="en-US" dirty="0" smtClean="0">
                <a:solidFill>
                  <a:schemeClr val="bg1"/>
                </a:solidFill>
              </a:rPr>
              <a:t>Community Connections</a:t>
            </a:r>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95500" y="3124200"/>
            <a:ext cx="4953000" cy="2981325"/>
          </a:xfrm>
          <a:prstGeom prst="rect">
            <a:avLst/>
          </a:prstGeom>
          <a:ln w="12700">
            <a:solidFill>
              <a:schemeClr val="tx1"/>
            </a:solidFill>
          </a:ln>
          <a:effectLst>
            <a:outerShdw blurRad="50800" dist="165100" dir="2700000" algn="tl" rotWithShape="0">
              <a:schemeClr val="tx1">
                <a:alpha val="40000"/>
              </a:schemeClr>
            </a:outerShdw>
          </a:effectLst>
        </p:spPr>
      </p:pic>
    </p:spTree>
    <p:extLst>
      <p:ext uri="{BB962C8B-B14F-4D97-AF65-F5344CB8AC3E}">
        <p14:creationId xmlns:p14="http://schemas.microsoft.com/office/powerpoint/2010/main" xmlns="" val="2758913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05472" y="2743200"/>
            <a:ext cx="3580656" cy="3580656"/>
          </a:xfrm>
          <a:prstGeom prst="rect">
            <a:avLst/>
          </a:prstGeom>
          <a:ln>
            <a:solidFill>
              <a:schemeClr val="tx1"/>
            </a:solidFill>
          </a:ln>
          <a:effectLst>
            <a:outerShdw blurRad="50800" dist="152400" dir="3660000" algn="tl" rotWithShape="0">
              <a:schemeClr val="tx1">
                <a:alpha val="40000"/>
              </a:schemeClr>
            </a:outerShdw>
          </a:effectLst>
        </p:spPr>
      </p:pic>
      <p:sp>
        <p:nvSpPr>
          <p:cNvPr id="5" name="Title 4"/>
          <p:cNvSpPr>
            <a:spLocks noGrp="1"/>
          </p:cNvSpPr>
          <p:nvPr>
            <p:ph type="title"/>
          </p:nvPr>
        </p:nvSpPr>
        <p:spPr>
          <a:xfrm>
            <a:off x="381000" y="1295400"/>
            <a:ext cx="8229600" cy="1143000"/>
          </a:xfrm>
        </p:spPr>
        <p:txBody>
          <a:bodyPr/>
          <a:lstStyle/>
          <a:p>
            <a:r>
              <a:rPr lang="en-US" dirty="0" smtClean="0">
                <a:solidFill>
                  <a:schemeClr val="bg1"/>
                </a:solidFill>
              </a:rPr>
              <a:t>Looking Outward</a:t>
            </a:r>
            <a:endParaRPr lang="en-US" dirty="0">
              <a:solidFill>
                <a:schemeClr val="bg1"/>
              </a:solidFill>
            </a:endParaRPr>
          </a:p>
        </p:txBody>
      </p:sp>
    </p:spTree>
    <p:extLst>
      <p:ext uri="{BB962C8B-B14F-4D97-AF65-F5344CB8AC3E}">
        <p14:creationId xmlns:p14="http://schemas.microsoft.com/office/powerpoint/2010/main" xmlns="" val="2131162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organi_SaraStasi"/>
          <p:cNvPicPr>
            <a:picLocks noChangeAspect="1" noChangeArrowheads="1"/>
          </p:cNvPicPr>
          <p:nvPr/>
        </p:nvPicPr>
        <p:blipFill>
          <a:blip r:embed="rId3" cstate="print">
            <a:extLst>
              <a:ext uri="{28A0092B-C50C-407E-A947-70E740481C1C}">
                <a14:useLocalDpi xmlns:a14="http://schemas.microsoft.com/office/drawing/2010/main" xmlns="" val="0"/>
              </a:ext>
            </a:extLst>
          </a:blip>
          <a:srcRect l="12265" t="1639"/>
          <a:stretch>
            <a:fillRect/>
          </a:stretch>
        </p:blipFill>
        <p:spPr bwMode="auto">
          <a:xfrm>
            <a:off x="4876800" y="1600200"/>
            <a:ext cx="3270250" cy="4572000"/>
          </a:xfrm>
          <a:prstGeom prst="rect">
            <a:avLst/>
          </a:prstGeom>
          <a:noFill/>
          <a:ln w="25400">
            <a:solidFill>
              <a:schemeClr val="tx1"/>
            </a:solidFill>
            <a:miter lim="800000"/>
            <a:headEnd/>
            <a:tailEnd/>
          </a:ln>
          <a:effectLst>
            <a:outerShdw dist="125724"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5125" name="Text Box 5"/>
          <p:cNvSpPr txBox="1">
            <a:spLocks noChangeArrowheads="1"/>
          </p:cNvSpPr>
          <p:nvPr/>
        </p:nvSpPr>
        <p:spPr bwMode="auto">
          <a:xfrm>
            <a:off x="4876800" y="6324600"/>
            <a:ext cx="3733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chemeClr val="tx1"/>
                </a:solidFill>
              </a:rPr>
              <a:t>The Great Morgani photo courtesy of Sara Stasi</a:t>
            </a:r>
          </a:p>
        </p:txBody>
      </p:sp>
      <p:sp>
        <p:nvSpPr>
          <p:cNvPr id="5129" name="WordArt 9"/>
          <p:cNvSpPr>
            <a:spLocks noChangeArrowheads="1" noChangeShapeType="1" noTextEdit="1"/>
          </p:cNvSpPr>
          <p:nvPr/>
        </p:nvSpPr>
        <p:spPr bwMode="auto">
          <a:xfrm rot="-459821">
            <a:off x="914400" y="762000"/>
            <a:ext cx="5105400" cy="2133600"/>
          </a:xfrm>
          <a:prstGeom prst="rect">
            <a:avLst/>
          </a:prstGeom>
          <a:extLst>
            <a:ext uri="{AF507438-7753-43E0-B8FC-AC1667EBCBE1}">
              <a14:hiddenEffects xmlns:a14="http://schemas.microsoft.com/office/drawing/2010/main" xmlns="">
                <a:effectLst/>
              </a14:hiddenEffects>
            </a:ext>
          </a:extLst>
        </p:spPr>
        <p:txBody>
          <a:bodyPr wrap="none" fromWordArt="1">
            <a:prstTxWarp prst="textSlantUp">
              <a:avLst>
                <a:gd name="adj" fmla="val 43583"/>
              </a:avLst>
            </a:prstTxWarp>
          </a:bodyPr>
          <a:lstStyle/>
          <a:p>
            <a:pPr algn="ctr"/>
            <a:r>
              <a:rPr lang="en-US" sz="3600" b="1" kern="10" spc="720" dirty="0">
                <a:ln w="3175">
                  <a:solidFill>
                    <a:srgbClr val="000000"/>
                  </a:solidFill>
                  <a:round/>
                  <a:headEnd/>
                  <a:tailEnd/>
                </a:ln>
                <a:latin typeface="Freestyle Script" panose="030804020302050B0404" pitchFamily="66" charset="0"/>
              </a:rPr>
              <a:t>Santa Cruz!</a:t>
            </a:r>
          </a:p>
        </p:txBody>
      </p:sp>
      <p:sp>
        <p:nvSpPr>
          <p:cNvPr id="5133" name="Rectangle 13"/>
          <p:cNvSpPr>
            <a:spLocks noGrp="1" noChangeArrowheads="1"/>
          </p:cNvSpPr>
          <p:nvPr>
            <p:ph type="body" idx="1"/>
          </p:nvPr>
        </p:nvSpPr>
        <p:spPr>
          <a:xfrm>
            <a:off x="533400" y="3505200"/>
            <a:ext cx="4114800" cy="2438400"/>
          </a:xfrm>
        </p:spPr>
        <p:txBody>
          <a:bodyPr/>
          <a:lstStyle/>
          <a:p>
            <a:r>
              <a:rPr lang="en-US" altLang="en-US" dirty="0">
                <a:solidFill>
                  <a:schemeClr val="bg1"/>
                </a:solidFill>
              </a:rPr>
              <a:t>Arts Identity</a:t>
            </a:r>
          </a:p>
          <a:p>
            <a:r>
              <a:rPr lang="en-US" altLang="en-US" dirty="0">
                <a:solidFill>
                  <a:schemeClr val="bg1"/>
                </a:solidFill>
              </a:rPr>
              <a:t>Active Music Scene</a:t>
            </a:r>
          </a:p>
          <a:p>
            <a:r>
              <a:rPr lang="en-US" altLang="en-US" dirty="0">
                <a:solidFill>
                  <a:schemeClr val="bg1"/>
                </a:solidFill>
              </a:rPr>
              <a:t>Variety of Genres</a:t>
            </a:r>
          </a:p>
          <a:p>
            <a:endParaRPr lang="en-US" altLang="en-US"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ArtOverMusic"/>
          <p:cNvPicPr>
            <a:picLocks noChangeAspect="1" noChangeArrowheads="1"/>
          </p:cNvPicPr>
          <p:nvPr/>
        </p:nvPicPr>
        <p:blipFill>
          <a:blip r:embed="rId3" cstate="print">
            <a:extLst>
              <a:ext uri="{28A0092B-C50C-407E-A947-70E740481C1C}">
                <a14:useLocalDpi xmlns:a14="http://schemas.microsoft.com/office/drawing/2010/main" xmlns="" val="0"/>
              </a:ext>
            </a:extLst>
          </a:blip>
          <a:srcRect l="25024" r="35013" b="11604"/>
          <a:stretch>
            <a:fillRect/>
          </a:stretch>
        </p:blipFill>
        <p:spPr bwMode="auto">
          <a:xfrm rot="958909">
            <a:off x="685800" y="1676400"/>
            <a:ext cx="3094038" cy="5181600"/>
          </a:xfrm>
          <a:prstGeom prst="rect">
            <a:avLst/>
          </a:prstGeom>
          <a:noFill/>
          <a:extLst>
            <a:ext uri="{909E8E84-426E-40DD-AFC4-6F175D3DCCD1}">
              <a14:hiddenFill xmlns:a14="http://schemas.microsoft.com/office/drawing/2010/main" xmlns="">
                <a:solidFill>
                  <a:srgbClr val="FFFFFF"/>
                </a:solidFill>
              </a14:hiddenFill>
            </a:ext>
          </a:extLst>
        </p:spPr>
      </p:pic>
      <p:sp>
        <p:nvSpPr>
          <p:cNvPr id="6155" name="Rectangle 11"/>
          <p:cNvSpPr>
            <a:spLocks noGrp="1" noChangeArrowheads="1"/>
          </p:cNvSpPr>
          <p:nvPr>
            <p:ph type="title"/>
          </p:nvPr>
        </p:nvSpPr>
        <p:spPr>
          <a:xfrm>
            <a:off x="381000" y="1143000"/>
            <a:ext cx="8458200" cy="990600"/>
          </a:xfrm>
        </p:spPr>
        <p:txBody>
          <a:bodyPr/>
          <a:lstStyle/>
          <a:p>
            <a:r>
              <a:rPr lang="en-US" altLang="en-US">
                <a:solidFill>
                  <a:schemeClr val="bg1"/>
                </a:solidFill>
              </a:rPr>
              <a:t>Santa Cruz Arts Master Plan</a:t>
            </a:r>
          </a:p>
        </p:txBody>
      </p:sp>
      <p:sp>
        <p:nvSpPr>
          <p:cNvPr id="6156" name="Rectangle 12"/>
          <p:cNvSpPr>
            <a:spLocks noGrp="1" noChangeArrowheads="1"/>
          </p:cNvSpPr>
          <p:nvPr>
            <p:ph type="body" idx="1"/>
          </p:nvPr>
        </p:nvSpPr>
        <p:spPr>
          <a:xfrm>
            <a:off x="3810000" y="2438400"/>
            <a:ext cx="4724400" cy="2590800"/>
          </a:xfrm>
        </p:spPr>
        <p:txBody>
          <a:bodyPr/>
          <a:lstStyle/>
          <a:p>
            <a:r>
              <a:rPr lang="en-US" altLang="en-US">
                <a:solidFill>
                  <a:schemeClr val="bg1"/>
                </a:solidFill>
              </a:rPr>
              <a:t>Visual Arts Bias</a:t>
            </a:r>
          </a:p>
          <a:p>
            <a:r>
              <a:rPr lang="en-US" altLang="en-US">
                <a:solidFill>
                  <a:schemeClr val="bg1"/>
                </a:solidFill>
              </a:rPr>
              <a:t>Event Based Musical Promotions</a:t>
            </a:r>
          </a:p>
          <a:p>
            <a:r>
              <a:rPr lang="en-US" altLang="en-US">
                <a:solidFill>
                  <a:schemeClr val="bg1"/>
                </a:solidFill>
              </a:rPr>
              <a:t>Musical Genre Bias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066800"/>
            <a:ext cx="9144000" cy="1143000"/>
          </a:xfrm>
        </p:spPr>
        <p:txBody>
          <a:bodyPr/>
          <a:lstStyle/>
          <a:p>
            <a:r>
              <a:rPr lang="en-US" altLang="en-US" sz="3600">
                <a:solidFill>
                  <a:schemeClr val="bg1"/>
                </a:solidFill>
              </a:rPr>
              <a:t>Music Community Faces Challenges</a:t>
            </a:r>
          </a:p>
        </p:txBody>
      </p:sp>
      <p:sp>
        <p:nvSpPr>
          <p:cNvPr id="33795" name="Rectangle 3"/>
          <p:cNvSpPr>
            <a:spLocks noGrp="1" noChangeArrowheads="1"/>
          </p:cNvSpPr>
          <p:nvPr>
            <p:ph type="body" idx="1"/>
          </p:nvPr>
        </p:nvSpPr>
        <p:spPr>
          <a:xfrm>
            <a:off x="4038600" y="2438400"/>
            <a:ext cx="4724400" cy="3154363"/>
          </a:xfrm>
        </p:spPr>
        <p:txBody>
          <a:bodyPr/>
          <a:lstStyle/>
          <a:p>
            <a:pPr>
              <a:lnSpc>
                <a:spcPct val="90000"/>
              </a:lnSpc>
            </a:pPr>
            <a:r>
              <a:rPr lang="en-US" altLang="en-US">
                <a:solidFill>
                  <a:schemeClr val="bg1"/>
                </a:solidFill>
              </a:rPr>
              <a:t>Need a Discovery Tool</a:t>
            </a:r>
          </a:p>
          <a:p>
            <a:pPr>
              <a:lnSpc>
                <a:spcPct val="90000"/>
              </a:lnSpc>
            </a:pPr>
            <a:r>
              <a:rPr lang="en-US" altLang="en-US">
                <a:solidFill>
                  <a:schemeClr val="bg1"/>
                </a:solidFill>
              </a:rPr>
              <a:t>Compensation &amp; Copyright</a:t>
            </a:r>
          </a:p>
          <a:p>
            <a:pPr>
              <a:lnSpc>
                <a:spcPct val="90000"/>
              </a:lnSpc>
            </a:pPr>
            <a:r>
              <a:rPr lang="en-US" altLang="en-US">
                <a:solidFill>
                  <a:schemeClr val="bg1"/>
                </a:solidFill>
              </a:rPr>
              <a:t>Small Venue Activity</a:t>
            </a:r>
          </a:p>
          <a:p>
            <a:pPr>
              <a:lnSpc>
                <a:spcPct val="90000"/>
              </a:lnSpc>
            </a:pPr>
            <a:r>
              <a:rPr lang="en-US" altLang="en-US">
                <a:solidFill>
                  <a:schemeClr val="bg1"/>
                </a:solidFill>
              </a:rPr>
              <a:t>Large Event Competition</a:t>
            </a:r>
          </a:p>
        </p:txBody>
      </p:sp>
      <p:pic>
        <p:nvPicPr>
          <p:cNvPr id="33797" name="Picture 5" descr="CourrtesyEarthworm"/>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333" t="24480" r="4881" b="7201"/>
          <a:stretch>
            <a:fillRect/>
          </a:stretch>
        </p:blipFill>
        <p:spPr bwMode="auto">
          <a:xfrm>
            <a:off x="609600" y="2362200"/>
            <a:ext cx="3263900" cy="3505200"/>
          </a:xfrm>
          <a:prstGeom prst="rect">
            <a:avLst/>
          </a:prstGeom>
          <a:noFill/>
          <a:ln w="25400">
            <a:solidFill>
              <a:schemeClr val="tx1"/>
            </a:solidFill>
            <a:miter lim="800000"/>
            <a:headEnd/>
            <a:tailEnd/>
          </a:ln>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sp>
        <p:nvSpPr>
          <p:cNvPr id="33798" name="Text Box 6"/>
          <p:cNvSpPr txBox="1">
            <a:spLocks noChangeArrowheads="1"/>
          </p:cNvSpPr>
          <p:nvPr/>
        </p:nvSpPr>
        <p:spPr bwMode="auto">
          <a:xfrm>
            <a:off x="609600" y="6096000"/>
            <a:ext cx="2819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tx1"/>
                </a:solidFill>
                <a:latin typeface="Arial" panose="020B0604020202020204" pitchFamily="34" charset="0"/>
              </a:rPr>
              <a:t>Photo by Earth Worm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musician-under-the-bu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2362200"/>
            <a:ext cx="6096000" cy="4057650"/>
          </a:xfrm>
          <a:prstGeom prst="rect">
            <a:avLst/>
          </a:prstGeom>
          <a:noFill/>
          <a:ln w="25400">
            <a:solidFill>
              <a:schemeClr val="tx1"/>
            </a:solidFill>
            <a:miter lim="800000"/>
            <a:headEnd/>
            <a:tailEnd/>
          </a:ln>
          <a:effectLst>
            <a:outerShdw dist="107763" dir="2700000" algn="ctr" rotWithShape="0">
              <a:srgbClr val="333333"/>
            </a:outerShdw>
          </a:effectLst>
          <a:extLst>
            <a:ext uri="{909E8E84-426E-40DD-AFC4-6F175D3DCCD1}">
              <a14:hiddenFill xmlns:a14="http://schemas.microsoft.com/office/drawing/2010/main" xmlns="">
                <a:solidFill>
                  <a:srgbClr val="FFFFFF"/>
                </a:solidFill>
              </a14:hiddenFill>
            </a:ext>
          </a:extLst>
        </p:spPr>
      </p:pic>
      <p:sp>
        <p:nvSpPr>
          <p:cNvPr id="28677" name="Rectangle 5"/>
          <p:cNvSpPr>
            <a:spLocks noGrp="1" noChangeArrowheads="1"/>
          </p:cNvSpPr>
          <p:nvPr>
            <p:ph type="title"/>
          </p:nvPr>
        </p:nvSpPr>
        <p:spPr>
          <a:xfrm>
            <a:off x="0" y="1219200"/>
            <a:ext cx="9144000" cy="1143000"/>
          </a:xfrm>
        </p:spPr>
        <p:txBody>
          <a:bodyPr/>
          <a:lstStyle/>
          <a:p>
            <a:r>
              <a:rPr lang="en-US" altLang="en-US" sz="3200">
                <a:solidFill>
                  <a:schemeClr val="bg1"/>
                </a:solidFill>
              </a:rPr>
              <a:t>Why are we throwing musicians under the bus?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bg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bg1"/>
            </a:solidFill>
            <a:effectLst/>
            <a:latin typeface="Calibri" panose="020F050202020403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4634</TotalTime>
  <Words>1849</Words>
  <Application>Microsoft Office PowerPoint</Application>
  <PresentationFormat>On-screen Show (4:3)</PresentationFormat>
  <Paragraphs>212</Paragraphs>
  <Slides>24</Slides>
  <Notes>23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Slide 1</vt:lpstr>
      <vt:lpstr>What is SoundSwell?</vt:lpstr>
      <vt:lpstr>Start with Why</vt:lpstr>
      <vt:lpstr>Community Connections</vt:lpstr>
      <vt:lpstr>Looking Outward</vt:lpstr>
      <vt:lpstr>Slide 6</vt:lpstr>
      <vt:lpstr>Santa Cruz Arts Master Plan</vt:lpstr>
      <vt:lpstr>Music Community Faces Challenges</vt:lpstr>
      <vt:lpstr>Why are we throwing musicians under the bus?</vt:lpstr>
      <vt:lpstr>SoundSwell</vt:lpstr>
      <vt:lpstr>Slide 11</vt:lpstr>
      <vt:lpstr>Slide 12</vt:lpstr>
      <vt:lpstr>Building SoundSwell</vt:lpstr>
      <vt:lpstr>Securing Content</vt:lpstr>
      <vt:lpstr>Building the Database &amp; Data Entry</vt:lpstr>
      <vt:lpstr>Challenges</vt:lpstr>
      <vt:lpstr>The Language Challenge</vt:lpstr>
      <vt:lpstr>Slide 18</vt:lpstr>
      <vt:lpstr>Cataloging &amp; Data Entry Nightmare</vt:lpstr>
      <vt:lpstr>Storage Problems</vt:lpstr>
      <vt:lpstr>Music Brings People Together</vt:lpstr>
      <vt:lpstr>Slide 22</vt:lpstr>
      <vt:lpstr>Let’s Take a Look</vt:lpstr>
      <vt:lpstr>Thank You!</vt:lpstr>
    </vt:vector>
  </TitlesOfParts>
  <Company>Santa Cruz City County Public Library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cowend</dc:creator>
  <cp:lastModifiedBy>kirky</cp:lastModifiedBy>
  <cp:revision>113</cp:revision>
  <dcterms:created xsi:type="dcterms:W3CDTF">2013-09-11T16:18:07Z</dcterms:created>
  <dcterms:modified xsi:type="dcterms:W3CDTF">2014-09-23T13:55:22Z</dcterms:modified>
</cp:coreProperties>
</file>