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380" r:id="rId3"/>
    <p:sldId id="375" r:id="rId4"/>
    <p:sldId id="371" r:id="rId5"/>
    <p:sldId id="376" r:id="rId6"/>
    <p:sldId id="379" r:id="rId7"/>
    <p:sldId id="377" r:id="rId8"/>
    <p:sldId id="378" r:id="rId9"/>
    <p:sldId id="381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05" autoAdjust="0"/>
  </p:normalViewPr>
  <p:slideViewPr>
    <p:cSldViewPr snapToGrid="0" snapToObjects="1">
      <p:cViewPr varScale="1">
        <p:scale>
          <a:sx n="130" d="100"/>
          <a:sy n="130" d="100"/>
        </p:scale>
        <p:origin x="10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6969D-9708-144F-8071-C2BFA7F559C8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35022-6117-A749-9448-74CA39CC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1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coe.org/about-smcoe/partnerships-and-community-links/peninsula-partnership-leadership-council-(pplc)-and-the-big-lift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5022-6117-A749-9448-74CA39CCF4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5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he Big Lift"/>
              </a:rPr>
              <a:t>The Big Lift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effort of the Peninsula Partnership Leadership Council focused on increasing countywide reading proficiency of 3rd grade students from 58% to 80% by 2020.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 is to create</a:t>
            </a:r>
            <a:r>
              <a:rPr lang="en-US" dirty="0" smtClean="0"/>
              <a:t> systems</a:t>
            </a:r>
            <a:r>
              <a:rPr lang="en-US" baseline="0" dirty="0" smtClean="0"/>
              <a:t> response to a systems problem --- that is:</a:t>
            </a:r>
          </a:p>
          <a:p>
            <a:pPr marL="320040" eaLnBrk="1" hangingPunct="1">
              <a:spcBef>
                <a:spcPts val="500"/>
              </a:spcBef>
              <a:defRPr/>
            </a:pPr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Light" charset="0"/>
              <a:cs typeface="Gill Sans Light" charset="0"/>
            </a:endParaRPr>
          </a:p>
          <a:p>
            <a:pPr marL="320040" eaLnBrk="1" hangingPunct="1">
              <a:spcBef>
                <a:spcPts val="500"/>
              </a:spcBef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/>
                <a:cs typeface="Gill Sans"/>
              </a:rPr>
              <a:t>42% of county 3</a:t>
            </a:r>
            <a:r>
              <a:rPr lang="en-US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/>
                <a:cs typeface="Gill Sans"/>
              </a:rPr>
              <a:t>rd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/>
                <a:cs typeface="Gill Sans"/>
              </a:rPr>
              <a:t> graders, 3000 children, are not reading proficiently</a:t>
            </a:r>
          </a:p>
          <a:p>
            <a:pPr marL="1005840" lvl="2" eaLnBrk="1" hangingPunct="1"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/>
                <a:cs typeface="Gill Sans"/>
              </a:rPr>
              <a:t> 60%+ for Latino, African American, and Pacific Islander children</a:t>
            </a:r>
          </a:p>
          <a:p>
            <a:pPr lvl="1" eaLnBrk="1" hangingPunct="1">
              <a:defRPr/>
            </a:pPr>
            <a:endParaRPr lang="en-US" sz="9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lvl="1" eaLnBrk="1" hangingPunct="1">
              <a:defRPr/>
            </a:pPr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/>
                <a:cs typeface="Gill Sans"/>
              </a:rPr>
              <a:t>Source: Dataquest</a:t>
            </a:r>
            <a:endParaRPr lang="en-US" sz="7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marL="182880" eaLnBrk="1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marL="182880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/>
                <a:cs typeface="Gill Sans"/>
              </a:rPr>
              <a:t>Those behind tend to stay behind:</a:t>
            </a:r>
          </a:p>
          <a:p>
            <a:pPr marL="182880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/>
                <a:cs typeface="Gill Sans"/>
              </a:rPr>
              <a:t>88% of dropouts could not read proficiently by 3</a:t>
            </a:r>
            <a:r>
              <a:rPr lang="en-US" sz="18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/>
                <a:cs typeface="Gill Sans"/>
              </a:rPr>
              <a:t>rd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/>
                <a:cs typeface="Gill Sans"/>
              </a:rPr>
              <a:t> grade</a:t>
            </a:r>
          </a:p>
          <a:p>
            <a:pPr lvl="1" eaLnBrk="1" hangingPunct="1">
              <a:defRPr/>
            </a:pPr>
            <a:endParaRPr lang="en-US" sz="9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lvl="1" eaLnBrk="1" hangingPunct="1">
              <a:defRPr/>
            </a:pPr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/>
                <a:cs typeface="Gill Sans"/>
              </a:rPr>
              <a:t>Source: Bureau of Labor Statistics’ National Longitudinal Study of Youth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5022-6117-A749-9448-74CA39CCF4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252 organizations</a:t>
            </a:r>
            <a:r>
              <a:rPr lang="en-US" baseline="0" dirty="0" smtClean="0"/>
              <a:t> involved in the Big Lift in SMC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Organizers</a:t>
            </a:r>
            <a:r>
              <a:rPr lang="en-US" baseline="0" dirty="0" smtClean="0"/>
              <a:t> saw a current challenge of visibility and engagement of these organizations and individuals.  You can’t just turn around and start universal </a:t>
            </a:r>
            <a:r>
              <a:rPr lang="en-US" baseline="0" dirty="0" err="1" smtClean="0"/>
              <a:t>preK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5022-6117-A749-9448-74CA39CCF4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8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goals of the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5022-6117-A749-9448-74CA39CCF4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1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5022-6117-A749-9448-74CA39CCF4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6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Schools,</a:t>
            </a:r>
            <a:r>
              <a:rPr lang="en-US" baseline="0" dirty="0" smtClean="0"/>
              <a:t> Preschools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5022-6117-A749-9448-74CA39CCF4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5022-6117-A749-9448-74CA39CCF4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2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8558-6A46-3440-B018-C1F92C7D2CE4}" type="datetime1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C5CF-2BD9-824B-B1F8-335702D5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2995-F613-0849-9C69-A6506188D735}" type="datetime1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DA58-4832-2B4B-8A31-91441A27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C555-D7FD-1449-B7DC-BD363DA2C864}" type="datetime1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86FC-6E35-8347-9E5D-07CB45FA9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0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134-B906-964A-A840-1D85BD9E02C0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1CB07-5EC8-7942-993F-1D9BD2D2D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1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134-B906-964A-A840-1D85BD9E02C0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71DCF-DE6A-1545-A3F3-028FEF3B2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4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134-B906-964A-A840-1D85BD9E02C0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A569-F79C-2943-8B8E-B0EBA8D8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134-B906-964A-A840-1D85BD9E02C0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4EBB-B67E-7749-9FA4-179AFBE0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134-B906-964A-A840-1D85BD9E02C0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4491-836A-4445-9F3D-2E5C360FD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45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134-B906-964A-A840-1D85BD9E02C0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6C5A-EBBF-C642-A4C3-322D8B47B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44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134-B906-964A-A840-1D85BD9E02C0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4390-70CF-8D42-B691-8BA03BA38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0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134-B906-964A-A840-1D85BD9E02C0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0FD5-6908-2646-8125-54E39906A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7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633E-DDDB-7F46-A0F2-AE4EA318DD98}" type="datetime1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0C8EE-7E34-AC4B-92B4-4E0C691B7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0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134-B906-964A-A840-1D85BD9E02C0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88ED-2C30-054A-AFCB-EE14B39D2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2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134-B906-964A-A840-1D85BD9E02C0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6E979-5B21-5C44-8F6F-A2AD58A20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00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134-B906-964A-A840-1D85BD9E02C0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C6D6-E2C3-104A-978B-38262A53C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0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F956-5692-6A4A-9D06-4176A23F40CD}" type="datetime1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47520-4208-D042-9194-07F382A77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81ED-DF9A-1147-8D98-F6F13E106708}" type="datetime1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AEF9-913A-AC47-887A-704F89A3B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2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B248-CB58-7C41-A864-DC96F9B60D09}" type="datetime1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2324-487E-B948-9DD2-9452B3CA8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04C2-A46E-3041-84E4-4A6F34246A9C}" type="datetime1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BAB1-9132-5141-AAC6-8CBD721E9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7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4BE3-6323-AC46-96A8-CE3FA701A2FD}" type="datetime1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7168-774C-ED4F-A842-827908587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2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2F51-3659-3543-9010-A74D9880E5F8}" type="datetime1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DD72-ABE5-2E41-9493-9895304E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93CD-4DC3-1745-AF92-BEE135C467D3}" type="datetime1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99DD-8374-6F42-8E98-132CD170D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4EE13BB-2646-014E-868E-4BAAD19003B5}" type="datetime1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7251B53-D7EA-B248-9CD6-4920ED5A8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872134-B906-964A-A840-1D85BD9E02C0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26DFEC-7287-6B4E-B1C0-A3E35715B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jpe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jpeg"/><Relationship Id="rId68" Type="http://schemas.openxmlformats.org/officeDocument/2006/relationships/image" Target="../media/image68.jpg"/><Relationship Id="rId84" Type="http://schemas.openxmlformats.org/officeDocument/2006/relationships/image" Target="../media/image84.jpg"/><Relationship Id="rId89" Type="http://schemas.openxmlformats.org/officeDocument/2006/relationships/image" Target="../media/image89.png"/><Relationship Id="rId7" Type="http://schemas.openxmlformats.org/officeDocument/2006/relationships/image" Target="../media/image7.png"/><Relationship Id="rId71" Type="http://schemas.openxmlformats.org/officeDocument/2006/relationships/image" Target="../media/image71.jpeg"/><Relationship Id="rId92" Type="http://schemas.openxmlformats.org/officeDocument/2006/relationships/image" Target="../media/image9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45" Type="http://schemas.openxmlformats.org/officeDocument/2006/relationships/image" Target="../media/image45.png"/><Relationship Id="rId53" Type="http://schemas.openxmlformats.org/officeDocument/2006/relationships/image" Target="../media/image53.jpeg"/><Relationship Id="rId58" Type="http://schemas.openxmlformats.org/officeDocument/2006/relationships/image" Target="../media/image58.jpeg"/><Relationship Id="rId66" Type="http://schemas.openxmlformats.org/officeDocument/2006/relationships/image" Target="../media/image66.png"/><Relationship Id="rId74" Type="http://schemas.openxmlformats.org/officeDocument/2006/relationships/image" Target="../media/image74.jpeg"/><Relationship Id="rId79" Type="http://schemas.openxmlformats.org/officeDocument/2006/relationships/image" Target="../media/image79.png"/><Relationship Id="rId87" Type="http://schemas.openxmlformats.org/officeDocument/2006/relationships/image" Target="../media/image87.png"/><Relationship Id="rId102" Type="http://schemas.openxmlformats.org/officeDocument/2006/relationships/image" Target="../media/image102.jpg"/><Relationship Id="rId5" Type="http://schemas.openxmlformats.org/officeDocument/2006/relationships/image" Target="../media/image5.jpeg"/><Relationship Id="rId61" Type="http://schemas.openxmlformats.org/officeDocument/2006/relationships/image" Target="../media/image61.jpeg"/><Relationship Id="rId82" Type="http://schemas.openxmlformats.org/officeDocument/2006/relationships/image" Target="../media/image82.png"/><Relationship Id="rId90" Type="http://schemas.openxmlformats.org/officeDocument/2006/relationships/image" Target="../media/image90.png"/><Relationship Id="rId95" Type="http://schemas.openxmlformats.org/officeDocument/2006/relationships/image" Target="../media/image95.png"/><Relationship Id="rId19" Type="http://schemas.openxmlformats.org/officeDocument/2006/relationships/image" Target="../media/image1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43" Type="http://schemas.openxmlformats.org/officeDocument/2006/relationships/image" Target="../media/image43.jpe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jpeg"/><Relationship Id="rId69" Type="http://schemas.openxmlformats.org/officeDocument/2006/relationships/image" Target="../media/image69.png"/><Relationship Id="rId77" Type="http://schemas.openxmlformats.org/officeDocument/2006/relationships/image" Target="../media/image77.jpeg"/><Relationship Id="rId100" Type="http://schemas.openxmlformats.org/officeDocument/2006/relationships/image" Target="../media/image100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jp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93" Type="http://schemas.openxmlformats.org/officeDocument/2006/relationships/image" Target="../media/image93.png"/><Relationship Id="rId98" Type="http://schemas.openxmlformats.org/officeDocument/2006/relationships/image" Target="../media/image98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jpe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103" Type="http://schemas.openxmlformats.org/officeDocument/2006/relationships/image" Target="../media/image103.jp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jpeg"/><Relationship Id="rId62" Type="http://schemas.openxmlformats.org/officeDocument/2006/relationships/image" Target="../media/image62.png"/><Relationship Id="rId70" Type="http://schemas.openxmlformats.org/officeDocument/2006/relationships/image" Target="../media/image70.jpeg"/><Relationship Id="rId75" Type="http://schemas.openxmlformats.org/officeDocument/2006/relationships/image" Target="../media/image75.jpeg"/><Relationship Id="rId83" Type="http://schemas.openxmlformats.org/officeDocument/2006/relationships/image" Target="../media/image83.gif"/><Relationship Id="rId88" Type="http://schemas.openxmlformats.org/officeDocument/2006/relationships/image" Target="../media/image88.png"/><Relationship Id="rId91" Type="http://schemas.openxmlformats.org/officeDocument/2006/relationships/image" Target="../media/image91.png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jpeg"/><Relationship Id="rId10" Type="http://schemas.openxmlformats.org/officeDocument/2006/relationships/image" Target="../media/image10.png"/><Relationship Id="rId31" Type="http://schemas.openxmlformats.org/officeDocument/2006/relationships/image" Target="../media/image31.jpeg"/><Relationship Id="rId44" Type="http://schemas.openxmlformats.org/officeDocument/2006/relationships/image" Target="../media/image44.jpeg"/><Relationship Id="rId52" Type="http://schemas.openxmlformats.org/officeDocument/2006/relationships/image" Target="../media/image52.jpe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jpe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94" Type="http://schemas.openxmlformats.org/officeDocument/2006/relationships/image" Target="../media/image94.jpg"/><Relationship Id="rId99" Type="http://schemas.openxmlformats.org/officeDocument/2006/relationships/image" Target="../media/image99.jpg"/><Relationship Id="rId101" Type="http://schemas.openxmlformats.org/officeDocument/2006/relationships/image" Target="../media/image10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jpeg"/><Relationship Id="rId76" Type="http://schemas.openxmlformats.org/officeDocument/2006/relationships/image" Target="../media/image76.jpeg"/><Relationship Id="rId97" Type="http://schemas.openxmlformats.org/officeDocument/2006/relationships/image" Target="../media/image97.png"/><Relationship Id="rId104" Type="http://schemas.openxmlformats.org/officeDocument/2006/relationships/image" Target="../media/image10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jpg"/><Relationship Id="rId4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cl.org/en/content/big-lift-little-librar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pasini@smcl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77" y="6614"/>
            <a:ext cx="7208046" cy="5406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7977" y="5480925"/>
            <a:ext cx="72080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Big Lift Little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Libraries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1" descr="Connect Discover Evolve smcl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0253" y="6090792"/>
            <a:ext cx="3150570" cy="758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3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82" y="275473"/>
            <a:ext cx="8098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ill Sans Light"/>
                <a:cs typeface="Gill Sans Light"/>
              </a:rPr>
              <a:t>The Big Lift Plan</a:t>
            </a:r>
            <a:endParaRPr lang="en-US" sz="1100" b="1" dirty="0" smtClean="0">
              <a:latin typeface="Gill Sans Light"/>
              <a:cs typeface="Gill Sans Light"/>
            </a:endParaRPr>
          </a:p>
          <a:p>
            <a:pPr algn="ctr"/>
            <a:endParaRPr lang="en-US" sz="1400" i="1" dirty="0" smtClean="0">
              <a:latin typeface="Gill Sans Light"/>
              <a:cs typeface="Gill Sans Light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b="1" i="1" dirty="0" smtClean="0">
                <a:solidFill>
                  <a:srgbClr val="0000FF"/>
                </a:solidFill>
                <a:latin typeface="Gill Sans Light"/>
                <a:cs typeface="Gill Sans Light"/>
              </a:rPr>
              <a:t>Overall Goal: Go from 58% reading at grade level by 3</a:t>
            </a:r>
            <a:r>
              <a:rPr lang="en-US" b="1" i="1" baseline="30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rd</a:t>
            </a:r>
            <a:r>
              <a:rPr lang="en-US" b="1" i="1" dirty="0" smtClean="0">
                <a:solidFill>
                  <a:srgbClr val="0000FF"/>
                </a:solidFill>
                <a:latin typeface="Gill Sans Light"/>
                <a:cs typeface="Gill Sans Light"/>
              </a:rPr>
              <a:t> grade to 80% </a:t>
            </a:r>
            <a:endParaRPr lang="en-US" b="1" i="1" dirty="0">
              <a:solidFill>
                <a:srgbClr val="0000FF"/>
              </a:solidFill>
              <a:latin typeface="Gill Sans Light"/>
              <a:cs typeface="Gill Sans Light"/>
            </a:endParaRPr>
          </a:p>
          <a:p>
            <a:pPr algn="ctr"/>
            <a:endParaRPr lang="en-US" sz="2000" b="1" i="1" dirty="0" smtClean="0">
              <a:solidFill>
                <a:srgbClr val="0000FF"/>
              </a:solidFill>
              <a:latin typeface="Gill Sans Light"/>
              <a:cs typeface="Gill Sans"/>
            </a:endParaRPr>
          </a:p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Gill Sans"/>
                <a:cs typeface="Gill Sans"/>
              </a:rPr>
              <a:t>Overall </a:t>
            </a:r>
            <a:r>
              <a:rPr lang="en-US" sz="2000" i="1" dirty="0">
                <a:solidFill>
                  <a:srgbClr val="0000FF"/>
                </a:solidFill>
                <a:latin typeface="Gill Sans"/>
                <a:cs typeface="Gill Sans"/>
              </a:rPr>
              <a:t>Goal: Go from 58% reading at grade level by 3</a:t>
            </a:r>
            <a:r>
              <a:rPr lang="en-US" sz="2000" i="1" baseline="30000" dirty="0">
                <a:solidFill>
                  <a:srgbClr val="0000FF"/>
                </a:solidFill>
                <a:latin typeface="Gill Sans"/>
                <a:cs typeface="Gill Sans"/>
              </a:rPr>
              <a:t>rd</a:t>
            </a:r>
            <a:r>
              <a:rPr lang="en-US" sz="2000" i="1" dirty="0">
                <a:solidFill>
                  <a:srgbClr val="0000FF"/>
                </a:solidFill>
                <a:latin typeface="Gill Sans"/>
                <a:cs typeface="Gill Sans"/>
              </a:rPr>
              <a:t> grade to 80% by </a:t>
            </a:r>
            <a:r>
              <a:rPr lang="en-US" sz="2000" i="1" dirty="0" smtClean="0">
                <a:solidFill>
                  <a:srgbClr val="0000FF"/>
                </a:solidFill>
                <a:latin typeface="Gill Sans"/>
                <a:cs typeface="Gill Sans"/>
              </a:rPr>
              <a:t>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8768" y="2396272"/>
            <a:ext cx="4804202" cy="353943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Gill Sans"/>
                <a:cs typeface="Gill Sans"/>
              </a:rPr>
              <a:t> </a:t>
            </a:r>
            <a:r>
              <a:rPr lang="en-US" sz="1700" dirty="0" smtClean="0">
                <a:latin typeface="Gill Sans"/>
                <a:cs typeface="Gill Sans"/>
              </a:rPr>
              <a:t>  Provide quality preschool for 3- &amp; 4-year-olds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722" y="2154768"/>
            <a:ext cx="1703547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 smtClean="0">
                <a:latin typeface="Gill Sans Light"/>
                <a:cs typeface="Gill Sans Light"/>
              </a:rPr>
              <a:t>Make a big system policy change </a:t>
            </a:r>
            <a:endParaRPr lang="en-US" sz="1600" b="1" i="1" u="sng" dirty="0">
              <a:latin typeface="Gill Sans Light"/>
              <a:cs typeface="Gill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884" y="3498584"/>
            <a:ext cx="1994153" cy="3163824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Gill Sans Light" charset="0"/>
                <a:cs typeface="Gill Sans Light" charset="0"/>
              </a:rPr>
              <a:t>Greater readiness</a:t>
            </a:r>
          </a:p>
          <a:p>
            <a:endParaRPr lang="en-US" sz="800" b="1" i="1" dirty="0" smtClean="0">
              <a:solidFill>
                <a:srgbClr val="0000FF"/>
              </a:solidFill>
              <a:latin typeface="Gill Sans Light" charset="0"/>
              <a:cs typeface="Gill Sans Light" charset="0"/>
            </a:endParaRPr>
          </a:p>
          <a:p>
            <a:r>
              <a:rPr lang="en-US" sz="1300" b="1" i="1" dirty="0" smtClean="0">
                <a:solidFill>
                  <a:srgbClr val="0000FF"/>
                </a:solidFill>
                <a:latin typeface="Gill Sans Light" charset="0"/>
                <a:cs typeface="Gill Sans Light" charset="0"/>
              </a:rPr>
              <a:t>Goal</a:t>
            </a:r>
            <a:r>
              <a:rPr lang="en-US" sz="1300" b="1" i="1" dirty="0">
                <a:solidFill>
                  <a:srgbClr val="0000FF"/>
                </a:solidFill>
                <a:latin typeface="Gill Sans Light" charset="0"/>
                <a:cs typeface="Gill Sans Light" charset="0"/>
              </a:rPr>
              <a:t>:  Increase </a:t>
            </a:r>
            <a:r>
              <a:rPr lang="en-US" sz="1300" b="1" i="1" dirty="0" smtClean="0">
                <a:solidFill>
                  <a:srgbClr val="0000FF"/>
                </a:solidFill>
                <a:latin typeface="Gill Sans Light" charset="0"/>
                <a:cs typeface="Gill Sans Light" charset="0"/>
              </a:rPr>
              <a:t>% </a:t>
            </a:r>
            <a:r>
              <a:rPr lang="en-US" sz="1300" b="1" i="1" dirty="0">
                <a:solidFill>
                  <a:srgbClr val="0000FF"/>
                </a:solidFill>
                <a:latin typeface="Gill Sans Light" charset="0"/>
                <a:cs typeface="Gill Sans Light" charset="0"/>
              </a:rPr>
              <a:t>of children ready for </a:t>
            </a:r>
            <a:r>
              <a:rPr lang="en-US" sz="1300" b="1" i="1" dirty="0" smtClean="0">
                <a:solidFill>
                  <a:srgbClr val="0000FF"/>
                </a:solidFill>
                <a:latin typeface="Gill Sans Light" charset="0"/>
                <a:cs typeface="Gill Sans Light" charset="0"/>
              </a:rPr>
              <a:t>kindergarten </a:t>
            </a:r>
            <a:r>
              <a:rPr lang="en-US" sz="1300" b="1" i="1" dirty="0">
                <a:solidFill>
                  <a:srgbClr val="0000FF"/>
                </a:solidFill>
                <a:latin typeface="Gill Sans Light" charset="0"/>
                <a:cs typeface="Gill Sans Light" charset="0"/>
              </a:rPr>
              <a:t>from 50% to 80</a:t>
            </a:r>
            <a:r>
              <a:rPr lang="en-US" sz="1300" b="1" i="1" dirty="0" smtClean="0">
                <a:solidFill>
                  <a:srgbClr val="0000FF"/>
                </a:solidFill>
                <a:latin typeface="Gill Sans Light" charset="0"/>
                <a:cs typeface="Gill Sans Light" charset="0"/>
              </a:rPr>
              <a:t>%</a:t>
            </a:r>
          </a:p>
          <a:p>
            <a:endParaRPr lang="en-US" sz="110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Gill Sans"/>
                <a:cs typeface="Gill Sans"/>
              </a:rPr>
              <a:t>-Strategy </a:t>
            </a:r>
            <a:r>
              <a:rPr lang="en-US" sz="1100" dirty="0">
                <a:solidFill>
                  <a:srgbClr val="000000"/>
                </a:solidFill>
                <a:latin typeface="Gill Sans"/>
                <a:cs typeface="Gill Sans"/>
              </a:rPr>
              <a:t>#1:  Develop the case for </a:t>
            </a:r>
            <a:r>
              <a:rPr lang="en-US" sz="1100" dirty="0" smtClean="0">
                <a:solidFill>
                  <a:srgbClr val="000000"/>
                </a:solidFill>
                <a:latin typeface="Gill Sans"/>
                <a:cs typeface="Gill Sans"/>
              </a:rPr>
              <a:t>preschool</a:t>
            </a:r>
          </a:p>
          <a:p>
            <a:endParaRPr lang="en-US" sz="110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Gill Sans"/>
                <a:cs typeface="Gill Sans"/>
              </a:rPr>
              <a:t>-Strategy </a:t>
            </a:r>
            <a:r>
              <a:rPr lang="en-US" sz="1100" dirty="0">
                <a:solidFill>
                  <a:srgbClr val="000000"/>
                </a:solidFill>
                <a:latin typeface="Gill Sans"/>
                <a:cs typeface="Gill Sans"/>
              </a:rPr>
              <a:t>#2: </a:t>
            </a:r>
            <a:r>
              <a:rPr lang="en-US" sz="1100" dirty="0" smtClean="0">
                <a:solidFill>
                  <a:srgbClr val="000000"/>
                </a:solidFill>
                <a:latin typeface="Gill Sans"/>
                <a:cs typeface="Gill Sans"/>
              </a:rPr>
              <a:t>Create a quality preschool model &amp; rollout plan</a:t>
            </a:r>
          </a:p>
          <a:p>
            <a:endParaRPr lang="en-US" sz="11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Gill Sans"/>
                <a:cs typeface="Gill Sans"/>
              </a:rPr>
              <a:t>-Strategy #3 Develop a plan to improve the transition to kindergarten</a:t>
            </a:r>
          </a:p>
          <a:p>
            <a:endParaRPr lang="en-US" sz="200" dirty="0" smtClean="0">
              <a:solidFill>
                <a:srgbClr val="000000"/>
              </a:solidFill>
              <a:latin typeface="Gill Sans Light" charset="0"/>
              <a:cs typeface="Gill Sans Light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884" y="2965452"/>
            <a:ext cx="8616658" cy="3725942"/>
            <a:chOff x="271184" y="3498852"/>
            <a:chExt cx="8616658" cy="3725942"/>
          </a:xfrm>
        </p:grpSpPr>
        <p:sp>
          <p:nvSpPr>
            <p:cNvPr id="7" name="Rectangle 6"/>
            <p:cNvSpPr/>
            <p:nvPr/>
          </p:nvSpPr>
          <p:spPr>
            <a:xfrm>
              <a:off x="2502153" y="4019367"/>
              <a:ext cx="1994153" cy="3163824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77933C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 smtClean="0">
                  <a:latin typeface="Gill Sans Light" charset="0"/>
                  <a:cs typeface="Gill Sans Light" charset="0"/>
                </a:rPr>
                <a:t>Better attendance</a:t>
              </a:r>
            </a:p>
            <a:p>
              <a:pPr marL="0" lvl="1"/>
              <a:endParaRPr lang="en-US" sz="1300" b="1" i="1" dirty="0" smtClean="0">
                <a:solidFill>
                  <a:srgbClr val="0000FF"/>
                </a:solidFill>
                <a:latin typeface="Gill Sans Light" charset="0"/>
                <a:cs typeface="Gill Sans Light" charset="0"/>
              </a:endParaRPr>
            </a:p>
            <a:p>
              <a:pPr marL="0" lvl="1"/>
              <a:r>
                <a:rPr lang="en-US" sz="1300" b="1" i="1" dirty="0" smtClean="0">
                  <a:solidFill>
                    <a:srgbClr val="0000FF"/>
                  </a:solidFill>
                  <a:latin typeface="Gill Sans Light" charset="0"/>
                  <a:cs typeface="Gill Sans Light" charset="0"/>
                </a:rPr>
                <a:t>Goal</a:t>
              </a:r>
              <a:r>
                <a:rPr lang="en-US" sz="1300" b="1" i="1" dirty="0">
                  <a:solidFill>
                    <a:srgbClr val="0000FF"/>
                  </a:solidFill>
                  <a:latin typeface="Gill Sans Light" charset="0"/>
                  <a:cs typeface="Gill Sans Light" charset="0"/>
                </a:rPr>
                <a:t>:  Reduce chronic </a:t>
              </a:r>
              <a:r>
                <a:rPr lang="en-US" sz="1300" b="1" i="1" dirty="0" smtClean="0">
                  <a:solidFill>
                    <a:srgbClr val="0000FF"/>
                  </a:solidFill>
                  <a:latin typeface="Gill Sans Light" charset="0"/>
                  <a:cs typeface="Gill Sans Light" charset="0"/>
                </a:rPr>
                <a:t>absence </a:t>
              </a:r>
              <a:r>
                <a:rPr lang="en-US" sz="1300" b="1" i="1" dirty="0">
                  <a:solidFill>
                    <a:srgbClr val="0000FF"/>
                  </a:solidFill>
                  <a:latin typeface="Gill Sans Light" charset="0"/>
                  <a:cs typeface="Gill Sans Light" charset="0"/>
                </a:rPr>
                <a:t>by 50% </a:t>
              </a:r>
            </a:p>
            <a:p>
              <a:endParaRPr lang="en-US" sz="1100" dirty="0" smtClean="0">
                <a:solidFill>
                  <a:srgbClr val="000000"/>
                </a:solidFill>
                <a:latin typeface="Gill Sans"/>
                <a:cs typeface="Gill Sans"/>
              </a:endParaRPr>
            </a:p>
            <a:p>
              <a:endParaRPr lang="en-US" sz="800" dirty="0">
                <a:solidFill>
                  <a:srgbClr val="000000"/>
                </a:solidFill>
                <a:latin typeface="Gill Sans"/>
                <a:cs typeface="Gill Sans"/>
              </a:endParaRPr>
            </a:p>
            <a:p>
              <a:r>
                <a:rPr lang="en-US" sz="11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-Strategy </a:t>
              </a:r>
              <a:r>
                <a:rPr lang="en-US" sz="1100" dirty="0">
                  <a:solidFill>
                    <a:srgbClr val="000000"/>
                  </a:solidFill>
                  <a:latin typeface="Gill Sans"/>
                  <a:cs typeface="Gill Sans"/>
                </a:rPr>
                <a:t>#1:  Engage school districts </a:t>
              </a:r>
              <a:r>
                <a:rPr lang="en-US" sz="11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annually</a:t>
              </a:r>
            </a:p>
            <a:p>
              <a:endParaRPr lang="en-US" sz="1100" dirty="0" smtClean="0">
                <a:solidFill>
                  <a:srgbClr val="000000"/>
                </a:solidFill>
                <a:latin typeface="Gill Sans"/>
                <a:cs typeface="Gill Sans"/>
              </a:endParaRPr>
            </a:p>
            <a:p>
              <a:endParaRPr lang="en-US" dirty="0">
                <a:solidFill>
                  <a:srgbClr val="000000"/>
                </a:solidFill>
                <a:latin typeface="Gill Sans"/>
                <a:cs typeface="Gill Sans"/>
              </a:endParaRPr>
            </a:p>
            <a:p>
              <a:r>
                <a:rPr lang="en-US" sz="11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-Strategy </a:t>
              </a:r>
              <a:r>
                <a:rPr lang="en-US" sz="1100" dirty="0">
                  <a:solidFill>
                    <a:srgbClr val="000000"/>
                  </a:solidFill>
                  <a:latin typeface="Gill Sans"/>
                  <a:cs typeface="Gill Sans"/>
                </a:rPr>
                <a:t>#2:  Share </a:t>
              </a:r>
              <a:r>
                <a:rPr lang="en-US" sz="11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best practices &amp; recommend </a:t>
              </a:r>
              <a:r>
                <a:rPr lang="en-US" sz="1100" dirty="0">
                  <a:solidFill>
                    <a:srgbClr val="000000"/>
                  </a:solidFill>
                  <a:latin typeface="Gill Sans"/>
                  <a:cs typeface="Gill Sans"/>
                </a:rPr>
                <a:t>system </a:t>
              </a:r>
              <a:r>
                <a:rPr lang="en-US" sz="11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changes</a:t>
              </a:r>
            </a:p>
            <a:p>
              <a:endParaRPr lang="en-US" sz="1100" dirty="0">
                <a:solidFill>
                  <a:srgbClr val="000000"/>
                </a:solidFill>
                <a:latin typeface="Gill Sans Light" charset="0"/>
                <a:cs typeface="Gill Sans Light" charset="0"/>
              </a:endParaRPr>
            </a:p>
            <a:p>
              <a:endParaRPr lang="en-US" sz="800" dirty="0" smtClean="0">
                <a:solidFill>
                  <a:srgbClr val="000000"/>
                </a:solidFill>
                <a:latin typeface="Gill Sans Light" charset="0"/>
                <a:cs typeface="Gill Sans Light" charset="0"/>
              </a:endParaRPr>
            </a:p>
            <a:p>
              <a:endParaRPr lang="en-US" sz="800" dirty="0" smtClean="0">
                <a:solidFill>
                  <a:srgbClr val="000000"/>
                </a:solidFill>
                <a:latin typeface="Gill Sans Light" charset="0"/>
                <a:cs typeface="Gill Sans Light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06909" y="4014574"/>
              <a:ext cx="1994153" cy="3163824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77933C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 smtClean="0">
                  <a:latin typeface="Gill Sans Light" charset="0"/>
                  <a:cs typeface="Gill Sans Light" charset="0"/>
                </a:rPr>
                <a:t>Inspiring summers</a:t>
              </a:r>
            </a:p>
            <a:p>
              <a:endParaRPr lang="en-US" sz="900" b="1" i="1" dirty="0" smtClean="0">
                <a:solidFill>
                  <a:srgbClr val="0000FF"/>
                </a:solidFill>
                <a:latin typeface="Gill Sans Light" charset="0"/>
                <a:cs typeface="Gill Sans Light" charset="0"/>
              </a:endParaRPr>
            </a:p>
            <a:p>
              <a:r>
                <a:rPr lang="en-US" sz="1300" b="1" i="1" dirty="0" smtClean="0">
                  <a:solidFill>
                    <a:srgbClr val="0000FF"/>
                  </a:solidFill>
                  <a:latin typeface="Gill Sans Light" charset="0"/>
                  <a:cs typeface="Gill Sans Light" charset="0"/>
                </a:rPr>
                <a:t>Goal</a:t>
              </a:r>
              <a:r>
                <a:rPr lang="en-US" sz="1300" b="1" i="1" dirty="0">
                  <a:solidFill>
                    <a:srgbClr val="0000FF"/>
                  </a:solidFill>
                  <a:latin typeface="Gill Sans Light" charset="0"/>
                  <a:cs typeface="Gill Sans Light" charset="0"/>
                </a:rPr>
                <a:t>:  80% </a:t>
              </a:r>
              <a:r>
                <a:rPr lang="en-US" sz="1300" b="1" i="1" dirty="0" smtClean="0">
                  <a:solidFill>
                    <a:srgbClr val="0000FF"/>
                  </a:solidFill>
                  <a:latin typeface="Gill Sans Light" charset="0"/>
                  <a:cs typeface="Gill Sans Light" charset="0"/>
                </a:rPr>
                <a:t>of kids reading </a:t>
              </a:r>
              <a:r>
                <a:rPr lang="en-US" sz="1300" b="1" i="1" dirty="0">
                  <a:solidFill>
                    <a:srgbClr val="0000FF"/>
                  </a:solidFill>
                  <a:latin typeface="Gill Sans Light" charset="0"/>
                  <a:cs typeface="Gill Sans Light" charset="0"/>
                </a:rPr>
                <a:t>below </a:t>
              </a:r>
              <a:r>
                <a:rPr lang="en-US" sz="1300" b="1" i="1" dirty="0" smtClean="0">
                  <a:solidFill>
                    <a:srgbClr val="0000FF"/>
                  </a:solidFill>
                  <a:latin typeface="Gill Sans Light" charset="0"/>
                  <a:cs typeface="Gill Sans Light" charset="0"/>
                </a:rPr>
                <a:t>level </a:t>
              </a:r>
              <a:r>
                <a:rPr lang="en-US" sz="1300" b="1" i="1" dirty="0">
                  <a:solidFill>
                    <a:srgbClr val="0000FF"/>
                  </a:solidFill>
                  <a:latin typeface="Gill Sans Light" charset="0"/>
                  <a:cs typeface="Gill Sans Light" charset="0"/>
                </a:rPr>
                <a:t>attend </a:t>
              </a:r>
              <a:r>
                <a:rPr lang="en-US" sz="1300" b="1" i="1" dirty="0" smtClean="0">
                  <a:solidFill>
                    <a:srgbClr val="0000FF"/>
                  </a:solidFill>
                  <a:latin typeface="Gill Sans Light" charset="0"/>
                  <a:cs typeface="Gill Sans Light" charset="0"/>
                </a:rPr>
                <a:t>a quality program </a:t>
              </a:r>
            </a:p>
            <a:p>
              <a:endParaRPr lang="en-US" sz="500" b="1" i="1" dirty="0">
                <a:solidFill>
                  <a:srgbClr val="0000FF"/>
                </a:solidFill>
                <a:latin typeface="Gill Sans Light" charset="0"/>
                <a:cs typeface="Gill Sans Light" charset="0"/>
              </a:endParaRPr>
            </a:p>
            <a:p>
              <a:endParaRPr lang="en-US" sz="400" dirty="0">
                <a:latin typeface="Gill Sans Light" charset="0"/>
                <a:cs typeface="Gill Sans Light" charset="0"/>
              </a:endParaRPr>
            </a:p>
            <a:p>
              <a:r>
                <a:rPr lang="en-US" sz="1100" dirty="0" smtClean="0">
                  <a:latin typeface="Gill Sans"/>
                  <a:cs typeface="Gill Sans"/>
                </a:rPr>
                <a:t>-Strategy </a:t>
              </a:r>
              <a:r>
                <a:rPr lang="en-US" sz="1100" dirty="0">
                  <a:latin typeface="Gill Sans"/>
                  <a:cs typeface="Gill Sans"/>
                </a:rPr>
                <a:t>#1:  Make the case for </a:t>
              </a:r>
              <a:r>
                <a:rPr lang="en-US" sz="1100" dirty="0" smtClean="0">
                  <a:latin typeface="Gill Sans"/>
                  <a:cs typeface="Gill Sans"/>
                </a:rPr>
                <a:t>quality </a:t>
              </a:r>
              <a:r>
                <a:rPr lang="en-US" sz="1100" dirty="0">
                  <a:latin typeface="Gill Sans"/>
                  <a:cs typeface="Gill Sans"/>
                </a:rPr>
                <a:t>summer </a:t>
              </a:r>
              <a:r>
                <a:rPr lang="en-US" sz="1100" dirty="0" smtClean="0">
                  <a:latin typeface="Gill Sans"/>
                  <a:cs typeface="Gill Sans"/>
                </a:rPr>
                <a:t>programs</a:t>
              </a:r>
            </a:p>
            <a:p>
              <a:endParaRPr lang="en-US" sz="1100" dirty="0">
                <a:latin typeface="Gill Sans"/>
                <a:cs typeface="Gill Sans"/>
              </a:endParaRPr>
            </a:p>
            <a:p>
              <a:r>
                <a:rPr lang="en-US" sz="1100" dirty="0" smtClean="0">
                  <a:latin typeface="Gill Sans"/>
                  <a:cs typeface="Gill Sans"/>
                </a:rPr>
                <a:t>-Strategy </a:t>
              </a:r>
              <a:r>
                <a:rPr lang="en-US" sz="1100" dirty="0">
                  <a:latin typeface="Gill Sans"/>
                  <a:cs typeface="Gill Sans"/>
                </a:rPr>
                <a:t>#2:  Build a network of </a:t>
              </a:r>
              <a:r>
                <a:rPr lang="en-US" sz="1100" dirty="0" smtClean="0">
                  <a:latin typeface="Gill Sans"/>
                  <a:cs typeface="Gill Sans"/>
                </a:rPr>
                <a:t>program providers to improve </a:t>
              </a:r>
              <a:r>
                <a:rPr lang="en-US" sz="1100" dirty="0">
                  <a:latin typeface="Gill Sans"/>
                  <a:cs typeface="Gill Sans"/>
                </a:rPr>
                <a:t>quality </a:t>
              </a:r>
              <a:r>
                <a:rPr lang="en-US" sz="1100" dirty="0" smtClean="0">
                  <a:latin typeface="Gill Sans"/>
                  <a:cs typeface="Gill Sans"/>
                </a:rPr>
                <a:t>&amp; access</a:t>
              </a:r>
            </a:p>
            <a:p>
              <a:endParaRPr lang="en-US" sz="1100" dirty="0">
                <a:latin typeface="Gill Sans Light" charset="0"/>
                <a:cs typeface="Gill Sans Light" charset="0"/>
              </a:endParaRPr>
            </a:p>
            <a:p>
              <a:endParaRPr lang="en-US" sz="1100" dirty="0" smtClean="0">
                <a:latin typeface="Gill Sans Light" charset="0"/>
                <a:cs typeface="Gill Sans Light" charset="0"/>
              </a:endParaRPr>
            </a:p>
            <a:p>
              <a:endParaRPr lang="en-US" sz="1100" dirty="0" smtClean="0">
                <a:latin typeface="Gill Sans Light" charset="0"/>
                <a:cs typeface="Gill Sans Light" charset="0"/>
              </a:endParaRPr>
            </a:p>
            <a:p>
              <a:endParaRPr lang="en-US" sz="500" dirty="0" smtClean="0">
                <a:latin typeface="Gill Sans Light" charset="0"/>
                <a:cs typeface="Gill Sans Light" charset="0"/>
              </a:endParaRPr>
            </a:p>
            <a:p>
              <a:endParaRPr lang="en-US" sz="300" dirty="0">
                <a:latin typeface="Gill Sans Light" charset="0"/>
                <a:cs typeface="Gill Sans Light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79365" y="4013659"/>
              <a:ext cx="1994153" cy="3211135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77933C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 smtClean="0">
                  <a:latin typeface="Gill Sans Light" charset="0"/>
                  <a:cs typeface="Gill Sans Light" charset="0"/>
                </a:rPr>
                <a:t>Family engagement</a:t>
              </a:r>
            </a:p>
            <a:p>
              <a:pPr marL="0" lvl="1"/>
              <a:endParaRPr lang="en-US" sz="1100" b="1" i="1" dirty="0" smtClean="0">
                <a:solidFill>
                  <a:srgbClr val="0000FF"/>
                </a:solidFill>
                <a:latin typeface="Gill Sans Light" charset="0"/>
                <a:ea typeface="ＭＳ Ｐゴシック" charset="0"/>
                <a:cs typeface="ＭＳ Ｐゴシック" charset="0"/>
              </a:endParaRPr>
            </a:p>
            <a:p>
              <a:pPr marL="0" lvl="1"/>
              <a:r>
                <a:rPr lang="en-US" sz="1300" b="1" i="1" dirty="0" smtClean="0">
                  <a:solidFill>
                    <a:srgbClr val="0000FF"/>
                  </a:solidFill>
                  <a:latin typeface="Gill Sans Light" charset="0"/>
                  <a:ea typeface="ＭＳ Ｐゴシック" charset="0"/>
                  <a:cs typeface="ＭＳ Ｐゴシック" charset="0"/>
                </a:rPr>
                <a:t>Goal</a:t>
              </a:r>
              <a:r>
                <a:rPr lang="en-US" sz="1300" b="1" i="1" dirty="0">
                  <a:solidFill>
                    <a:srgbClr val="0000FF"/>
                  </a:solidFill>
                  <a:latin typeface="Gill Sans Light" charset="0"/>
                  <a:cs typeface="Gill Sans Light" charset="0"/>
                </a:rPr>
                <a:t>:  integrate family engagement principles county-wide</a:t>
              </a:r>
              <a:endParaRPr lang="en-US" sz="400" dirty="0">
                <a:solidFill>
                  <a:srgbClr val="0000FF"/>
                </a:solidFill>
                <a:latin typeface="Gill Sans Light" charset="0"/>
                <a:cs typeface="Gill Sans Light" charset="0"/>
              </a:endParaRPr>
            </a:p>
            <a:p>
              <a:endParaRPr lang="en-US" sz="900" dirty="0" smtClean="0">
                <a:solidFill>
                  <a:srgbClr val="FF0000"/>
                </a:solidFill>
                <a:latin typeface="Gill Sans Light"/>
                <a:cs typeface="Gill Sans Light"/>
              </a:endParaRPr>
            </a:p>
            <a:p>
              <a:r>
                <a:rPr lang="en-US" sz="1100" dirty="0" smtClean="0">
                  <a:latin typeface="Gill Sans"/>
                  <a:cs typeface="Gill Sans"/>
                </a:rPr>
                <a:t>-Strategy </a:t>
              </a:r>
              <a:r>
                <a:rPr lang="en-US" sz="1100" dirty="0">
                  <a:latin typeface="Gill Sans"/>
                  <a:cs typeface="Gill Sans"/>
                </a:rPr>
                <a:t>#1  Develop </a:t>
              </a:r>
              <a:r>
                <a:rPr lang="en-US" sz="1100" dirty="0" smtClean="0">
                  <a:latin typeface="Gill Sans"/>
                  <a:cs typeface="Gill Sans"/>
                </a:rPr>
                <a:t>engagement principles</a:t>
              </a:r>
            </a:p>
            <a:p>
              <a:endParaRPr lang="en-US" sz="1100" dirty="0">
                <a:latin typeface="Gill Sans"/>
                <a:cs typeface="Gill Sans"/>
              </a:endParaRPr>
            </a:p>
            <a:p>
              <a:pPr marL="0" lvl="1"/>
              <a:r>
                <a:rPr lang="en-US" sz="1100" dirty="0" smtClean="0">
                  <a:latin typeface="Gill Sans"/>
                  <a:cs typeface="Gill Sans"/>
                </a:rPr>
                <a:t>-</a:t>
              </a:r>
              <a:r>
                <a:rPr lang="en-US" sz="1100" dirty="0">
                  <a:latin typeface="Gill Sans"/>
                  <a:cs typeface="Gill Sans"/>
                </a:rPr>
                <a:t>Strategy #2:  Convene groups who support families to inform and engage </a:t>
              </a:r>
              <a:r>
                <a:rPr lang="en-US" sz="1100" dirty="0" smtClean="0">
                  <a:latin typeface="Gill Sans"/>
                  <a:cs typeface="Gill Sans"/>
                </a:rPr>
                <a:t>them</a:t>
              </a:r>
            </a:p>
            <a:p>
              <a:pPr marL="0" lvl="1"/>
              <a:endParaRPr lang="en-US" sz="1100" dirty="0">
                <a:latin typeface="Gill Sans"/>
                <a:cs typeface="Gill Sans"/>
              </a:endParaRP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n-US" sz="1100" dirty="0" smtClean="0">
                  <a:latin typeface="Gill Sans"/>
                  <a:cs typeface="Gill Sans"/>
                </a:rPr>
                <a:t>-</a:t>
              </a:r>
              <a:r>
                <a:rPr lang="en-US" sz="1100" dirty="0">
                  <a:latin typeface="Gill Sans"/>
                  <a:cs typeface="Gill Sans"/>
                </a:rPr>
                <a:t>Strategy #3:  Work with preschool model team to incorporate </a:t>
              </a:r>
              <a:r>
                <a:rPr lang="en-US" sz="1100" dirty="0" smtClean="0">
                  <a:latin typeface="Gill Sans"/>
                  <a:cs typeface="Gill Sans"/>
                </a:rPr>
                <a:t>principles.</a:t>
              </a:r>
              <a:endParaRPr lang="en-US" sz="1100" dirty="0">
                <a:latin typeface="Gill Sans"/>
                <a:cs typeface="Gill San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184" y="3960976"/>
              <a:ext cx="8616658" cy="130805"/>
            </a:xfrm>
            <a:prstGeom prst="rect">
              <a:avLst/>
            </a:prstGeom>
            <a:solidFill>
              <a:srgbClr val="77933C"/>
            </a:solidFill>
          </p:spPr>
          <p:txBody>
            <a:bodyPr wrap="square" rtlCol="0">
              <a:spAutoFit/>
            </a:bodyPr>
            <a:lstStyle/>
            <a:p>
              <a:endParaRPr lang="en-US" sz="2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04443" y="3498852"/>
              <a:ext cx="2183726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>
                  <a:latin typeface="Gill Sans Light"/>
                  <a:cs typeface="Gill Sans Light"/>
                </a:rPr>
                <a:t>Sustain progress through </a:t>
              </a:r>
              <a:endParaRPr lang="en-US" sz="1400" b="1" i="1" dirty="0">
                <a:latin typeface="Gill Sans Light"/>
                <a:cs typeface="Gill Sans Light"/>
              </a:endParaRPr>
            </a:p>
          </p:txBody>
        </p:sp>
      </p:grpSp>
      <p:sp>
        <p:nvSpPr>
          <p:cNvPr id="13" name="Subtitle 2"/>
          <p:cNvSpPr txBox="1">
            <a:spLocks/>
          </p:cNvSpPr>
          <p:nvPr/>
        </p:nvSpPr>
        <p:spPr bwMode="auto">
          <a:xfrm>
            <a:off x="0" y="908"/>
            <a:ext cx="9144000" cy="12823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5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 Overview of  The Big Lift Strategic Plan</a:t>
            </a:r>
            <a:endParaRPr lang="en-US" sz="3500" b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185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creen shot 2013-05-23 at 3.08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4" y="4568032"/>
            <a:ext cx="16827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images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07950"/>
            <a:ext cx="727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69850"/>
            <a:ext cx="8255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logo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4848225"/>
            <a:ext cx="1262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Screen shot 2013-05-23 at 1.06.1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95250"/>
            <a:ext cx="7477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 descr="Screen shot 2013-05-23 at 1.03.1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581150"/>
            <a:ext cx="1076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4" descr="images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2766787"/>
            <a:ext cx="1103966" cy="6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6" descr="Screen shot 2013-05-23 at 3.18.49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823913"/>
            <a:ext cx="1663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Screen shot 2013-05-23 at 3.19.56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060825"/>
            <a:ext cx="102393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8" descr="SMACC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82" y="4060825"/>
            <a:ext cx="86836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26" descr="Screen shot 2013-05-23 at 3.27.31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97" y="3163895"/>
            <a:ext cx="1101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27" descr="images-4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3632200"/>
            <a:ext cx="10683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28" descr="images-5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84150"/>
            <a:ext cx="760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31" descr="images.jpe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38" y="3682030"/>
            <a:ext cx="17510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35" descr="808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203200"/>
            <a:ext cx="7048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37" descr="Screen shot 2013-05-23 at 3.37.52 P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5209040"/>
            <a:ext cx="1704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39" descr="Screen shot 2013-05-23 at 3.39.29 P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3694113"/>
            <a:ext cx="8001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43" descr="Screen shot 2013-05-23 at 3.43.56 PM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347788"/>
            <a:ext cx="84613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Picture 44" descr="Screen shot 2013-05-23 at 3.45.40 PM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35450"/>
            <a:ext cx="12779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Picture 45" descr="Screen shot 2013-05-23 at 3.46.34 PM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01934"/>
            <a:ext cx="1465931" cy="36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1" name="Picture 46" descr="showimage.gi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3" y="2003418"/>
            <a:ext cx="4524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2" name="Picture 47" descr="Screen shot 2013-05-23 at 3.49.07 PM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5380832"/>
            <a:ext cx="396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48" descr="images.jpe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38113"/>
            <a:ext cx="585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4" name="Picture 49" descr="images.jpe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1347788"/>
            <a:ext cx="69373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5" name="Picture 50" descr="images.jpe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72390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6" name="Picture 51" descr="images.jpe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28601"/>
            <a:ext cx="7223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7" name="Picture 53" descr="safe_imag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117368"/>
            <a:ext cx="566545" cy="5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8" name="Picture 54" descr="hospital_consortium_log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5565775"/>
            <a:ext cx="11350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9" name="Picture 56" descr="PHCDlogo_RGB-120-px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89" y="1663631"/>
            <a:ext cx="517712" cy="3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0" name="Picture 57" descr="Screen shot 2013-05-23 at 3.57.22 PM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72" y="4033838"/>
            <a:ext cx="10220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1" name="Picture 58" descr="Screen shot 2013-05-23 at 3.58.05 PM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01" y="1014413"/>
            <a:ext cx="10588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2" name="Picture 59" descr="logonobackground.gif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641725"/>
            <a:ext cx="5873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3" name="Picture 60" descr="images.jpe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2185988"/>
            <a:ext cx="8778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4" name="Picture 61" descr="CSEA-AFL-CIO_logo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4587875"/>
            <a:ext cx="6683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5" name="Picture 62" descr="images.jpe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4162425"/>
            <a:ext cx="5762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6" name="Picture 63" descr="images.jpe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2024063"/>
            <a:ext cx="6302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7" name="Picture 65" descr="Screen shot 2013-05-23 at 4.19.38 PM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4819438"/>
            <a:ext cx="1120009" cy="3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8" name="Picture 68" descr="images.jpe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984375"/>
            <a:ext cx="9096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9" name="Picture 69" descr="img_frt_logo.gif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0" y="3213437"/>
            <a:ext cx="13509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1" name="Picture 75" descr="Screen shot 2013-05-23 at 4.31.43 PM.p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5299075"/>
            <a:ext cx="563562" cy="60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2" name="Picture 76" descr="images.jpe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04" y="1433514"/>
            <a:ext cx="930233" cy="63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4" name="Picture 78" descr="images.jpe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06" y="3190644"/>
            <a:ext cx="742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5" name="Picture 79" descr="Screen shot 2013-05-23 at 4.36.54 PM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96850"/>
            <a:ext cx="8905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6" name="Picture 80" descr="Screen shot 2013-05-23 at 4.39.24 PM.pn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531883"/>
            <a:ext cx="6619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7" name="Picture 81" descr="Screen shot 2013-05-23 at 4.43.31 PM.pn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4" y="919164"/>
            <a:ext cx="90963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8" name="Picture 82" descr="Screen shot 2013-05-23 at 4.49.26 PM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254500"/>
            <a:ext cx="1352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9" name="Picture 84" descr="Screen shot 2013-05-23 at 4.56.28 PM.pn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184150"/>
            <a:ext cx="5175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0" name="Picture 85" descr="Screen shot 2013-05-13 at 3.56.07 PM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068388"/>
            <a:ext cx="13366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2" name="Picture 87" descr="Screen shot 2013-05-13 at 4.06.40 PM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2598730"/>
            <a:ext cx="8493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3" name="Picture 88" descr="Boys_Girls_Clubs_America_Logo.jpg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960069"/>
            <a:ext cx="101123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5" name="Picture 90" descr="images.jpeg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5612949"/>
            <a:ext cx="849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6" name="Picture 91" descr="images.jpeg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52413"/>
            <a:ext cx="7937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7" name="Picture 92" descr="images.jpeg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6318677"/>
            <a:ext cx="11699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8" name="Picture 93" descr="logo.png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89150"/>
            <a:ext cx="8143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9" name="Picture 94" descr="images.jpeg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791075"/>
            <a:ext cx="6572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0" name="Picture 95" descr="images.jpe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4983163"/>
            <a:ext cx="946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2" name="Picture 97" descr="Screen shot 2013-05-13 at 4.10.44 PM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5640388"/>
            <a:ext cx="714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3" name="Picture 98" descr="photo398.gif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587500"/>
            <a:ext cx="1476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6" name="Picture 101" descr="logo.jp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998538"/>
            <a:ext cx="7429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7" name="Picture 102" descr="Screen shot 2013-05-13 at 4.14.52 PM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546475"/>
            <a:ext cx="9969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8" name="Picture 103" descr="logo.jp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19" y="3770313"/>
            <a:ext cx="4095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9" name="Picture 105" descr="images.jpe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998538"/>
            <a:ext cx="8588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80" name="Picture 108" descr="Screen shot 2013-05-23 at 5.16.34 PM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947738"/>
            <a:ext cx="1095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 descr="Screen Shot 2013-10-23 at 10.58.24 PM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6172627"/>
            <a:ext cx="1128420" cy="614362"/>
          </a:xfrm>
          <a:prstGeom prst="rect">
            <a:avLst/>
          </a:prstGeom>
        </p:spPr>
      </p:pic>
      <p:pic>
        <p:nvPicPr>
          <p:cNvPr id="84" name="Picture 86" descr="b24e2b1b32cf054e3718b76ea427999e_lk6w.gif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" y="5538446"/>
            <a:ext cx="8366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50" y="2751138"/>
            <a:ext cx="579312" cy="76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3771900" y="3156048"/>
            <a:ext cx="798513" cy="387158"/>
          </a:xfrm>
          <a:prstGeom prst="rect">
            <a:avLst/>
          </a:prstGeom>
        </p:spPr>
      </p:pic>
      <p:pic>
        <p:nvPicPr>
          <p:cNvPr id="6" name="Picture 5" descr="Unknown-10.jpe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" y="4244975"/>
            <a:ext cx="669444" cy="450850"/>
          </a:xfrm>
          <a:prstGeom prst="rect">
            <a:avLst/>
          </a:prstGeom>
        </p:spPr>
      </p:pic>
      <p:pic>
        <p:nvPicPr>
          <p:cNvPr id="7" name="Picture 6" descr="Unknown-7.jpe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023" y="2040539"/>
            <a:ext cx="461204" cy="527091"/>
          </a:xfrm>
          <a:prstGeom prst="rect">
            <a:avLst/>
          </a:prstGeom>
        </p:spPr>
      </p:pic>
      <p:pic>
        <p:nvPicPr>
          <p:cNvPr id="9" name="Picture 8" descr="imgres-2.jpg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25" y="463550"/>
            <a:ext cx="400986" cy="390525"/>
          </a:xfrm>
          <a:prstGeom prst="rect">
            <a:avLst/>
          </a:prstGeom>
        </p:spPr>
      </p:pic>
      <p:pic>
        <p:nvPicPr>
          <p:cNvPr id="10" name="Picture 9" descr="Unknown-8.jpeg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" y="3652838"/>
            <a:ext cx="767508" cy="419100"/>
          </a:xfrm>
          <a:prstGeom prst="rect">
            <a:avLst/>
          </a:prstGeom>
        </p:spPr>
      </p:pic>
      <p:pic>
        <p:nvPicPr>
          <p:cNvPr id="11" name="Picture 10" descr="Unknown-9.jpeg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91" y="2703246"/>
            <a:ext cx="1235543" cy="357453"/>
          </a:xfrm>
          <a:prstGeom prst="rect">
            <a:avLst/>
          </a:prstGeom>
        </p:spPr>
      </p:pic>
      <p:pic>
        <p:nvPicPr>
          <p:cNvPr id="12" name="Picture 11" descr="Unknown-6.jpeg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67" y="6289189"/>
            <a:ext cx="1357427" cy="567224"/>
          </a:xfrm>
          <a:prstGeom prst="rect">
            <a:avLst/>
          </a:prstGeom>
        </p:spPr>
      </p:pic>
      <p:pic>
        <p:nvPicPr>
          <p:cNvPr id="13" name="Picture 12" descr="Unknown-5.jpeg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50" y="2683324"/>
            <a:ext cx="1295400" cy="508907"/>
          </a:xfrm>
          <a:prstGeom prst="rect">
            <a:avLst/>
          </a:prstGeom>
        </p:spPr>
      </p:pic>
      <p:pic>
        <p:nvPicPr>
          <p:cNvPr id="14" name="Picture 13" descr="Unknown-2.jpeg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07" y="2060575"/>
            <a:ext cx="835055" cy="397035"/>
          </a:xfrm>
          <a:prstGeom prst="rect">
            <a:avLst/>
          </a:prstGeom>
        </p:spPr>
      </p:pic>
      <p:pic>
        <p:nvPicPr>
          <p:cNvPr id="16" name="Picture 15" descr="Screen Shot 2014-04-28 at 2.42.53 PM.png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5" y="2703246"/>
            <a:ext cx="1310366" cy="422050"/>
          </a:xfrm>
          <a:prstGeom prst="rect">
            <a:avLst/>
          </a:prstGeom>
        </p:spPr>
      </p:pic>
      <p:pic>
        <p:nvPicPr>
          <p:cNvPr id="18" name="Picture 17" descr="Screen Shot 2014-04-28 at 2.39.23 PM.png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60" y="4138318"/>
            <a:ext cx="508000" cy="714963"/>
          </a:xfrm>
          <a:prstGeom prst="rect">
            <a:avLst/>
          </a:prstGeom>
        </p:spPr>
      </p:pic>
      <p:pic>
        <p:nvPicPr>
          <p:cNvPr id="19" name="Picture 18" descr="Screen Shot 2014-04-28 at 2.35.12 PM.png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88" y="5917789"/>
            <a:ext cx="1219200" cy="334197"/>
          </a:xfrm>
          <a:prstGeom prst="rect">
            <a:avLst/>
          </a:prstGeom>
        </p:spPr>
      </p:pic>
      <p:pic>
        <p:nvPicPr>
          <p:cNvPr id="20" name="Picture 19" descr="Screen Shot 2014-04-28 at 2.32.44 PM.png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14" y="4579606"/>
            <a:ext cx="601662" cy="579100"/>
          </a:xfrm>
          <a:prstGeom prst="rect">
            <a:avLst/>
          </a:prstGeom>
        </p:spPr>
      </p:pic>
      <p:pic>
        <p:nvPicPr>
          <p:cNvPr id="21" name="Picture 20" descr="Screen Shot 2014-04-28 at 2.31.00 PM.png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15" y="6313488"/>
            <a:ext cx="572436" cy="448576"/>
          </a:xfrm>
          <a:prstGeom prst="rect">
            <a:avLst/>
          </a:prstGeom>
        </p:spPr>
      </p:pic>
      <p:pic>
        <p:nvPicPr>
          <p:cNvPr id="24" name="Picture 23" descr="logo.gif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7" y="1587501"/>
            <a:ext cx="1361710" cy="344432"/>
          </a:xfrm>
          <a:prstGeom prst="rect">
            <a:avLst/>
          </a:prstGeom>
        </p:spPr>
      </p:pic>
      <p:pic>
        <p:nvPicPr>
          <p:cNvPr id="26" name="Picture 25" descr="imgres.jpg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5" y="6289189"/>
            <a:ext cx="1429135" cy="471505"/>
          </a:xfrm>
          <a:prstGeom prst="rect">
            <a:avLst/>
          </a:prstGeom>
        </p:spPr>
      </p:pic>
      <p:pic>
        <p:nvPicPr>
          <p:cNvPr id="27" name="Picture 26" descr="Screen Shot 2014-04-28 at 2.18.02 PM.png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1" y="6287602"/>
            <a:ext cx="701937" cy="568811"/>
          </a:xfrm>
          <a:prstGeom prst="rect">
            <a:avLst/>
          </a:prstGeom>
        </p:spPr>
      </p:pic>
      <p:pic>
        <p:nvPicPr>
          <p:cNvPr id="28" name="Picture 27" descr="Screen Shot 2014-04-28 at 2.56.15 PM.png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6" y="3594437"/>
            <a:ext cx="844550" cy="364082"/>
          </a:xfrm>
          <a:prstGeom prst="rect">
            <a:avLst/>
          </a:prstGeom>
        </p:spPr>
      </p:pic>
      <p:pic>
        <p:nvPicPr>
          <p:cNvPr id="29" name="Picture 28" descr="Screen Shot 2014-04-28 at 2.10.12 PM.png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31" y="2667583"/>
            <a:ext cx="547688" cy="530573"/>
          </a:xfrm>
          <a:prstGeom prst="rect">
            <a:avLst/>
          </a:prstGeom>
        </p:spPr>
      </p:pic>
      <p:pic>
        <p:nvPicPr>
          <p:cNvPr id="30" name="Picture 29" descr="Screen Shot 2014-04-28 at 2.09.24 PM.png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3" y="5961935"/>
            <a:ext cx="2551112" cy="231318"/>
          </a:xfrm>
          <a:prstGeom prst="rect">
            <a:avLst/>
          </a:prstGeom>
        </p:spPr>
      </p:pic>
      <p:pic>
        <p:nvPicPr>
          <p:cNvPr id="31" name="Picture 30" descr="Screen Shot 2014-04-28 at 2.08.47 PM.png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63" y="2040539"/>
            <a:ext cx="491270" cy="531211"/>
          </a:xfrm>
          <a:prstGeom prst="rect">
            <a:avLst/>
          </a:prstGeom>
        </p:spPr>
      </p:pic>
      <p:pic>
        <p:nvPicPr>
          <p:cNvPr id="25600" name="Picture 25599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568950" y="1510587"/>
            <a:ext cx="648225" cy="367328"/>
          </a:xfrm>
          <a:prstGeom prst="rect">
            <a:avLst/>
          </a:prstGeom>
        </p:spPr>
      </p:pic>
      <p:pic>
        <p:nvPicPr>
          <p:cNvPr id="25603" name="Picture 25602" descr="Screen Shot 2014-04-28 at 4.40.38 PM.png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99" y="5426075"/>
            <a:ext cx="876778" cy="444836"/>
          </a:xfrm>
          <a:prstGeom prst="rect">
            <a:avLst/>
          </a:prstGeom>
        </p:spPr>
      </p:pic>
      <p:pic>
        <p:nvPicPr>
          <p:cNvPr id="95" name="Picture 94" descr="Screen Shot 2013-10-23 at 6.33.49 PM.png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8" y="5259016"/>
            <a:ext cx="670632" cy="279430"/>
          </a:xfrm>
          <a:prstGeom prst="rect">
            <a:avLst/>
          </a:prstGeom>
        </p:spPr>
      </p:pic>
      <p:pic>
        <p:nvPicPr>
          <p:cNvPr id="96" name="Picture 95" descr="Screen Shot 2013-10-23 at 5.39.34 PM.png"/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98" y="3207087"/>
            <a:ext cx="1128737" cy="387112"/>
          </a:xfrm>
          <a:prstGeom prst="rect">
            <a:avLst/>
          </a:prstGeom>
        </p:spPr>
      </p:pic>
      <p:pic>
        <p:nvPicPr>
          <p:cNvPr id="97" name="Picture 96" descr="imgres-11.jpg"/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79" y="2787651"/>
            <a:ext cx="478497" cy="622046"/>
          </a:xfrm>
          <a:prstGeom prst="rect">
            <a:avLst/>
          </a:prstGeom>
        </p:spPr>
      </p:pic>
      <p:pic>
        <p:nvPicPr>
          <p:cNvPr id="98" name="Picture 97" descr="Screen Shot 2013-10-23 at 6.29.13 PM.png"/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4349701"/>
            <a:ext cx="452428" cy="704947"/>
          </a:xfrm>
          <a:prstGeom prst="rect">
            <a:avLst/>
          </a:prstGeom>
        </p:spPr>
      </p:pic>
      <p:pic>
        <p:nvPicPr>
          <p:cNvPr id="99" name="Picture 98" descr="Screen Shot 2013-10-23 at 6.15.23 PM.png"/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683324"/>
            <a:ext cx="619084" cy="38653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5568950" y="4948494"/>
            <a:ext cx="912813" cy="337881"/>
          </a:xfrm>
          <a:prstGeom prst="rect">
            <a:avLst/>
          </a:prstGeom>
        </p:spPr>
      </p:pic>
      <p:pic>
        <p:nvPicPr>
          <p:cNvPr id="101" name="Picture 100" descr="Screen Shot 2013-10-23 at 6.14.09 PM.png"/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66" y="6352368"/>
            <a:ext cx="921468" cy="401665"/>
          </a:xfrm>
          <a:prstGeom prst="rect">
            <a:avLst/>
          </a:prstGeom>
        </p:spPr>
      </p:pic>
      <p:pic>
        <p:nvPicPr>
          <p:cNvPr id="102" name="Picture 101" descr="imgres-8.jpg"/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" y="2198310"/>
            <a:ext cx="547321" cy="547321"/>
          </a:xfrm>
          <a:prstGeom prst="rect">
            <a:avLst/>
          </a:prstGeom>
        </p:spPr>
      </p:pic>
      <p:pic>
        <p:nvPicPr>
          <p:cNvPr id="103" name="Picture 102" descr="logo-3.png"/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26" y="6286015"/>
            <a:ext cx="656406" cy="561031"/>
          </a:xfrm>
          <a:prstGeom prst="rect">
            <a:avLst/>
          </a:prstGeom>
        </p:spPr>
      </p:pic>
      <p:pic>
        <p:nvPicPr>
          <p:cNvPr id="104" name="Picture 103" descr="logo.png"/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4" y="3163895"/>
            <a:ext cx="542924" cy="478452"/>
          </a:xfrm>
          <a:prstGeom prst="rect">
            <a:avLst/>
          </a:prstGeom>
        </p:spPr>
      </p:pic>
      <p:pic>
        <p:nvPicPr>
          <p:cNvPr id="4" name="Picture 3" descr="KohlbergVentures.jpg"/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60" y="6352368"/>
            <a:ext cx="467465" cy="329350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59" y="54958"/>
            <a:ext cx="595691" cy="340968"/>
          </a:xfrm>
          <a:prstGeom prst="rect">
            <a:avLst/>
          </a:prstGeom>
        </p:spPr>
      </p:pic>
      <p:pic>
        <p:nvPicPr>
          <p:cNvPr id="15" name="Picture 14" descr="BankofAmericaLogo.jpg"/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26" y="5660318"/>
            <a:ext cx="796925" cy="512309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-15008" y="2421173"/>
            <a:ext cx="9189891" cy="1431161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en-US" sz="5700" dirty="0" smtClean="0">
                <a:solidFill>
                  <a:schemeClr val="bg1"/>
                </a:solidFill>
                <a:latin typeface="Gill Sans"/>
                <a:cs typeface="Gill Sans"/>
              </a:rPr>
              <a:t>The Big Lift Collaborative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465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" y="0"/>
            <a:ext cx="4581331" cy="68702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976" y="0"/>
            <a:ext cx="4133461" cy="4525963"/>
          </a:xfrm>
        </p:spPr>
        <p:txBody>
          <a:bodyPr/>
          <a:lstStyle/>
          <a:p>
            <a:r>
              <a:rPr lang="en-US" dirty="0" smtClean="0"/>
              <a:t>Encourage a </a:t>
            </a:r>
            <a:r>
              <a:rPr lang="en-US" dirty="0"/>
              <a:t>culture of reading in San Mateo County,</a:t>
            </a:r>
          </a:p>
          <a:p>
            <a:r>
              <a:rPr lang="en-US" dirty="0" smtClean="0"/>
              <a:t>Increase access </a:t>
            </a:r>
            <a:r>
              <a:rPr lang="en-US" dirty="0"/>
              <a:t>to books for children and families at the point of need,</a:t>
            </a:r>
          </a:p>
          <a:p>
            <a:r>
              <a:rPr lang="en-US" dirty="0" smtClean="0"/>
              <a:t>Involve all </a:t>
            </a:r>
            <a:r>
              <a:rPr lang="en-US" dirty="0"/>
              <a:t>of the county in The Big Lift, and</a:t>
            </a:r>
          </a:p>
          <a:p>
            <a:r>
              <a:rPr lang="en-US" dirty="0" smtClean="0"/>
              <a:t>Create </a:t>
            </a:r>
            <a:r>
              <a:rPr lang="en-US" dirty="0"/>
              <a:t>resident support for The Big Lift </a:t>
            </a:r>
            <a:r>
              <a:rPr lang="en-US" dirty="0" smtClean="0"/>
              <a:t>initiative.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82" y="1"/>
            <a:ext cx="5988818" cy="3368710"/>
          </a:xfrm>
        </p:spPr>
      </p:pic>
      <p:pic>
        <p:nvPicPr>
          <p:cNvPr id="2050" name="Picture 2" descr="HandsOn Bay Area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4" y="780754"/>
            <a:ext cx="2192094" cy="16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" y="3365270"/>
            <a:ext cx="6209298" cy="3492730"/>
          </a:xfrm>
          <a:prstGeom prst="rect">
            <a:avLst/>
          </a:prstGeom>
        </p:spPr>
      </p:pic>
      <p:pic>
        <p:nvPicPr>
          <p:cNvPr id="1026" name="Picture 2" descr="Goog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27" y="4304254"/>
            <a:ext cx="1718268" cy="6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entech - A Member of the Roche Gro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86" y="5181147"/>
            <a:ext cx="1428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1571"/>
          <a:stretch/>
        </p:blipFill>
        <p:spPr>
          <a:xfrm>
            <a:off x="600243" y="0"/>
            <a:ext cx="7943514" cy="683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rm6.staticflickr.com/5585/15074958487_99ae8b53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41" y="-664"/>
            <a:ext cx="3368660" cy="44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6494"/>
            <a:ext cx="5775340" cy="433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Thank you!</a:t>
            </a:r>
          </a:p>
          <a:p>
            <a:pPr marL="0" indent="0" algn="ctr"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www.smcl.org/en/content/big-lift-little-libraries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 algn="ctr">
              <a:buNone/>
            </a:pPr>
            <a:r>
              <a:rPr lang="en-US" sz="2400" dirty="0" smtClean="0"/>
              <a:t>Nicole Pasini</a:t>
            </a:r>
          </a:p>
          <a:p>
            <a:pPr marL="0" indent="0" algn="ctr">
              <a:buNone/>
            </a:pPr>
            <a:r>
              <a:rPr lang="en-US" sz="2400" dirty="0" smtClean="0"/>
              <a:t>Library Services Manager, Community Libraries</a:t>
            </a:r>
          </a:p>
          <a:p>
            <a:pPr marL="0" indent="0" algn="ctr">
              <a:buNone/>
            </a:pPr>
            <a:r>
              <a:rPr lang="en-US" sz="2400" dirty="0">
                <a:hlinkClick r:id="rId4"/>
              </a:rPr>
              <a:t>p</a:t>
            </a:r>
            <a:r>
              <a:rPr lang="en-US" sz="2400" dirty="0" smtClean="0">
                <a:hlinkClick r:id="rId4"/>
              </a:rPr>
              <a:t>asini@smcl.org</a:t>
            </a:r>
            <a:r>
              <a:rPr lang="en-US" sz="2400" dirty="0" smtClean="0"/>
              <a:t> </a:t>
            </a:r>
          </a:p>
        </p:txBody>
      </p:sp>
      <p:pic>
        <p:nvPicPr>
          <p:cNvPr id="8" name="Picture 1" descr="Connect Discover Evolve smcl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1382" y="4647872"/>
            <a:ext cx="6961236" cy="1675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56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11247</TotalTime>
  <Words>359</Words>
  <Application>Microsoft Office PowerPoint</Application>
  <PresentationFormat>On-screen Show (4:3)</PresentationFormat>
  <Paragraphs>84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Gill Sans</vt:lpstr>
      <vt:lpstr>Gill Sans Light</vt:lpstr>
      <vt:lpstr>ＭＳ Ｐゴシック</vt:lpstr>
      <vt:lpstr>ヒラギノ角ゴ Pro W3</vt:lpstr>
      <vt:lpstr>Arial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learned from the interviews</dc:title>
  <dc:creator>Jane Gardener</dc:creator>
  <cp:lastModifiedBy>Nicole Pasini</cp:lastModifiedBy>
  <cp:revision>571</cp:revision>
  <cp:lastPrinted>2013-05-14T00:46:43Z</cp:lastPrinted>
  <dcterms:created xsi:type="dcterms:W3CDTF">2013-02-23T02:38:17Z</dcterms:created>
  <dcterms:modified xsi:type="dcterms:W3CDTF">2014-09-27T00:35:51Z</dcterms:modified>
</cp:coreProperties>
</file>