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763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jlaredo@losgatosca.go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instagram.com/los_gatos_library" TargetMode="External"/><Relationship Id="rId4" Type="http://schemas.openxmlformats.org/officeDocument/2006/relationships/hyperlink" Target="http://www.losgatosca.gov/2162/Reverse-Required-Read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Jenn Laredo -- Los Gatos Public Library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Future of Libraries 10.0: Libraries Fostering Communities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October 14, 2014</a:t>
            </a: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3">
            <a:alphaModFix/>
          </a:blip>
          <a:srcRect l="2505" t="9371" r="3659" b="58436"/>
          <a:stretch/>
        </p:blipFill>
        <p:spPr>
          <a:xfrm>
            <a:off x="271975" y="591475"/>
            <a:ext cx="8362149" cy="14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432300" y="234450"/>
            <a:ext cx="8294099" cy="465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200"/>
              <a:t>You have been hand-selected….</a:t>
            </a:r>
          </a:p>
          <a:p>
            <a:pPr rtl="0">
              <a:spcBef>
                <a:spcPts val="0"/>
              </a:spcBef>
              <a:buNone/>
            </a:pPr>
            <a:endParaRPr sz="2200"/>
          </a:p>
          <a:p>
            <a:pPr rtl="0">
              <a:spcBef>
                <a:spcPts val="0"/>
              </a:spcBef>
              <a:buNone/>
            </a:pPr>
            <a:r>
              <a:rPr lang="en" sz="2200"/>
              <a:t>Because of your significant place in our community….</a:t>
            </a:r>
          </a:p>
          <a:p>
            <a:pPr rtl="0">
              <a:spcBef>
                <a:spcPts val="0"/>
              </a:spcBef>
              <a:buNone/>
            </a:pPr>
            <a:endParaRPr sz="2200"/>
          </a:p>
          <a:p>
            <a:pPr rtl="0">
              <a:spcBef>
                <a:spcPts val="0"/>
              </a:spcBef>
              <a:buNone/>
            </a:pPr>
            <a:r>
              <a:rPr lang="en" sz="2200"/>
              <a:t>This unique program pairing local, well-known community members with one of our most popular teen novels….</a:t>
            </a:r>
          </a:p>
          <a:p>
            <a:pPr rtl="0">
              <a:spcBef>
                <a:spcPts val="0"/>
              </a:spcBef>
              <a:buNone/>
            </a:pPr>
            <a:endParaRPr sz="2200"/>
          </a:p>
          <a:p>
            <a:pPr rtl="0">
              <a:spcBef>
                <a:spcPts val="0"/>
              </a:spcBef>
              <a:buNone/>
            </a:pPr>
            <a:r>
              <a:rPr lang="en" sz="2200"/>
              <a:t>If you choose to accept this honor…..</a:t>
            </a:r>
          </a:p>
          <a:p>
            <a:pPr rtl="0">
              <a:spcBef>
                <a:spcPts val="0"/>
              </a:spcBef>
              <a:buNone/>
            </a:pPr>
            <a:endParaRPr sz="2200"/>
          </a:p>
          <a:p>
            <a:pPr rtl="0">
              <a:spcBef>
                <a:spcPts val="0"/>
              </a:spcBef>
              <a:buNone/>
            </a:pPr>
            <a:r>
              <a:rPr lang="en" sz="2200"/>
              <a:t>We would love for you to help us make this a true community event.</a:t>
            </a:r>
          </a:p>
          <a:p>
            <a:pPr rtl="0">
              <a:spcBef>
                <a:spcPts val="0"/>
              </a:spcBef>
              <a:buNone/>
            </a:pPr>
            <a:endParaRPr sz="2200"/>
          </a:p>
          <a:p>
            <a:pPr>
              <a:spcBef>
                <a:spcPts val="0"/>
              </a:spcBef>
              <a:buNone/>
            </a:pPr>
            <a:r>
              <a:rPr lang="en" sz="2200"/>
              <a:t>Please let me know if you are interested.  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t="24532" b="12044"/>
          <a:stretch/>
        </p:blipFill>
        <p:spPr>
          <a:xfrm>
            <a:off x="196550" y="2644325"/>
            <a:ext cx="2600974" cy="21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t="17026" b="7570"/>
          <a:stretch/>
        </p:blipFill>
        <p:spPr>
          <a:xfrm>
            <a:off x="394050" y="164725"/>
            <a:ext cx="2286000" cy="22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 l="23675" t="22451" r="49294" b="30460"/>
          <a:stretch/>
        </p:blipFill>
        <p:spPr>
          <a:xfrm>
            <a:off x="3302525" y="164712"/>
            <a:ext cx="2224526" cy="242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6">
            <a:alphaModFix/>
          </a:blip>
          <a:srcRect l="15964" r="14955"/>
          <a:stretch/>
        </p:blipFill>
        <p:spPr>
          <a:xfrm>
            <a:off x="3127575" y="2666650"/>
            <a:ext cx="2646426" cy="21548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6635825" y="717575"/>
            <a:ext cx="2286000" cy="385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Los Gatos Library Board Members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l="35025" t="21979" r="34445" b="19203"/>
          <a:stretch/>
        </p:blipFill>
        <p:spPr>
          <a:xfrm>
            <a:off x="175925" y="119625"/>
            <a:ext cx="2337499" cy="25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 l="35000" t="24554" r="34310" b="14425"/>
          <a:stretch/>
        </p:blipFill>
        <p:spPr>
          <a:xfrm>
            <a:off x="3216650" y="119625"/>
            <a:ext cx="2214398" cy="2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5">
            <a:alphaModFix/>
          </a:blip>
          <a:srcRect t="17866" b="16205"/>
          <a:stretch/>
        </p:blipFill>
        <p:spPr>
          <a:xfrm>
            <a:off x="6210975" y="119625"/>
            <a:ext cx="2214399" cy="2597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246275" y="3004475"/>
            <a:ext cx="8179199" cy="196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/>
              <a:t>Local Teachers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l="21228" t="26845" r="30915" b="14034"/>
          <a:stretch/>
        </p:blipFill>
        <p:spPr>
          <a:xfrm>
            <a:off x="1701087" y="355349"/>
            <a:ext cx="5741824" cy="44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t="12041"/>
          <a:stretch/>
        </p:blipFill>
        <p:spPr>
          <a:xfrm>
            <a:off x="715875" y="436250"/>
            <a:ext cx="7712250" cy="452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33149" y="-544013"/>
            <a:ext cx="4677700" cy="62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633275" y="415150"/>
            <a:ext cx="8112899" cy="446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about three months in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29 adults asked to read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18 adults who said “YES!”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13 adults completed assignments to date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40 Instagram followers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50+ nominations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/>
              <a:t>loads of goodwill generated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1013200" y="3546225"/>
            <a:ext cx="2779200" cy="190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los_gatos_library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575" y="143300"/>
            <a:ext cx="3641150" cy="4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300" y="396600"/>
            <a:ext cx="3427924" cy="298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212" y="192900"/>
            <a:ext cx="6343575" cy="47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l="17829" t="13838" r="16063" b="3591"/>
          <a:stretch/>
        </p:blipFill>
        <p:spPr>
          <a:xfrm>
            <a:off x="1435375" y="181625"/>
            <a:ext cx="6712598" cy="47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/>
          <p:cNvPicPr preferRelativeResize="0"/>
          <p:nvPr/>
        </p:nvPicPr>
        <p:blipFill rotWithShape="1">
          <a:blip r:embed="rId3">
            <a:alphaModFix/>
          </a:blip>
          <a:srcRect l="12021" t="15387" r="17674" b="26036"/>
          <a:stretch/>
        </p:blipFill>
        <p:spPr>
          <a:xfrm>
            <a:off x="118250" y="752150"/>
            <a:ext cx="7499924" cy="35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749" y="2956275"/>
            <a:ext cx="2806649" cy="187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700" y="529950"/>
            <a:ext cx="2303025" cy="172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550" y="204225"/>
            <a:ext cx="6442948" cy="48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l="28759" t="12417" r="29317" b="4352"/>
          <a:stretch/>
        </p:blipFill>
        <p:spPr>
          <a:xfrm>
            <a:off x="2483775" y="170575"/>
            <a:ext cx="4263974" cy="47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3468837" y="1426400"/>
            <a:ext cx="2206332" cy="1946375"/>
          </a:xfrm>
          <a:prstGeom prst="irregularSeal1">
            <a:avLst/>
          </a:prstGeom>
          <a:solidFill>
            <a:srgbClr val="E06666"/>
          </a:solidFill>
          <a:ln w="19050" cap="flat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4030950" y="2079875"/>
            <a:ext cx="1082100" cy="46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one RRR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nomination</a:t>
            </a:r>
          </a:p>
        </p:txBody>
      </p:sp>
      <p:sp>
        <p:nvSpPr>
          <p:cNvPr id="155" name="Shape 155"/>
          <p:cNvSpPr/>
          <p:nvPr/>
        </p:nvSpPr>
        <p:spPr>
          <a:xfrm>
            <a:off x="5804000" y="646450"/>
            <a:ext cx="1883099" cy="94859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9050" cap="flat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6127225" y="892375"/>
            <a:ext cx="1559999" cy="4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teen &amp; lib staff</a:t>
            </a:r>
          </a:p>
        </p:txBody>
      </p:sp>
      <p:sp>
        <p:nvSpPr>
          <p:cNvPr id="157" name="Shape 157"/>
          <p:cNvSpPr/>
          <p:nvPr/>
        </p:nvSpPr>
        <p:spPr>
          <a:xfrm rot="10800000" flipH="1">
            <a:off x="5059175" y="3497150"/>
            <a:ext cx="2297700" cy="118259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93C47D"/>
          </a:solidFill>
          <a:ln w="19050" cap="flat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5333225" y="3696000"/>
            <a:ext cx="1749599" cy="34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lib staff &amp; community member</a:t>
            </a:r>
          </a:p>
        </p:txBody>
      </p:sp>
      <p:sp>
        <p:nvSpPr>
          <p:cNvPr id="159" name="Shape 159"/>
          <p:cNvSpPr/>
          <p:nvPr/>
        </p:nvSpPr>
        <p:spPr>
          <a:xfrm rot="10800000">
            <a:off x="1649199" y="3333199"/>
            <a:ext cx="2206200" cy="988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6B26B"/>
          </a:solidFill>
          <a:ln w="19050" cap="flat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1835350" y="3541425"/>
            <a:ext cx="1833899" cy="28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teen &amp; community member</a:t>
            </a:r>
          </a:p>
        </p:txBody>
      </p:sp>
      <p:sp>
        <p:nvSpPr>
          <p:cNvPr id="161" name="Shape 161"/>
          <p:cNvSpPr/>
          <p:nvPr/>
        </p:nvSpPr>
        <p:spPr>
          <a:xfrm flipH="1">
            <a:off x="975425" y="787000"/>
            <a:ext cx="2600099" cy="107159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27BA0"/>
          </a:solidFill>
          <a:ln w="19050" cap="flat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1210925" y="892375"/>
            <a:ext cx="2129099" cy="58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community member &amp; other community members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525" y="276438"/>
            <a:ext cx="2918326" cy="45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443250" y="766950"/>
            <a:ext cx="3215700" cy="40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9600"/>
              <a:t>YA Lit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3581425" y="731800"/>
            <a:ext cx="1597200" cy="15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0"/>
              <a:t>&gt;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16679" r="16786"/>
          <a:stretch/>
        </p:blipFill>
        <p:spPr>
          <a:xfrm>
            <a:off x="429200" y="605125"/>
            <a:ext cx="2497875" cy="37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700" y="605125"/>
            <a:ext cx="2560972" cy="37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297" y="605125"/>
            <a:ext cx="2480523" cy="37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0">
                <a:solidFill>
                  <a:srgbClr val="38761D"/>
                </a:solidFill>
              </a:rPr>
              <a:t>How was the book different than you expected?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 didn’t expect the book to cover as many serious issues as it did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 did not expect to encounter such mature references that were made throughout the novel.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 loved that the characters were intelligent and articulate – that they made literary references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Am I allowed to say it was much better than I expected?? I thought it was well­-written and the characters and themes well­ developed.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 was surprised at how well written it was.   I loved this book for it’s emotional depth.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l="35370" t="26284" r="25550" b="27553"/>
          <a:stretch/>
        </p:blipFill>
        <p:spPr>
          <a:xfrm>
            <a:off x="985050" y="213475"/>
            <a:ext cx="7049447" cy="468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Lessons Learned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Be open to a variety of success markers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Store up some responses before you start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Think about the photos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Think about “reports” and who will read them, and where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1778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Things to try next….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Way to nominate parents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Photo nominations?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Book groups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Work in local businesses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Char char="●"/>
            </a:pPr>
            <a:r>
              <a:rPr lang="en"/>
              <a:t>Incorporate volunteers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527725" y="344775"/>
            <a:ext cx="8366100" cy="439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jlaredo@losgatosca.gov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our RRR webpage: 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http://www.losgatosca.gov/2162/Reverse-Required-Reading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(includes a link to our draft social media policy!)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our Instagram page: 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http://instagram.com/los_gatos_library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3">
            <a:alphaModFix/>
          </a:blip>
          <a:srcRect l="-5278" r="-9968"/>
          <a:stretch/>
        </p:blipFill>
        <p:spPr>
          <a:xfrm>
            <a:off x="-431450" y="1582499"/>
            <a:ext cx="10392651" cy="17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923300" y="703375"/>
            <a:ext cx="5297399" cy="57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Los Gatos Library Teen Room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/>
        </p:nvSpPr>
        <p:spPr>
          <a:xfrm>
            <a:off x="450325" y="253300"/>
            <a:ext cx="8330999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/>
              <a:t>Developmental Assets for Adolescents</a:t>
            </a:r>
          </a:p>
        </p:txBody>
      </p:sp>
      <p:sp>
        <p:nvSpPr>
          <p:cNvPr id="43" name="Shape 43"/>
          <p:cNvSpPr txBox="1"/>
          <p:nvPr/>
        </p:nvSpPr>
        <p:spPr>
          <a:xfrm>
            <a:off x="408100" y="1062475"/>
            <a:ext cx="1702800" cy="8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200">
                <a:solidFill>
                  <a:srgbClr val="A61C00"/>
                </a:solidFill>
              </a:rPr>
              <a:t>Family life provides high levels of love and support.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6726650" y="3876975"/>
            <a:ext cx="1871699" cy="96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A64D79"/>
                </a:solidFill>
              </a:rPr>
              <a:t>Young person receives support from three or more nonparent adults.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647325" y="2216425"/>
            <a:ext cx="7859400" cy="96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6AA84F"/>
                </a:solidFill>
              </a:rPr>
              <a:t>Young person perceives that adults in the community value youth.</a:t>
            </a:r>
          </a:p>
        </p:txBody>
      </p:sp>
      <p:sp>
        <p:nvSpPr>
          <p:cNvPr id="46" name="Shape 46"/>
          <p:cNvSpPr txBox="1"/>
          <p:nvPr/>
        </p:nvSpPr>
        <p:spPr>
          <a:xfrm>
            <a:off x="3447775" y="1097650"/>
            <a:ext cx="2286900" cy="79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</a:rPr>
              <a:t>Young person feels safe at home, school, and in the neighborhood.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591050" y="3855875"/>
            <a:ext cx="2321999" cy="79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45818E"/>
                </a:solidFill>
              </a:rPr>
              <a:t>School provides clear rules and consequences.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6522600" y="1062475"/>
            <a:ext cx="1984200" cy="10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</a:rPr>
              <a:t>Young person reads for pleasure three or more hours per week.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3314075" y="3750325"/>
            <a:ext cx="3039600" cy="96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</a:rPr>
              <a:t>Young person accepts and takes personal responsibility.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849925" y="805950"/>
            <a:ext cx="7715399" cy="371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7200">
                <a:solidFill>
                  <a:srgbClr val="0B5394"/>
                </a:solidFill>
              </a:rPr>
              <a:t>Wouldn’t it be great if…..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t="21972"/>
          <a:stretch/>
        </p:blipFill>
        <p:spPr>
          <a:xfrm>
            <a:off x="435450" y="494250"/>
            <a:ext cx="3857625" cy="40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4621425" y="576650"/>
            <a:ext cx="4390800" cy="40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Andy, a.k.a.  Mr. Holland</a:t>
            </a:r>
          </a:p>
          <a:p>
            <a:pPr rtl="0">
              <a:spcBef>
                <a:spcPts val="0"/>
              </a:spcBef>
              <a:buNone/>
            </a:pPr>
            <a:endParaRPr sz="300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3000"/>
              <a:t>football coach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3000"/>
              <a:t>Heidi’s neighbor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3000"/>
              <a:t>LGHS English Teacher</a:t>
            </a:r>
          </a:p>
          <a:p>
            <a:pPr marL="457200" lvl="0" indent="-4191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3000"/>
              <a:t>new Jandy Nelson fan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/>
        </p:nvSpPr>
        <p:spPr>
          <a:xfrm>
            <a:off x="1399250" y="178650"/>
            <a:ext cx="5766599" cy="47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457200" rtl="0">
              <a:spcBef>
                <a:spcPts val="0"/>
              </a:spcBef>
              <a:buNone/>
            </a:pPr>
            <a:r>
              <a:rPr lang="en" sz="3600"/>
              <a:t>grown ups</a:t>
            </a:r>
          </a:p>
          <a:p>
            <a:pPr rtl="0">
              <a:spcBef>
                <a:spcPts val="0"/>
              </a:spcBef>
              <a:buNone/>
            </a:pPr>
            <a:r>
              <a:rPr lang="en" sz="3600"/>
              <a:t>+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 sz="3600"/>
              <a:t>teen novels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 sz="3600"/>
              <a:t>+</a:t>
            </a:r>
          </a:p>
          <a:p>
            <a:pPr rtl="0">
              <a:spcBef>
                <a:spcPts val="0"/>
              </a:spcBef>
              <a:buNone/>
            </a:pPr>
            <a:r>
              <a:rPr lang="en" sz="3600"/>
              <a:t>	social media</a:t>
            </a:r>
          </a:p>
          <a:p>
            <a:pPr rtl="0">
              <a:spcBef>
                <a:spcPts val="0"/>
              </a:spcBef>
              <a:buNone/>
            </a:pPr>
            <a:r>
              <a:rPr lang="en" sz="3600"/>
              <a:t>__________________</a:t>
            </a:r>
          </a:p>
          <a:p>
            <a:pPr rtl="0">
              <a:spcBef>
                <a:spcPts val="0"/>
              </a:spcBef>
              <a:buNone/>
            </a:pPr>
            <a:endParaRPr sz="3600"/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Reverse Required Reading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57200" y="302550"/>
            <a:ext cx="3994500" cy="462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Describe the book in a sentence.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Did you like it?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How was it different than you expected?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If someone likes this book, they would also like…. (could be books, mags, music, TV shows, movie, anything really.)</a:t>
            </a:r>
          </a:p>
          <a:p>
            <a:pPr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l="32618" t="16581" r="32808" b="9426"/>
          <a:stretch/>
        </p:blipFill>
        <p:spPr>
          <a:xfrm>
            <a:off x="4861175" y="123137"/>
            <a:ext cx="4067875" cy="48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l="28961" t="36818" r="40081" b="11090"/>
          <a:stretch/>
        </p:blipFill>
        <p:spPr>
          <a:xfrm>
            <a:off x="342325" y="190925"/>
            <a:ext cx="2547700" cy="267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4">
            <a:alphaModFix/>
          </a:blip>
          <a:srcRect l="29445" t="20436" r="40554" b="26064"/>
          <a:stretch/>
        </p:blipFill>
        <p:spPr>
          <a:xfrm>
            <a:off x="3265250" y="190925"/>
            <a:ext cx="2462102" cy="27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5">
            <a:alphaModFix/>
          </a:blip>
          <a:srcRect l="29561" t="20477" r="40520" b="32165"/>
          <a:stretch/>
        </p:blipFill>
        <p:spPr>
          <a:xfrm>
            <a:off x="6003825" y="190925"/>
            <a:ext cx="2462097" cy="243577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00325" y="3317900"/>
            <a:ext cx="8084100" cy="15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Los Gatos Town Employees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On-screen Show (16:9)</PresentationFormat>
  <Paragraphs>85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simple-light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How was the book different than you expected?</vt:lpstr>
      <vt:lpstr>Slide 25</vt:lpstr>
      <vt:lpstr>Lessons Learned</vt:lpstr>
      <vt:lpstr>Things to try next….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kirky</dc:creator>
  <cp:lastModifiedBy>kirky</cp:lastModifiedBy>
  <cp:revision>1</cp:revision>
  <dcterms:modified xsi:type="dcterms:W3CDTF">2014-09-23T13:59:35Z</dcterms:modified>
</cp:coreProperties>
</file>