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59" r:id="rId4"/>
    <p:sldId id="258" r:id="rId5"/>
    <p:sldId id="260" r:id="rId6"/>
    <p:sldId id="261" r:id="rId7"/>
    <p:sldId id="263" r:id="rId8"/>
    <p:sldId id="264" r:id="rId9"/>
    <p:sldId id="265" r:id="rId10"/>
    <p:sldId id="266" r:id="rId11"/>
    <p:sldId id="267" r:id="rId12"/>
    <p:sldId id="268" r:id="rId13"/>
    <p:sldId id="270" r:id="rId14"/>
    <p:sldId id="277" r:id="rId15"/>
    <p:sldId id="262" r:id="rId16"/>
    <p:sldId id="273" r:id="rId17"/>
    <p:sldId id="272" r:id="rId18"/>
    <p:sldId id="276" r:id="rId19"/>
    <p:sldId id="275" r:id="rId20"/>
    <p:sldId id="269" r:id="rId21"/>
    <p:sldId id="271" r:id="rId22"/>
    <p:sldId id="274" r:id="rId23"/>
    <p:sldId id="292" r:id="rId24"/>
    <p:sldId id="278" r:id="rId25"/>
    <p:sldId id="279" r:id="rId26"/>
    <p:sldId id="282" r:id="rId27"/>
    <p:sldId id="298" r:id="rId28"/>
    <p:sldId id="299" r:id="rId29"/>
    <p:sldId id="280" r:id="rId30"/>
    <p:sldId id="281" r:id="rId31"/>
    <p:sldId id="293" r:id="rId32"/>
    <p:sldId id="300" r:id="rId33"/>
    <p:sldId id="283" r:id="rId34"/>
    <p:sldId id="284" r:id="rId35"/>
    <p:sldId id="285" r:id="rId36"/>
    <p:sldId id="286" r:id="rId37"/>
    <p:sldId id="288" r:id="rId38"/>
    <p:sldId id="289" r:id="rId39"/>
    <p:sldId id="290" r:id="rId40"/>
    <p:sldId id="291" r:id="rId41"/>
    <p:sldId id="287" r:id="rId42"/>
    <p:sldId id="29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79649" autoAdjust="0"/>
  </p:normalViewPr>
  <p:slideViewPr>
    <p:cSldViewPr>
      <p:cViewPr varScale="1">
        <p:scale>
          <a:sx n="50" d="100"/>
          <a:sy n="50" d="100"/>
        </p:scale>
        <p:origin x="-1651"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1033E0-6B7C-384F-9E7B-DF1A68FA6A16}" type="datetimeFigureOut">
              <a:rPr lang="en-US" smtClean="0"/>
              <a:pPr/>
              <a:t>9/23/2014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E14235-BAE7-5941-BFD4-6F774888C00E}" type="slidenum">
              <a:rPr lang="en-US" smtClean="0"/>
              <a:pPr/>
              <a:t>‹#›</a:t>
            </a:fld>
            <a:endParaRPr lang="en-US"/>
          </a:p>
        </p:txBody>
      </p:sp>
    </p:spTree>
    <p:extLst>
      <p:ext uri="{BB962C8B-B14F-4D97-AF65-F5344CB8AC3E}">
        <p14:creationId xmlns:p14="http://schemas.microsoft.com/office/powerpoint/2010/main" xmlns="" val="448495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a:t>
            </a:r>
            <a:r>
              <a:rPr lang="en-US" sz="1600" baseline="0" dirty="0" smtClean="0"/>
              <a:t> roots of the Hayward Seed Lending Library started back in 2011, when we launched our first Book-to-Action series with Novella Carpenter’s fantastic book Farm City: The Education of an Urban Farmer. </a:t>
            </a:r>
            <a:endParaRPr lang="en-US" sz="1600"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2</a:t>
            </a:fld>
            <a:endParaRPr lang="en-US"/>
          </a:p>
        </p:txBody>
      </p:sp>
    </p:spTree>
    <p:extLst>
      <p:ext uri="{BB962C8B-B14F-4D97-AF65-F5344CB8AC3E}">
        <p14:creationId xmlns:p14="http://schemas.microsoft.com/office/powerpoint/2010/main" xmlns="" val="193729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Culture of sharing resources</a:t>
            </a:r>
            <a:r>
              <a:rPr lang="en-US" baseline="0" dirty="0" smtClean="0"/>
              <a:t> with experienced community centers like BASIL.</a:t>
            </a:r>
            <a:endParaRPr lang="en-US"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Our library director Sean Reinhart had the brilliant idea to recycle an old card catalog, which had been in storage for years. It was a perfect repurposing project.</a:t>
            </a:r>
          </a:p>
          <a:p>
            <a:endParaRPr lang="en-US"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15</a:t>
            </a:fld>
            <a:endParaRPr lang="en-US"/>
          </a:p>
        </p:txBody>
      </p:sp>
    </p:spTree>
    <p:extLst>
      <p:ext uri="{BB962C8B-B14F-4D97-AF65-F5344CB8AC3E}">
        <p14:creationId xmlns:p14="http://schemas.microsoft.com/office/powerpoint/2010/main" xmlns="" val="1831301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aseline="0" dirty="0" smtClean="0"/>
              <a:t>The importance</a:t>
            </a:r>
            <a:r>
              <a:rPr lang="en-US" sz="1600" dirty="0" smtClean="0"/>
              <a:t> of the term heirloom</a:t>
            </a:r>
            <a:r>
              <a:rPr lang="en-US" sz="1600" baseline="0" dirty="0" smtClean="0"/>
              <a:t> seed.  The seeds we collect and save are seeds </a:t>
            </a:r>
            <a:r>
              <a:rPr lang="en-US" sz="1600" dirty="0" smtClean="0"/>
              <a:t>that have been in families for generations and communities for generations, </a:t>
            </a:r>
            <a:r>
              <a:rPr lang="en-US" sz="1600" baseline="0" dirty="0" smtClean="0"/>
              <a:t>seeds that have traveled far and wide in the pockets of immigrants, seeds from our ancestors that have</a:t>
            </a:r>
            <a:r>
              <a:rPr lang="en-US" sz="1600" dirty="0" smtClean="0"/>
              <a:t> </a:t>
            </a:r>
            <a:r>
              <a:rPr lang="en-US" sz="1600" baseline="0" dirty="0" smtClean="0"/>
              <a:t> come down to us—and now we can share them.  They are seeds that grow true to themselves  over and over again and best of all seeds that are free to borrow, books, and return and share...  </a:t>
            </a:r>
            <a:r>
              <a:rPr lang="en-US" sz="1600" dirty="0" smtClean="0"/>
              <a:t>Just like favorite books.</a:t>
            </a:r>
            <a:r>
              <a:rPr lang="en-US" sz="1600" baseline="0" dirty="0" smtClean="0"/>
              <a:t> So yes!!, a Seed Library, and we’d like to share </a:t>
            </a:r>
            <a:r>
              <a:rPr lang="en-US" sz="1600" dirty="0" smtClean="0"/>
              <a:t>with you the path of our research and how it took us </a:t>
            </a:r>
            <a:r>
              <a:rPr lang="en-US" sz="1600" baseline="0" dirty="0" smtClean="0"/>
              <a:t>kind of in a faraway circle and then right</a:t>
            </a:r>
            <a:r>
              <a:rPr lang="en-US" sz="1600" dirty="0" smtClean="0"/>
              <a:t> </a:t>
            </a:r>
            <a:r>
              <a:rPr lang="en-US" sz="1600" baseline="0" dirty="0" smtClean="0"/>
              <a:t>into our own back yard.</a:t>
            </a:r>
          </a:p>
        </p:txBody>
      </p:sp>
      <p:sp>
        <p:nvSpPr>
          <p:cNvPr id="4" name="Slide Number Placeholder 3"/>
          <p:cNvSpPr>
            <a:spLocks noGrp="1"/>
          </p:cNvSpPr>
          <p:nvPr>
            <p:ph type="sldNum" sz="quarter" idx="10"/>
          </p:nvPr>
        </p:nvSpPr>
        <p:spPr/>
        <p:txBody>
          <a:bodyPr/>
          <a:lstStyle/>
          <a:p>
            <a:fld id="{C7E14235-BAE7-5941-BFD4-6F774888C00E}" type="slidenum">
              <a:rPr lang="en-US" smtClean="0"/>
              <a:pPr/>
              <a:t>33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Let’s start with the basics. An heirloom plant</a:t>
            </a:r>
            <a:r>
              <a:rPr lang="en-US" sz="1600" baseline="0" dirty="0" smtClean="0"/>
              <a:t> </a:t>
            </a:r>
            <a:r>
              <a:rPr lang="en-US" sz="1600" dirty="0" smtClean="0"/>
              <a:t>(or open-pollinated)</a:t>
            </a:r>
            <a:r>
              <a:rPr lang="en-US" sz="1600" baseline="0" dirty="0" smtClean="0"/>
              <a:t> is one that breeds true from seed, meaning that the seeds from the parent plant will grow off-spring with the same characteristics.  Heirloom varieties at open-pollinated varieties with a long history of being cultivated and saved within a family or group.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A Hybrid variety does not breed true from seed; hybrid seed is produced by crossing 2 different parent</a:t>
            </a:r>
            <a:r>
              <a:rPr lang="en-US" sz="1600" baseline="0" dirty="0" smtClean="0"/>
              <a:t> varieties of the same species.  Hybrids do not remain true in generations after the initial cross and cannot be saved from generation to generation unchanged.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Genetic</a:t>
            </a:r>
            <a:r>
              <a:rPr lang="en-US" sz="1600" baseline="0" dirty="0" smtClean="0"/>
              <a:t> modification is direct human manipulation of an organism’s genetic make-up resulting in genetically modified organisms or GMOs.  Today, most conventional soybeans, corn, and cotton have been genetically modified to exhibit traits that repel pests or withstand the application of herbicides.</a:t>
            </a: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p:txBody>
      </p:sp>
      <p:sp>
        <p:nvSpPr>
          <p:cNvPr id="4" name="Slide Number Placeholder 3"/>
          <p:cNvSpPr>
            <a:spLocks noGrp="1"/>
          </p:cNvSpPr>
          <p:nvPr>
            <p:ph type="sldNum" sz="quarter" idx="10"/>
          </p:nvPr>
        </p:nvSpPr>
        <p:spPr/>
        <p:txBody>
          <a:bodyPr/>
          <a:lstStyle/>
          <a:p>
            <a:fld id="{C7E14235-BAE7-5941-BFD4-6F774888C00E}" type="slidenum">
              <a:rPr lang="en-US" smtClean="0"/>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We are dependent on plants for everything from food to fiber and shelter.  It is estimated that 60,000 to 100,000 plant species today are threatened with extinction and that 75% of our crop genetic diversity has been lost in the last 100 years.</a:t>
            </a:r>
            <a:r>
              <a:rPr lang="en-US" sz="1600" baseline="0" dirty="0" smtClean="0"/>
              <a:t> </a:t>
            </a:r>
            <a:r>
              <a:rPr lang="en-US" sz="1600" dirty="0" smtClean="0"/>
              <a:t>When a plant variety disappears, its potential to aid us in</a:t>
            </a:r>
            <a:r>
              <a:rPr lang="en-US" sz="1600" baseline="0" dirty="0" smtClean="0"/>
              <a:t> the future is lost forever.  Without deliberate efforts to save seed varieties before they disappear, the global community may be vulnerable to calamity.  Now that we have told you the “why” we will take about the “how”.</a:t>
            </a:r>
            <a:endParaRPr lang="en-US" sz="1600" dirty="0" smtClean="0"/>
          </a:p>
        </p:txBody>
      </p:sp>
      <p:sp>
        <p:nvSpPr>
          <p:cNvPr id="4" name="Slide Number Placeholder 3"/>
          <p:cNvSpPr>
            <a:spLocks noGrp="1"/>
          </p:cNvSpPr>
          <p:nvPr>
            <p:ph type="sldNum" sz="quarter" idx="10"/>
          </p:nvPr>
        </p:nvSpPr>
        <p:spPr/>
        <p:txBody>
          <a:bodyPr/>
          <a:lstStyle/>
          <a:p>
            <a:fld id="{C7E14235-BAE7-5941-BFD4-6F774888C00E}" type="slidenum">
              <a:rPr lang="en-US" smtClean="0"/>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Seed Savers Exchange is one of the largest non-governmental seed banks in the United States.  They are a national leader in the heirloom seed movement and a strong advocate for the protection of the earth’s rare genetic food stocks. Seed Savers has been instrumental to the creation of the seed libraries across the country. They have been very generous in sharing their resources and expertise.</a:t>
            </a:r>
            <a:endParaRPr lang="en-US" sz="1600" dirty="0" smtClean="0"/>
          </a:p>
        </p:txBody>
      </p:sp>
      <p:sp>
        <p:nvSpPr>
          <p:cNvPr id="4" name="Slide Number Placeholder 3"/>
          <p:cNvSpPr>
            <a:spLocks noGrp="1"/>
          </p:cNvSpPr>
          <p:nvPr>
            <p:ph type="sldNum" sz="quarter" idx="10"/>
          </p:nvPr>
        </p:nvSpPr>
        <p:spPr/>
        <p:txBody>
          <a:bodyPr/>
          <a:lstStyle/>
          <a:p>
            <a:fld id="{C7E14235-BAE7-5941-BFD4-6F774888C00E}" type="slidenum">
              <a:rPr lang="en-US" smtClean="0"/>
              <a:pPr/>
              <a:t>36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seeds that</a:t>
            </a:r>
            <a:r>
              <a:rPr lang="en-US" sz="1600" baseline="0" dirty="0" smtClean="0"/>
              <a:t> are considered “easy” are species that can be planted near any other plant because they self-pollinate and will not cross pollinate.  The seeds you plant will stay true to themselves and you will get the same plants again and again. They are also easy because they flower in an obvious way and the seeds can be harvested and dried quite easily.   The key is to start with and stick to these types of seeds until you can provide good education about more difficult seeds, or tap into experienced gardeners who will make the extra effort with more complicated seeds. </a:t>
            </a:r>
            <a:endParaRPr lang="en-US" sz="1600"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38</a:t>
            </a:fld>
            <a:endParaRPr lang="en-US"/>
          </a:p>
        </p:txBody>
      </p:sp>
    </p:spTree>
    <p:extLst>
      <p:ext uri="{BB962C8B-B14F-4D97-AF65-F5344CB8AC3E}">
        <p14:creationId xmlns:p14="http://schemas.microsoft.com/office/powerpoint/2010/main" xmlns="" val="315021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Lettuce is great to grow for seed.  You can eat all the lettuce you want, but let one section bolt—it will shoot up and flower.  The</a:t>
            </a:r>
            <a:r>
              <a:rPr lang="en-US" sz="1600" baseline="0" dirty="0" smtClean="0"/>
              <a:t> seeds of course will be in the flower.  Sunflowers are also a fun plant to grow and the seed is easy go save and a good draw for birds and other wildlife.  It does cross pollinate so needs be grown somewhat isolated from other varieties.  </a:t>
            </a:r>
            <a:endParaRPr lang="en-US" sz="1600" dirty="0" smtClean="0"/>
          </a:p>
        </p:txBody>
      </p:sp>
      <p:sp>
        <p:nvSpPr>
          <p:cNvPr id="4" name="Slide Number Placeholder 3"/>
          <p:cNvSpPr>
            <a:spLocks noGrp="1"/>
          </p:cNvSpPr>
          <p:nvPr>
            <p:ph type="sldNum" sz="quarter" idx="10"/>
          </p:nvPr>
        </p:nvSpPr>
        <p:spPr/>
        <p:txBody>
          <a:bodyPr/>
          <a:lstStyle/>
          <a:p>
            <a:fld id="{C7E14235-BAE7-5941-BFD4-6F774888C00E}" type="slidenum">
              <a:rPr lang="en-US" smtClean="0"/>
              <a:pPr/>
              <a:t>39</a:t>
            </a:fld>
            <a:endParaRPr lang="en-US"/>
          </a:p>
        </p:txBody>
      </p:sp>
    </p:spTree>
    <p:extLst>
      <p:ext uri="{BB962C8B-B14F-4D97-AF65-F5344CB8AC3E}">
        <p14:creationId xmlns:p14="http://schemas.microsoft.com/office/powerpoint/2010/main" xmlns="" val="1951124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All legumes are in the easy class as well, and are great to start out with. Beans and peas </a:t>
            </a:r>
            <a:r>
              <a:rPr lang="en-US" sz="1600" baseline="0" dirty="0" smtClean="0"/>
              <a:t> are easy to grow and  the seeds easy to harvest. .  You’ll notice</a:t>
            </a:r>
            <a:r>
              <a:rPr lang="en-US" sz="1600" dirty="0" smtClean="0"/>
              <a:t> that you can grow both green eating beans and beans to dry for cooking.</a:t>
            </a:r>
            <a:r>
              <a:rPr lang="en-US" sz="1600" baseline="0" dirty="0" smtClean="0"/>
              <a:t> Most common beans do not cross pollinate, but it’s best to grow them at opposite sides of the garden.  </a:t>
            </a:r>
          </a:p>
          <a:p>
            <a:endParaRPr lang="en-US" sz="1600" dirty="0" smtClean="0"/>
          </a:p>
          <a:p>
            <a:r>
              <a:rPr lang="en-US" sz="1600" dirty="0" smtClean="0"/>
              <a:t>Our beans were popular and of all the seeds, we got a lot seeds back!</a:t>
            </a:r>
          </a:p>
        </p:txBody>
      </p:sp>
      <p:sp>
        <p:nvSpPr>
          <p:cNvPr id="4" name="Slide Number Placeholder 3"/>
          <p:cNvSpPr>
            <a:spLocks noGrp="1"/>
          </p:cNvSpPr>
          <p:nvPr>
            <p:ph type="sldNum" sz="quarter" idx="10"/>
          </p:nvPr>
        </p:nvSpPr>
        <p:spPr/>
        <p:txBody>
          <a:bodyPr/>
          <a:lstStyle/>
          <a:p>
            <a:fld id="{C7E14235-BAE7-5941-BFD4-6F774888C00E}" type="slidenum">
              <a:rPr lang="en-US" smtClean="0"/>
              <a:pPr/>
              <a:t>40</a:t>
            </a:fld>
            <a:endParaRPr lang="en-US"/>
          </a:p>
        </p:txBody>
      </p:sp>
    </p:spTree>
    <p:extLst>
      <p:ext uri="{BB962C8B-B14F-4D97-AF65-F5344CB8AC3E}">
        <p14:creationId xmlns:p14="http://schemas.microsoft.com/office/powerpoint/2010/main" xmlns="" val="264496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On the Richmond Grows web site they have section titled Get Your Peeps Together, meaning get your people together.  The truth is that our ability to start a seed library came from many other sustainability  movements  that were already happening in our community,</a:t>
            </a:r>
            <a:r>
              <a:rPr lang="en-US" sz="1600" dirty="0" smtClean="0"/>
              <a:t> some that</a:t>
            </a:r>
            <a:r>
              <a:rPr lang="en-US" sz="1600" baseline="0" dirty="0" smtClean="0"/>
              <a:t> we were aware of or already connected with.  La Crosse has a unique local foods movement to begin with, with many farmers markets and CSA’s and even a fresh food to school program called Grow Your Brain. For the past several years, I have been involved with Coulee Partners for Sustainability, a group that, advises local government on issues, holds education classes, and sponsor a huge annual Earth Fair.  Our library has been involved in the EF for several years and this led us meet and work with other groups, including the </a:t>
            </a:r>
            <a:r>
              <a:rPr lang="en-US" sz="1600" baseline="0" dirty="0" err="1" smtClean="0"/>
              <a:t>Hillview</a:t>
            </a:r>
            <a:r>
              <a:rPr lang="en-US" sz="1600" baseline="0" dirty="0" smtClean="0"/>
              <a:t> Urban Agriculture Center, a group of citizens </a:t>
            </a:r>
            <a:r>
              <a:rPr lang="en-US" sz="1600" dirty="0" smtClean="0"/>
              <a:t>who have worked for the past several years to built an</a:t>
            </a:r>
            <a:r>
              <a:rPr lang="en-US" sz="1600" baseline="0" dirty="0" smtClean="0"/>
              <a:t> urban greenhouse.  That project is coming to reality with a spring groundbreaking</a:t>
            </a:r>
            <a:r>
              <a:rPr lang="en-US" sz="1600" dirty="0" smtClean="0"/>
              <a:t>  and it will be located</a:t>
            </a:r>
            <a:r>
              <a:rPr lang="en-US" sz="1600" baseline="0" dirty="0" smtClean="0"/>
              <a:t> 3 blocks from our library.  We</a:t>
            </a:r>
            <a:r>
              <a:rPr lang="en-US" sz="1600" dirty="0" smtClean="0"/>
              <a:t> look forward to partnering with them on </a:t>
            </a:r>
            <a:r>
              <a:rPr lang="en-US" sz="1600" baseline="0" dirty="0" smtClean="0"/>
              <a:t>some very exciting projects.</a:t>
            </a:r>
            <a:endParaRPr lang="en-US" sz="1600" dirty="0" smtClean="0"/>
          </a:p>
        </p:txBody>
      </p:sp>
      <p:sp>
        <p:nvSpPr>
          <p:cNvPr id="4" name="Slide Number Placeholder 3"/>
          <p:cNvSpPr>
            <a:spLocks noGrp="1"/>
          </p:cNvSpPr>
          <p:nvPr>
            <p:ph type="sldNum" sz="quarter" idx="10"/>
          </p:nvPr>
        </p:nvSpPr>
        <p:spPr/>
        <p:txBody>
          <a:bodyPr/>
          <a:lstStyle/>
          <a:p>
            <a:fld id="{C7E14235-BAE7-5941-BFD4-6F774888C00E}" type="slidenum">
              <a:rPr lang="en-US" smtClean="0"/>
              <a:pPr/>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We hosted the author at a standing-room only event.</a:t>
            </a:r>
            <a:endParaRPr lang="en-US" sz="1600" dirty="0" smtClean="0"/>
          </a:p>
          <a:p>
            <a:endParaRPr lang="en-US"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3</a:t>
            </a:fld>
            <a:endParaRPr lang="en-US"/>
          </a:p>
        </p:txBody>
      </p:sp>
    </p:spTree>
    <p:extLst>
      <p:ext uri="{BB962C8B-B14F-4D97-AF65-F5344CB8AC3E}">
        <p14:creationId xmlns:p14="http://schemas.microsoft.com/office/powerpoint/2010/main" xmlns="" val="297785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smtClean="0"/>
              <a:t>The community response showed an intense interest in not only Novella Carpenter’s story, but also in urban farming.</a:t>
            </a:r>
            <a:endParaRPr lang="en-US" sz="1600"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4</a:t>
            </a:fld>
            <a:endParaRPr lang="en-US"/>
          </a:p>
        </p:txBody>
      </p:sp>
    </p:spTree>
    <p:extLst>
      <p:ext uri="{BB962C8B-B14F-4D97-AF65-F5344CB8AC3E}">
        <p14:creationId xmlns:p14="http://schemas.microsoft.com/office/powerpoint/2010/main" xmlns="" val="55101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Book-to-Action program model brought</a:t>
            </a:r>
            <a:r>
              <a:rPr lang="en-US" sz="1600" baseline="0" dirty="0" smtClean="0"/>
              <a:t> us out in the community, partnering with Project EAT, an initiative that brought school gardens and nutrition education into Hayward Unified School District. Students from Ochoa Middle School made a presentation about their garden at the event. </a:t>
            </a:r>
            <a:endParaRPr lang="en-US" sz="1600"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5</a:t>
            </a:fld>
            <a:endParaRPr lang="en-US"/>
          </a:p>
        </p:txBody>
      </p:sp>
    </p:spTree>
    <p:extLst>
      <p:ext uri="{BB962C8B-B14F-4D97-AF65-F5344CB8AC3E}">
        <p14:creationId xmlns:p14="http://schemas.microsoft.com/office/powerpoint/2010/main" xmlns="" val="1253631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We worked with the</a:t>
            </a:r>
            <a:r>
              <a:rPr lang="en-US" sz="1600" baseline="0" dirty="0" smtClean="0"/>
              <a:t> students</a:t>
            </a:r>
            <a:r>
              <a:rPr lang="en-US" sz="1600" dirty="0" smtClean="0"/>
              <a:t> to organize community members</a:t>
            </a:r>
            <a:r>
              <a:rPr lang="en-US" sz="1600" baseline="0" dirty="0" smtClean="0"/>
              <a:t> </a:t>
            </a:r>
            <a:r>
              <a:rPr lang="en-US" sz="1600" dirty="0" smtClean="0"/>
              <a:t>to participate in a community garden work day in their school garden. (Learn</a:t>
            </a:r>
            <a:r>
              <a:rPr lang="en-US" sz="1600" baseline="0" dirty="0" smtClean="0"/>
              <a:t> more about Book to Action at </a:t>
            </a:r>
            <a:r>
              <a:rPr lang="en-US" sz="1600" baseline="0" dirty="0" err="1" smtClean="0"/>
              <a:t>BtoA</a:t>
            </a:r>
            <a:r>
              <a:rPr lang="en-US" sz="1600" baseline="0" dirty="0" smtClean="0"/>
              <a:t> website.)</a:t>
            </a:r>
            <a:endParaRPr lang="en-US" sz="1600"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6</a:t>
            </a:fld>
            <a:endParaRPr lang="en-US"/>
          </a:p>
        </p:txBody>
      </p:sp>
    </p:spTree>
    <p:extLst>
      <p:ext uri="{BB962C8B-B14F-4D97-AF65-F5344CB8AC3E}">
        <p14:creationId xmlns:p14="http://schemas.microsoft.com/office/powerpoint/2010/main" xmlns="" val="237056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The Richmond Grows Seed Lending Library got us started in 2012 by giving us a few big grocery bags full of a variety of their</a:t>
            </a:r>
            <a:r>
              <a:rPr lang="en-US" sz="1600" kern="1200" baseline="0" dirty="0" smtClean="0">
                <a:solidFill>
                  <a:schemeClr val="tx1"/>
                </a:solidFill>
                <a:effectLst/>
                <a:latin typeface="+mn-lt"/>
                <a:ea typeface="+mn-ea"/>
                <a:cs typeface="+mn-cs"/>
              </a:rPr>
              <a:t> </a:t>
            </a:r>
            <a:r>
              <a:rPr lang="en-US" sz="1600" kern="1200" dirty="0" smtClean="0">
                <a:solidFill>
                  <a:schemeClr val="tx1"/>
                </a:solidFill>
                <a:effectLst/>
                <a:latin typeface="+mn-lt"/>
                <a:ea typeface="+mn-ea"/>
                <a:cs typeface="+mn-cs"/>
              </a:rPr>
              <a:t>surplus seeds. The library that helped and inspired us the most is Richmond Grows in Richmond, California – not far from Hayward!  Richmond Grows is, I believe, the first seed library in a public library  and they were started by a Transition Initiative group, Richmond Rivets, when they approached the library with their seed saving enthusiasm and know-how  and asked about a partnership.  They have an excellent educational and supportive web site that gives the basics about everything from what kinds of seeds to start with to general guidelines for saving. Keep in mind that in the Richmond model, the library is the host and that the Rivets maintain the seed library with volunteers and donations.  Highly recommended. Pictured here is Rebecca </a:t>
            </a:r>
            <a:r>
              <a:rPr lang="en-US" sz="1600" kern="1200" dirty="0" err="1" smtClean="0">
                <a:solidFill>
                  <a:schemeClr val="tx1"/>
                </a:solidFill>
                <a:effectLst/>
                <a:latin typeface="+mn-lt"/>
                <a:ea typeface="+mn-ea"/>
                <a:cs typeface="+mn-cs"/>
              </a:rPr>
              <a:t>Newburn</a:t>
            </a:r>
            <a:r>
              <a:rPr lang="en-US" sz="1600" kern="1200" dirty="0" smtClean="0">
                <a:solidFill>
                  <a:schemeClr val="tx1"/>
                </a:solidFill>
                <a:effectLst/>
                <a:latin typeface="+mn-lt"/>
                <a:ea typeface="+mn-ea"/>
                <a:cs typeface="+mn-cs"/>
              </a:rPr>
              <a:t> – she’s a math teacher by day, and a seed lending library advocate at all other times. She has had a national influence, and has been extremely supportive of us. If you are interested, she will be leading an Advanced Seed Saving class next Tuesday night at the Richmond Library. I will be attending, along with several Hayward Seed Lending Library volunteers. </a:t>
            </a:r>
          </a:p>
          <a:p>
            <a:endParaRPr lang="en-US"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7</a:t>
            </a:fld>
            <a:endParaRPr lang="en-US"/>
          </a:p>
        </p:txBody>
      </p:sp>
    </p:spTree>
    <p:extLst>
      <p:ext uri="{BB962C8B-B14F-4D97-AF65-F5344CB8AC3E}">
        <p14:creationId xmlns:p14="http://schemas.microsoft.com/office/powerpoint/2010/main" xmlns="" val="2820652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Culture</a:t>
            </a:r>
            <a:r>
              <a:rPr lang="en-US" sz="1600" baseline="0" dirty="0" smtClean="0"/>
              <a:t> of sharing resources among seed lending libraries. Very supportive. </a:t>
            </a:r>
            <a:r>
              <a:rPr lang="en-US" sz="1600" dirty="0" smtClean="0"/>
              <a:t>La Crosse Public Library – Wisconsin’s first seed lending library, influenced greatly by Richmond Grows Library. Other</a:t>
            </a:r>
            <a:r>
              <a:rPr lang="en-US" sz="1600" baseline="0" dirty="0" smtClean="0"/>
              <a:t> Seed Lending Libraries in the Bay Area include Alameda Free Library’s “Green Thumbs, Green Minds.” And Oakland Public Library’s “</a:t>
            </a:r>
            <a:r>
              <a:rPr lang="en-US" sz="1600" baseline="0" dirty="0" err="1" smtClean="0"/>
              <a:t>Seedfolks</a:t>
            </a:r>
            <a:r>
              <a:rPr lang="en-US" sz="1600" baseline="0" dirty="0" smtClean="0"/>
              <a:t> Community Seed Libraries” at its Cesar Chavez Branch.</a:t>
            </a:r>
            <a:endParaRPr lang="en-US" sz="1600"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Sowing a Culture of</a:t>
            </a:r>
            <a:r>
              <a:rPr lang="en-US" baseline="0" dirty="0" smtClean="0"/>
              <a:t> Interdependence: “</a:t>
            </a:r>
            <a:r>
              <a:rPr lang="en-US" i="1" dirty="0" smtClean="0"/>
              <a:t>Share resources, build connections, co-create networks.”</a:t>
            </a:r>
            <a:endParaRPr lang="en-US"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Rebecca</a:t>
            </a:r>
            <a:r>
              <a:rPr lang="en-US" sz="1600" baseline="0" dirty="0" smtClean="0"/>
              <a:t> Newburn has convened a “Seed Summit” – an opportunity for Seed Lending Libraries to connect and share information and discuss challenges at the National Heirloom Expo in Sonoma. </a:t>
            </a:r>
            <a:r>
              <a:rPr lang="en-US" sz="1600" dirty="0" smtClean="0"/>
              <a:t>This year’s Seed Summit</a:t>
            </a:r>
            <a:r>
              <a:rPr lang="en-US" sz="1600" baseline="0" dirty="0" smtClean="0"/>
              <a:t> meeting took place last month.</a:t>
            </a:r>
            <a:endParaRPr lang="en-US" sz="1600" dirty="0"/>
          </a:p>
        </p:txBody>
      </p:sp>
      <p:sp>
        <p:nvSpPr>
          <p:cNvPr id="4" name="Slide Number Placeholder 3"/>
          <p:cNvSpPr>
            <a:spLocks noGrp="1"/>
          </p:cNvSpPr>
          <p:nvPr>
            <p:ph type="sldNum" sz="quarter" idx="10"/>
          </p:nvPr>
        </p:nvSpPr>
        <p:spPr/>
        <p:txBody>
          <a:bodyPr/>
          <a:lstStyle/>
          <a:p>
            <a:fld id="{C7E14235-BAE7-5941-BFD4-6F774888C00E}"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EE70531D-5ADD-4A8F-B42D-459B2EE1E2A1}" type="datetimeFigureOut">
              <a:rPr lang="en-US" smtClean="0"/>
              <a:pPr/>
              <a:t>9/23/2014</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C0CC9475-1DBE-444A-A394-E8E5EB7E42E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70531D-5ADD-4A8F-B42D-459B2EE1E2A1}"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C9475-1DBE-444A-A394-E8E5EB7E42E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70531D-5ADD-4A8F-B42D-459B2EE1E2A1}"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C9475-1DBE-444A-A394-E8E5EB7E42E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EE70531D-5ADD-4A8F-B42D-459B2EE1E2A1}" type="datetimeFigureOut">
              <a:rPr lang="en-US" smtClean="0"/>
              <a:pPr/>
              <a:t>9/23/2014</a:t>
            </a:fld>
            <a:endParaRPr lang="en-US"/>
          </a:p>
        </p:txBody>
      </p:sp>
      <p:sp>
        <p:nvSpPr>
          <p:cNvPr id="9" name="Slide Number Placeholder 8"/>
          <p:cNvSpPr>
            <a:spLocks noGrp="1"/>
          </p:cNvSpPr>
          <p:nvPr>
            <p:ph type="sldNum" sz="quarter" idx="15"/>
          </p:nvPr>
        </p:nvSpPr>
        <p:spPr/>
        <p:txBody>
          <a:bodyPr rtlCol="0"/>
          <a:lstStyle/>
          <a:p>
            <a:fld id="{C0CC9475-1DBE-444A-A394-E8E5EB7E42E0}"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EE70531D-5ADD-4A8F-B42D-459B2EE1E2A1}" type="datetimeFigureOut">
              <a:rPr lang="en-US" smtClean="0"/>
              <a:pPr/>
              <a:t>9/23/2014</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C0CC9475-1DBE-444A-A394-E8E5EB7E42E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E70531D-5ADD-4A8F-B42D-459B2EE1E2A1}" type="datetimeFigureOut">
              <a:rPr lang="en-US" smtClean="0"/>
              <a:pPr/>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C9475-1DBE-444A-A394-E8E5EB7E42E0}"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E70531D-5ADD-4A8F-B42D-459B2EE1E2A1}" type="datetimeFigureOut">
              <a:rPr lang="en-US" smtClean="0"/>
              <a:pPr/>
              <a:t>9/23/2014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CC9475-1DBE-444A-A394-E8E5EB7E42E0}"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EE70531D-5ADD-4A8F-B42D-459B2EE1E2A1}" type="datetimeFigureOut">
              <a:rPr lang="en-US" smtClean="0"/>
              <a:pPr/>
              <a:t>9/23/2014</a:t>
            </a:fld>
            <a:endParaRPr lang="en-US"/>
          </a:p>
        </p:txBody>
      </p:sp>
      <p:sp>
        <p:nvSpPr>
          <p:cNvPr id="7" name="Slide Number Placeholder 6"/>
          <p:cNvSpPr>
            <a:spLocks noGrp="1"/>
          </p:cNvSpPr>
          <p:nvPr>
            <p:ph type="sldNum" sz="quarter" idx="11"/>
          </p:nvPr>
        </p:nvSpPr>
        <p:spPr/>
        <p:txBody>
          <a:bodyPr rtlCol="0"/>
          <a:lstStyle/>
          <a:p>
            <a:fld id="{C0CC9475-1DBE-444A-A394-E8E5EB7E42E0}"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0531D-5ADD-4A8F-B42D-459B2EE1E2A1}" type="datetimeFigureOut">
              <a:rPr lang="en-US" smtClean="0"/>
              <a:pPr/>
              <a:t>9/23/2014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CC9475-1DBE-444A-A394-E8E5EB7E42E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EE70531D-5ADD-4A8F-B42D-459B2EE1E2A1}" type="datetimeFigureOut">
              <a:rPr lang="en-US" smtClean="0"/>
              <a:pPr/>
              <a:t>9/23/2014</a:t>
            </a:fld>
            <a:endParaRPr lang="en-US"/>
          </a:p>
        </p:txBody>
      </p:sp>
      <p:sp>
        <p:nvSpPr>
          <p:cNvPr id="22" name="Slide Number Placeholder 21"/>
          <p:cNvSpPr>
            <a:spLocks noGrp="1"/>
          </p:cNvSpPr>
          <p:nvPr>
            <p:ph type="sldNum" sz="quarter" idx="15"/>
          </p:nvPr>
        </p:nvSpPr>
        <p:spPr/>
        <p:txBody>
          <a:bodyPr rtlCol="0"/>
          <a:lstStyle/>
          <a:p>
            <a:fld id="{C0CC9475-1DBE-444A-A394-E8E5EB7E42E0}"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EE70531D-5ADD-4A8F-B42D-459B2EE1E2A1}" type="datetimeFigureOut">
              <a:rPr lang="en-US" smtClean="0"/>
              <a:pPr/>
              <a:t>9/23/2014</a:t>
            </a:fld>
            <a:endParaRPr lang="en-US"/>
          </a:p>
        </p:txBody>
      </p:sp>
      <p:sp>
        <p:nvSpPr>
          <p:cNvPr id="18" name="Slide Number Placeholder 17"/>
          <p:cNvSpPr>
            <a:spLocks noGrp="1"/>
          </p:cNvSpPr>
          <p:nvPr>
            <p:ph type="sldNum" sz="quarter" idx="11"/>
          </p:nvPr>
        </p:nvSpPr>
        <p:spPr/>
        <p:txBody>
          <a:bodyPr rtlCol="0"/>
          <a:lstStyle/>
          <a:p>
            <a:fld id="{C0CC9475-1DBE-444A-A394-E8E5EB7E42E0}"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E70531D-5ADD-4A8F-B42D-459B2EE1E2A1}" type="datetimeFigureOut">
              <a:rPr lang="en-US" smtClean="0"/>
              <a:pPr/>
              <a:t>9/23/2014</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0CC9475-1DBE-444A-A394-E8E5EB7E42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Does It Take?</a:t>
            </a:r>
            <a:br>
              <a:rPr lang="en-US" dirty="0" smtClean="0"/>
            </a:br>
            <a:r>
              <a:rPr lang="en-US" dirty="0" smtClean="0"/>
              <a:t>Building and Maintaining a Seed Lending Library</a:t>
            </a:r>
            <a:endParaRPr lang="en-US" dirty="0"/>
          </a:p>
        </p:txBody>
      </p:sp>
      <p:sp>
        <p:nvSpPr>
          <p:cNvPr id="3" name="Subtitle 2"/>
          <p:cNvSpPr>
            <a:spLocks noGrp="1"/>
          </p:cNvSpPr>
          <p:nvPr>
            <p:ph type="subTitle" idx="1"/>
          </p:nvPr>
        </p:nvSpPr>
        <p:spPr/>
        <p:txBody>
          <a:bodyPr>
            <a:normAutofit lnSpcReduction="10000"/>
          </a:bodyPr>
          <a:lstStyle/>
          <a:p>
            <a:r>
              <a:rPr lang="en-US" dirty="0" smtClean="0"/>
              <a:t>Lindsey Vien &amp; Sally Thomas</a:t>
            </a:r>
          </a:p>
          <a:p>
            <a:r>
              <a:rPr lang="en-US" dirty="0" smtClean="0"/>
              <a:t>Hayward Public Library</a:t>
            </a:r>
          </a:p>
          <a:p>
            <a:r>
              <a:rPr lang="en-US" dirty="0" smtClean="0"/>
              <a:t>The Future of Libraries - October 14, 2014</a:t>
            </a:r>
          </a:p>
          <a:p>
            <a:r>
              <a:rPr lang="en-US" dirty="0" smtClean="0"/>
              <a:t>San Francisco Public Library</a:t>
            </a:r>
            <a:endParaRPr lang="en-US" dirty="0"/>
          </a:p>
        </p:txBody>
      </p:sp>
      <p:pic>
        <p:nvPicPr>
          <p:cNvPr id="4" name="Picture 3" descr="Seed Library logo low res.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33800" y="304800"/>
            <a:ext cx="2565400" cy="3162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 Lending Library Social Network – Member Map</a:t>
            </a:r>
            <a:endParaRPr lang="en-US" dirty="0"/>
          </a:p>
        </p:txBody>
      </p:sp>
      <p:pic>
        <p:nvPicPr>
          <p:cNvPr id="4" name="Content Placeholder 3" descr="Seed_Lending_Library_Social_Network_Member_Map_image.png"/>
          <p:cNvPicPr>
            <a:picLocks noGrp="1" noChangeAspect="1"/>
          </p:cNvPicPr>
          <p:nvPr>
            <p:ph sz="quarter" idx="1"/>
          </p:nvPr>
        </p:nvPicPr>
        <p:blipFill>
          <a:blip r:embed="rId2" cstate="print"/>
          <a:stretch>
            <a:fillRect/>
          </a:stretch>
        </p:blipFill>
        <p:spPr>
          <a:xfrm>
            <a:off x="762000" y="1752600"/>
            <a:ext cx="6982800" cy="433448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Seed Library Start-up Tool Kit – </a:t>
            </a:r>
            <a:r>
              <a:rPr lang="en-US" sz="2700" dirty="0" smtClean="0"/>
              <a:t>Downloadable Resources on </a:t>
            </a:r>
            <a:r>
              <a:rPr lang="en-US" sz="2700" dirty="0" err="1" smtClean="0"/>
              <a:t>DropBox</a:t>
            </a:r>
            <a:endParaRPr lang="en-US" sz="2700" dirty="0"/>
          </a:p>
        </p:txBody>
      </p:sp>
      <p:pic>
        <p:nvPicPr>
          <p:cNvPr id="4" name="Content Placeholder 3" descr="Seed_Library_Tool_Kit_Dropbox_image.png"/>
          <p:cNvPicPr>
            <a:picLocks noGrp="1" noChangeAspect="1"/>
          </p:cNvPicPr>
          <p:nvPr>
            <p:ph sz="quarter" idx="1"/>
          </p:nvPr>
        </p:nvPicPr>
        <p:blipFill>
          <a:blip r:embed="rId2" cstate="print"/>
          <a:stretch>
            <a:fillRect/>
          </a:stretch>
        </p:blipFill>
        <p:spPr>
          <a:xfrm>
            <a:off x="457200" y="1879706"/>
            <a:ext cx="7467600" cy="431461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http://seedlibraries.weebly.com/</a:t>
            </a:r>
            <a:endParaRPr lang="en-US" dirty="0"/>
          </a:p>
        </p:txBody>
      </p:sp>
      <p:pic>
        <p:nvPicPr>
          <p:cNvPr id="4" name="Content Placeholder 3" descr="Seed_Libraries_Weebly_website_image.png"/>
          <p:cNvPicPr>
            <a:picLocks noGrp="1" noChangeAspect="1"/>
          </p:cNvPicPr>
          <p:nvPr>
            <p:ph sz="quarter" idx="1"/>
          </p:nvPr>
        </p:nvPicPr>
        <p:blipFill>
          <a:blip r:embed="rId2" cstate="print"/>
          <a:stretch>
            <a:fillRect/>
          </a:stretch>
        </p:blipFill>
        <p:spPr>
          <a:xfrm>
            <a:off x="457200" y="1704334"/>
            <a:ext cx="7467600" cy="4665356"/>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Seed Summit @ National Heirloom Expo </a:t>
            </a:r>
            <a:br>
              <a:rPr lang="en-US" dirty="0" smtClean="0"/>
            </a:br>
            <a:r>
              <a:rPr lang="en-US" sz="2700" dirty="0" smtClean="0"/>
              <a:t>Sonoma County – September 2013</a:t>
            </a:r>
            <a:endParaRPr lang="en-US" sz="2700" dirty="0"/>
          </a:p>
        </p:txBody>
      </p:sp>
      <p:pic>
        <p:nvPicPr>
          <p:cNvPr id="5" name="Picture 4" descr="971373_496883460405855_235189750_n.jpg"/>
          <p:cNvPicPr>
            <a:picLocks noChangeAspect="1"/>
          </p:cNvPicPr>
          <p:nvPr/>
        </p:nvPicPr>
        <p:blipFill>
          <a:blip r:embed="rId3" cstate="print"/>
          <a:stretch>
            <a:fillRect/>
          </a:stretch>
        </p:blipFill>
        <p:spPr>
          <a:xfrm>
            <a:off x="309320" y="1524000"/>
            <a:ext cx="3302684" cy="5105400"/>
          </a:xfrm>
          <a:prstGeom prst="rect">
            <a:avLst/>
          </a:prstGeom>
        </p:spPr>
      </p:pic>
      <p:pic>
        <p:nvPicPr>
          <p:cNvPr id="4" name="Content Placeholder 3" descr="Seed Summit 2013_IMG_2732_cropped.jpg"/>
          <p:cNvPicPr>
            <a:picLocks noGrp="1" noChangeAspect="1"/>
          </p:cNvPicPr>
          <p:nvPr>
            <p:ph sz="quarter" idx="1"/>
          </p:nvPr>
        </p:nvPicPr>
        <p:blipFill>
          <a:blip r:embed="rId4" cstate="print"/>
          <a:stretch>
            <a:fillRect/>
          </a:stretch>
        </p:blipFill>
        <p:spPr>
          <a:xfrm>
            <a:off x="3429000" y="3581400"/>
            <a:ext cx="4191000" cy="1892508"/>
          </a:xfrm>
        </p:spPr>
      </p:pic>
      <p:pic>
        <p:nvPicPr>
          <p:cNvPr id="6" name="Picture 5" descr="Squash Pyramid.JPG"/>
          <p:cNvPicPr>
            <a:picLocks noChangeAspect="1"/>
          </p:cNvPicPr>
          <p:nvPr/>
        </p:nvPicPr>
        <p:blipFill>
          <a:blip r:embed="rId5" cstate="print"/>
          <a:stretch>
            <a:fillRect/>
          </a:stretch>
        </p:blipFill>
        <p:spPr>
          <a:xfrm>
            <a:off x="3733800" y="1371600"/>
            <a:ext cx="1600200" cy="2133600"/>
          </a:xfrm>
          <a:prstGeom prst="rect">
            <a:avLst/>
          </a:prstGeom>
        </p:spPr>
      </p:pic>
      <p:pic>
        <p:nvPicPr>
          <p:cNvPr id="7" name="Picture 6" descr="Tomatoes.JPG"/>
          <p:cNvPicPr>
            <a:picLocks noChangeAspect="1"/>
          </p:cNvPicPr>
          <p:nvPr/>
        </p:nvPicPr>
        <p:blipFill>
          <a:blip r:embed="rId6" cstate="print"/>
          <a:stretch>
            <a:fillRect/>
          </a:stretch>
        </p:blipFill>
        <p:spPr>
          <a:xfrm>
            <a:off x="5410200" y="1752600"/>
            <a:ext cx="2286000" cy="1714500"/>
          </a:xfrm>
          <a:prstGeom prst="rect">
            <a:avLst/>
          </a:prstGeom>
        </p:spPr>
      </p:pic>
      <p:pic>
        <p:nvPicPr>
          <p:cNvPr id="8" name="Picture 7" descr="Food Carving Detail.JPG"/>
          <p:cNvPicPr>
            <a:picLocks noChangeAspect="1"/>
          </p:cNvPicPr>
          <p:nvPr/>
        </p:nvPicPr>
        <p:blipFill>
          <a:blip r:embed="rId7" cstate="print"/>
          <a:stretch>
            <a:fillRect/>
          </a:stretch>
        </p:blipFill>
        <p:spPr>
          <a:xfrm>
            <a:off x="4038600" y="5257800"/>
            <a:ext cx="1905000" cy="1428750"/>
          </a:xfrm>
          <a:prstGeom prst="rect">
            <a:avLst/>
          </a:prstGeom>
        </p:spPr>
      </p:pic>
      <p:pic>
        <p:nvPicPr>
          <p:cNvPr id="9" name="Picture 8" descr="Gourd Art 2.JPG"/>
          <p:cNvPicPr>
            <a:picLocks noChangeAspect="1"/>
          </p:cNvPicPr>
          <p:nvPr/>
        </p:nvPicPr>
        <p:blipFill>
          <a:blip r:embed="rId8" cstate="print"/>
          <a:stretch>
            <a:fillRect/>
          </a:stretch>
        </p:blipFill>
        <p:spPr>
          <a:xfrm>
            <a:off x="6324600" y="5181600"/>
            <a:ext cx="1085850" cy="1447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 Area Interchange Seed Exchange – Berkeley, California</a:t>
            </a:r>
            <a:endParaRPr lang="en-US" dirty="0"/>
          </a:p>
        </p:txBody>
      </p:sp>
      <p:pic>
        <p:nvPicPr>
          <p:cNvPr id="4" name="Content Placeholder 3" descr="seed_chart-1.jpg"/>
          <p:cNvPicPr>
            <a:picLocks noGrp="1" noChangeAspect="1"/>
          </p:cNvPicPr>
          <p:nvPr>
            <p:ph sz="quarter" idx="1"/>
          </p:nvPr>
        </p:nvPicPr>
        <p:blipFill>
          <a:blip r:embed="rId3" cstate="print"/>
          <a:stretch>
            <a:fillRect/>
          </a:stretch>
        </p:blipFill>
        <p:spPr>
          <a:xfrm>
            <a:off x="762000" y="1600200"/>
            <a:ext cx="3452151" cy="4873625"/>
          </a:xfrm>
        </p:spPr>
      </p:pic>
      <p:pic>
        <p:nvPicPr>
          <p:cNvPr id="5" name="Picture 4" descr="seed_chart-2.jpg"/>
          <p:cNvPicPr>
            <a:picLocks noChangeAspect="1"/>
          </p:cNvPicPr>
          <p:nvPr/>
        </p:nvPicPr>
        <p:blipFill>
          <a:blip r:embed="rId4" cstate="print"/>
          <a:stretch>
            <a:fillRect/>
          </a:stretch>
        </p:blipFill>
        <p:spPr>
          <a:xfrm>
            <a:off x="4419600" y="2514600"/>
            <a:ext cx="4034118" cy="2857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Recycling Hayward Public Library’s Old Card Catalog</a:t>
            </a:r>
            <a:endParaRPr lang="en-US" dirty="0"/>
          </a:p>
        </p:txBody>
      </p:sp>
      <p:pic>
        <p:nvPicPr>
          <p:cNvPr id="6" name="Content Placeholder 5" descr="Seed Library catalog2.JPG"/>
          <p:cNvPicPr>
            <a:picLocks noGrp="1" noChangeAspect="1"/>
          </p:cNvPicPr>
          <p:nvPr>
            <p:ph sz="quarter" idx="1"/>
          </p:nvPr>
        </p:nvPicPr>
        <p:blipFill>
          <a:blip r:embed="rId3" cstate="print">
            <a:extLst>
              <a:ext uri="{28A0092B-C50C-407E-A947-70E740481C1C}">
                <a14:useLocalDpi xmlns:a14="http://schemas.microsoft.com/office/drawing/2010/main" xmlns="" val="0"/>
              </a:ext>
            </a:extLst>
          </a:blip>
          <a:srcRect t="1113" b="1113"/>
          <a:stretch>
            <a:fillRect/>
          </a:stretch>
        </p:blipFill>
        <p:spPr/>
      </p:pic>
    </p:spTree>
    <p:extLst>
      <p:ext uri="{BB962C8B-B14F-4D97-AF65-F5344CB8AC3E}">
        <p14:creationId xmlns:p14="http://schemas.microsoft.com/office/powerpoint/2010/main" xmlns="" val="3785006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Volunteers: Essential Ingredient</a:t>
            </a:r>
            <a:endParaRPr lang="en-US" dirty="0"/>
          </a:p>
        </p:txBody>
      </p:sp>
      <p:pic>
        <p:nvPicPr>
          <p:cNvPr id="4" name="Content Placeholder 3" descr="DSC01811.JPG"/>
          <p:cNvPicPr>
            <a:picLocks noGrp="1" noChangeAspect="1"/>
          </p:cNvPicPr>
          <p:nvPr>
            <p:ph sz="quarter" idx="1"/>
          </p:nvPr>
        </p:nvPicPr>
        <p:blipFill>
          <a:blip r:embed="rId2" cstate="print"/>
          <a:stretch>
            <a:fillRect/>
          </a:stretch>
        </p:blipFill>
        <p:spPr>
          <a:xfrm>
            <a:off x="941916" y="1600200"/>
            <a:ext cx="6498167" cy="4873625"/>
          </a:xfrm>
        </p:spPr>
      </p:pic>
      <p:sp>
        <p:nvSpPr>
          <p:cNvPr id="5" name="TextBox 4"/>
          <p:cNvSpPr txBox="1"/>
          <p:nvPr/>
        </p:nvSpPr>
        <p:spPr>
          <a:xfrm>
            <a:off x="1143000" y="5257800"/>
            <a:ext cx="6172200" cy="954107"/>
          </a:xfrm>
          <a:prstGeom prst="rect">
            <a:avLst/>
          </a:prstGeom>
          <a:noFill/>
        </p:spPr>
        <p:txBody>
          <a:bodyPr wrap="square" rtlCol="0">
            <a:spAutoFit/>
          </a:bodyPr>
          <a:lstStyle/>
          <a:p>
            <a:r>
              <a:rPr lang="en-US" sz="2800" b="1" dirty="0" smtClean="0">
                <a:solidFill>
                  <a:srgbClr val="FFFFFF"/>
                </a:solidFill>
              </a:rPr>
              <a:t>Nancie &amp; Gail: Alameda County Master Gardeners</a:t>
            </a:r>
            <a:endParaRPr lang="en-US" sz="2800" b="1" dirty="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Did It! </a:t>
            </a:r>
            <a:br>
              <a:rPr lang="en-US" dirty="0" smtClean="0"/>
            </a:br>
            <a:r>
              <a:rPr lang="en-US" dirty="0" smtClean="0"/>
              <a:t>Hayward Seed Lending Library</a:t>
            </a:r>
            <a:endParaRPr lang="en-US" dirty="0"/>
          </a:p>
        </p:txBody>
      </p:sp>
      <p:pic>
        <p:nvPicPr>
          <p:cNvPr id="4" name="Content Placeholder 3" descr="DSC01511.JPG"/>
          <p:cNvPicPr>
            <a:picLocks noGrp="1" noChangeAspect="1"/>
          </p:cNvPicPr>
          <p:nvPr>
            <p:ph sz="quarter" idx="1"/>
          </p:nvPr>
        </p:nvPicPr>
        <p:blipFill>
          <a:blip r:embed="rId2" cstate="print"/>
          <a:stretch>
            <a:fillRect/>
          </a:stretch>
        </p:blipFill>
        <p:spPr>
          <a:xfrm>
            <a:off x="941916" y="1600200"/>
            <a:ext cx="6498167" cy="487362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Brochures &amp; More</a:t>
            </a:r>
            <a:endParaRPr lang="en-US" dirty="0"/>
          </a:p>
        </p:txBody>
      </p:sp>
      <p:pic>
        <p:nvPicPr>
          <p:cNvPr id="4" name="Content Placeholder 3" descr="GettingStartedBrochure_cover.jpg"/>
          <p:cNvPicPr>
            <a:picLocks noGrp="1" noChangeAspect="1"/>
          </p:cNvPicPr>
          <p:nvPr>
            <p:ph sz="quarter" idx="1"/>
          </p:nvPr>
        </p:nvPicPr>
        <p:blipFill>
          <a:blip r:embed="rId2" cstate="print"/>
          <a:stretch>
            <a:fillRect/>
          </a:stretch>
        </p:blipFill>
        <p:spPr>
          <a:xfrm>
            <a:off x="762000" y="1600200"/>
            <a:ext cx="2180619" cy="4873625"/>
          </a:xfrm>
        </p:spPr>
      </p:pic>
      <p:pic>
        <p:nvPicPr>
          <p:cNvPr id="5" name="Picture 4" descr="How to save seeds brochure_cover.jpg"/>
          <p:cNvPicPr>
            <a:picLocks noChangeAspect="1"/>
          </p:cNvPicPr>
          <p:nvPr/>
        </p:nvPicPr>
        <p:blipFill>
          <a:blip r:embed="rId3" cstate="print"/>
          <a:stretch>
            <a:fillRect/>
          </a:stretch>
        </p:blipFill>
        <p:spPr>
          <a:xfrm>
            <a:off x="3124200" y="1600200"/>
            <a:ext cx="2300393" cy="4953000"/>
          </a:xfrm>
          <a:prstGeom prst="rect">
            <a:avLst/>
          </a:prstGeom>
        </p:spPr>
      </p:pic>
      <p:pic>
        <p:nvPicPr>
          <p:cNvPr id="6" name="Picture 5" descr="Seed Envelope take away image.jpg"/>
          <p:cNvPicPr>
            <a:picLocks noChangeAspect="1"/>
          </p:cNvPicPr>
          <p:nvPr/>
        </p:nvPicPr>
        <p:blipFill>
          <a:blip r:embed="rId4" cstate="print"/>
          <a:stretch>
            <a:fillRect/>
          </a:stretch>
        </p:blipFill>
        <p:spPr>
          <a:xfrm>
            <a:off x="5715000" y="1974213"/>
            <a:ext cx="2319528" cy="1378587"/>
          </a:xfrm>
          <a:prstGeom prst="rect">
            <a:avLst/>
          </a:prstGeom>
        </p:spPr>
      </p:pic>
      <p:pic>
        <p:nvPicPr>
          <p:cNvPr id="7" name="Picture 6" descr="Seed Envelope bring back image.jpg"/>
          <p:cNvPicPr>
            <a:picLocks noChangeAspect="1"/>
          </p:cNvPicPr>
          <p:nvPr/>
        </p:nvPicPr>
        <p:blipFill>
          <a:blip r:embed="rId5" cstate="print"/>
          <a:stretch>
            <a:fillRect/>
          </a:stretch>
        </p:blipFill>
        <p:spPr>
          <a:xfrm>
            <a:off x="5715000" y="3625655"/>
            <a:ext cx="2362200" cy="14035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“Seed Read” – Variety of Events &amp; Press Announce Resource to Community</a:t>
            </a:r>
            <a:endParaRPr lang="en-US" dirty="0"/>
          </a:p>
        </p:txBody>
      </p:sp>
      <p:pic>
        <p:nvPicPr>
          <p:cNvPr id="4" name="Content Placeholder 3" descr="SeedReadKickoff_postcard image.jpg"/>
          <p:cNvPicPr>
            <a:picLocks noGrp="1" noChangeAspect="1"/>
          </p:cNvPicPr>
          <p:nvPr>
            <p:ph sz="quarter" idx="1"/>
          </p:nvPr>
        </p:nvPicPr>
        <p:blipFill>
          <a:blip r:embed="rId2" cstate="print"/>
          <a:stretch>
            <a:fillRect/>
          </a:stretch>
        </p:blipFill>
        <p:spPr>
          <a:xfrm>
            <a:off x="533400" y="1447800"/>
            <a:ext cx="3669642" cy="4873625"/>
          </a:xfrm>
        </p:spPr>
      </p:pic>
      <p:pic>
        <p:nvPicPr>
          <p:cNvPr id="5" name="Picture 4" descr="Daily_Review_article_image_April_11_2013.png"/>
          <p:cNvPicPr>
            <a:picLocks noChangeAspect="1"/>
          </p:cNvPicPr>
          <p:nvPr/>
        </p:nvPicPr>
        <p:blipFill>
          <a:blip r:embed="rId3" cstate="print"/>
          <a:stretch>
            <a:fillRect/>
          </a:stretch>
        </p:blipFill>
        <p:spPr>
          <a:xfrm>
            <a:off x="4343400" y="2514600"/>
            <a:ext cx="4013647" cy="30102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Roots: </a:t>
            </a:r>
            <a:br>
              <a:rPr lang="en-US" dirty="0" smtClean="0"/>
            </a:br>
            <a:r>
              <a:rPr lang="en-US" i="1" dirty="0" smtClean="0"/>
              <a:t>Farm City </a:t>
            </a:r>
            <a:r>
              <a:rPr lang="en-US" dirty="0" smtClean="0"/>
              <a:t>Book-to-Action, 2011</a:t>
            </a:r>
            <a:endParaRPr lang="en-US" dirty="0"/>
          </a:p>
        </p:txBody>
      </p:sp>
      <p:pic>
        <p:nvPicPr>
          <p:cNvPr id="4" name="Content Placeholder 3" descr="Farm City Brochure Hi Res-poster only.jpg"/>
          <p:cNvPicPr>
            <a:picLocks noGrp="1" noChangeAspect="1"/>
          </p:cNvPicPr>
          <p:nvPr>
            <p:ph sz="quarter" idx="1"/>
          </p:nvPr>
        </p:nvPicPr>
        <p:blipFill>
          <a:blip r:embed="rId3" cstate="print">
            <a:extLst>
              <a:ext uri="{28A0092B-C50C-407E-A947-70E740481C1C}">
                <a14:useLocalDpi xmlns:a14="http://schemas.microsoft.com/office/drawing/2010/main" xmlns="" val="0"/>
              </a:ext>
            </a:extLst>
          </a:blip>
          <a:srcRect l="-40358" r="-40358"/>
          <a:stretch>
            <a:fillRect/>
          </a:stretch>
        </p:blipFill>
        <p:spPr>
          <a:xfrm>
            <a:off x="-762000" y="1600200"/>
            <a:ext cx="7467600" cy="4873752"/>
          </a:xfrm>
        </p:spPr>
      </p:pic>
      <p:pic>
        <p:nvPicPr>
          <p:cNvPr id="5" name="Picture 4" descr="B2ALogoRed_withURL.png"/>
          <p:cNvPicPr>
            <a:picLocks noChangeAspect="1"/>
          </p:cNvPicPr>
          <p:nvPr/>
        </p:nvPicPr>
        <p:blipFill>
          <a:blip r:embed="rId4" cstate="print"/>
          <a:stretch>
            <a:fillRect/>
          </a:stretch>
        </p:blipFill>
        <p:spPr>
          <a:xfrm>
            <a:off x="5181600" y="1676400"/>
            <a:ext cx="3200198" cy="32001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Hayward Seed Lending Library Launch: “Seed Read” April 2013</a:t>
            </a:r>
            <a:endParaRPr lang="en-US" dirty="0"/>
          </a:p>
        </p:txBody>
      </p:sp>
      <p:pic>
        <p:nvPicPr>
          <p:cNvPr id="4" name="Content Placeholder 3" descr="Seed Read Janisse Ray Event copy.jpg"/>
          <p:cNvPicPr>
            <a:picLocks noGrp="1" noChangeAspect="1"/>
          </p:cNvPicPr>
          <p:nvPr>
            <p:ph sz="quarter" idx="1"/>
          </p:nvPr>
        </p:nvPicPr>
        <p:blipFill>
          <a:blip r:embed="rId2" cstate="print"/>
          <a:stretch>
            <a:fillRect/>
          </a:stretch>
        </p:blipFill>
        <p:spPr>
          <a:xfrm>
            <a:off x="990600" y="1600200"/>
            <a:ext cx="6498167" cy="4873625"/>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Skype Conversation with Janisse Ray, April 2013</a:t>
            </a:r>
            <a:endParaRPr lang="en-US" dirty="0"/>
          </a:p>
        </p:txBody>
      </p:sp>
      <p:pic>
        <p:nvPicPr>
          <p:cNvPr id="4" name="Content Placeholder 3" descr="DSC01512.JPG"/>
          <p:cNvPicPr>
            <a:picLocks noGrp="1" noChangeAspect="1"/>
          </p:cNvPicPr>
          <p:nvPr>
            <p:ph sz="quarter" idx="1"/>
          </p:nvPr>
        </p:nvPicPr>
        <p:blipFill>
          <a:blip r:embed="rId2" cstate="print"/>
          <a:stretch>
            <a:fillRect/>
          </a:stretch>
        </p:blipFill>
        <p:spPr>
          <a:xfrm>
            <a:off x="941916" y="1600200"/>
            <a:ext cx="6498167" cy="487362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Workshops</a:t>
            </a:r>
            <a:endParaRPr lang="en-US" dirty="0"/>
          </a:p>
        </p:txBody>
      </p:sp>
      <p:pic>
        <p:nvPicPr>
          <p:cNvPr id="4" name="Content Placeholder 3" descr="Wet_Seed_Saving_Workshop-2013-1803_cropped.jpg"/>
          <p:cNvPicPr>
            <a:picLocks noGrp="1" noChangeAspect="1"/>
          </p:cNvPicPr>
          <p:nvPr>
            <p:ph sz="quarter" idx="1"/>
          </p:nvPr>
        </p:nvPicPr>
        <p:blipFill>
          <a:blip r:embed="rId2" cstate="print"/>
          <a:stretch>
            <a:fillRect/>
          </a:stretch>
        </p:blipFill>
        <p:spPr>
          <a:xfrm>
            <a:off x="533401" y="1524001"/>
            <a:ext cx="3849132" cy="3886200"/>
          </a:xfrm>
        </p:spPr>
      </p:pic>
      <p:pic>
        <p:nvPicPr>
          <p:cNvPr id="5" name="Picture 4" descr="Wet_Seed_Saving_Workshop_2013-1805.JPG"/>
          <p:cNvPicPr>
            <a:picLocks noChangeAspect="1"/>
          </p:cNvPicPr>
          <p:nvPr/>
        </p:nvPicPr>
        <p:blipFill>
          <a:blip r:embed="rId3" cstate="print"/>
          <a:stretch>
            <a:fillRect/>
          </a:stretch>
        </p:blipFill>
        <p:spPr>
          <a:xfrm>
            <a:off x="4546600" y="3733800"/>
            <a:ext cx="3454400" cy="2590800"/>
          </a:xfrm>
          <a:prstGeom prst="rect">
            <a:avLst/>
          </a:prstGeom>
        </p:spPr>
      </p:pic>
      <p:pic>
        <p:nvPicPr>
          <p:cNvPr id="6" name="Picture 5" descr="DSC01807.JPG"/>
          <p:cNvPicPr>
            <a:picLocks noChangeAspect="1"/>
          </p:cNvPicPr>
          <p:nvPr/>
        </p:nvPicPr>
        <p:blipFill>
          <a:blip r:embed="rId4" cstate="print"/>
          <a:stretch>
            <a:fillRect/>
          </a:stretch>
        </p:blipFill>
        <p:spPr>
          <a:xfrm>
            <a:off x="4800600" y="685800"/>
            <a:ext cx="3276600" cy="2457450"/>
          </a:xfrm>
          <a:prstGeom prst="rect">
            <a:avLst/>
          </a:prstGeom>
        </p:spPr>
      </p:pic>
      <p:pic>
        <p:nvPicPr>
          <p:cNvPr id="7" name="Picture 6" descr="DSC01809.JPG"/>
          <p:cNvPicPr>
            <a:picLocks noChangeAspect="1"/>
          </p:cNvPicPr>
          <p:nvPr/>
        </p:nvPicPr>
        <p:blipFill>
          <a:blip r:embed="rId5" cstate="print"/>
          <a:stretch>
            <a:fillRect/>
          </a:stretch>
        </p:blipFill>
        <p:spPr>
          <a:xfrm>
            <a:off x="4495800" y="2438400"/>
            <a:ext cx="1625600" cy="1219200"/>
          </a:xfrm>
          <a:prstGeom prst="rect">
            <a:avLst/>
          </a:prstGeom>
        </p:spPr>
      </p:pic>
      <p:sp>
        <p:nvSpPr>
          <p:cNvPr id="8" name="TextBox 7"/>
          <p:cNvSpPr txBox="1"/>
          <p:nvPr/>
        </p:nvSpPr>
        <p:spPr>
          <a:xfrm>
            <a:off x="609600" y="5715000"/>
            <a:ext cx="2971800" cy="646331"/>
          </a:xfrm>
          <a:prstGeom prst="rect">
            <a:avLst/>
          </a:prstGeom>
          <a:noFill/>
        </p:spPr>
        <p:txBody>
          <a:bodyPr wrap="square" rtlCol="0">
            <a:spAutoFit/>
          </a:bodyPr>
          <a:lstStyle/>
          <a:p>
            <a:r>
              <a:rPr lang="en-US" dirty="0" smtClean="0"/>
              <a:t>“Wet” Seed Saving Workshop, Nov. 2013</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Sustaining Volunteer Involvement</a:t>
            </a:r>
            <a:endParaRPr lang="en-US" dirty="0"/>
          </a:p>
        </p:txBody>
      </p:sp>
      <p:pic>
        <p:nvPicPr>
          <p:cNvPr id="4" name="Content Placeholder 3" descr="DSC02213.JPG"/>
          <p:cNvPicPr>
            <a:picLocks noGrp="1" noChangeAspect="1"/>
          </p:cNvPicPr>
          <p:nvPr>
            <p:ph sz="quarter" idx="1"/>
          </p:nvPr>
        </p:nvPicPr>
        <p:blipFill>
          <a:blip r:embed="rId2" cstate="print"/>
          <a:stretch>
            <a:fillRect/>
          </a:stretch>
        </p:blipFill>
        <p:spPr>
          <a:xfrm>
            <a:off x="941916" y="1600200"/>
            <a:ext cx="6498167" cy="487362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 Friendly: Lose Your Lawn Workshop – April 2014</a:t>
            </a:r>
            <a:endParaRPr lang="en-US" dirty="0"/>
          </a:p>
        </p:txBody>
      </p:sp>
      <p:pic>
        <p:nvPicPr>
          <p:cNvPr id="4" name="Content Placeholder 3" descr="DSC02097.JPG"/>
          <p:cNvPicPr>
            <a:picLocks noGrp="1" noChangeAspect="1"/>
          </p:cNvPicPr>
          <p:nvPr>
            <p:ph sz="quarter" idx="1"/>
          </p:nvPr>
        </p:nvPicPr>
        <p:blipFill>
          <a:blip r:embed="rId2" cstate="print"/>
          <a:stretch>
            <a:fillRect/>
          </a:stretch>
        </p:blipFill>
        <p:spPr>
          <a:xfrm>
            <a:off x="609600" y="1447800"/>
            <a:ext cx="6498167" cy="4873625"/>
          </a:xfrm>
        </p:spPr>
      </p:pic>
      <p:pic>
        <p:nvPicPr>
          <p:cNvPr id="5" name="Picture 4" descr="Lawn Conversion Class copy.jpg"/>
          <p:cNvPicPr>
            <a:picLocks noChangeAspect="1"/>
          </p:cNvPicPr>
          <p:nvPr/>
        </p:nvPicPr>
        <p:blipFill>
          <a:blip r:embed="rId3" cstate="print"/>
          <a:stretch>
            <a:fillRect/>
          </a:stretch>
        </p:blipFill>
        <p:spPr>
          <a:xfrm>
            <a:off x="4876800" y="4724400"/>
            <a:ext cx="2590800" cy="19431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 Savers &amp; Gardeners’ Club – Launch May 2014</a:t>
            </a:r>
            <a:endParaRPr lang="en-US" dirty="0"/>
          </a:p>
        </p:txBody>
      </p:sp>
      <p:pic>
        <p:nvPicPr>
          <p:cNvPr id="4" name="Content Placeholder 3" descr="DSC02193_cropped.jpg"/>
          <p:cNvPicPr>
            <a:picLocks noGrp="1" noChangeAspect="1"/>
          </p:cNvPicPr>
          <p:nvPr>
            <p:ph sz="quarter" idx="1"/>
          </p:nvPr>
        </p:nvPicPr>
        <p:blipFill>
          <a:blip r:embed="rId2" cstate="print"/>
          <a:stretch>
            <a:fillRect/>
          </a:stretch>
        </p:blipFill>
        <p:spPr>
          <a:xfrm>
            <a:off x="457200" y="1811526"/>
            <a:ext cx="7467600" cy="445097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Hayward”: CRM Page Website &amp; Ongoing Press</a:t>
            </a:r>
            <a:endParaRPr lang="en-US" dirty="0"/>
          </a:p>
        </p:txBody>
      </p:sp>
      <p:pic>
        <p:nvPicPr>
          <p:cNvPr id="4" name="Content Placeholder 3" descr="TriCity Voice June 10 2014_article.jpg"/>
          <p:cNvPicPr>
            <a:picLocks noGrp="1" noChangeAspect="1"/>
          </p:cNvPicPr>
          <p:nvPr>
            <p:ph sz="quarter" idx="1"/>
          </p:nvPr>
        </p:nvPicPr>
        <p:blipFill>
          <a:blip r:embed="rId2" cstate="print"/>
          <a:stretch>
            <a:fillRect/>
          </a:stretch>
        </p:blipFill>
        <p:spPr>
          <a:xfrm>
            <a:off x="5746627" y="2590800"/>
            <a:ext cx="2254373" cy="4035425"/>
          </a:xfrm>
        </p:spPr>
      </p:pic>
      <p:pic>
        <p:nvPicPr>
          <p:cNvPr id="5" name="Picture 4" descr="CRM_Website_for_Seed_Lending_Library.png"/>
          <p:cNvPicPr>
            <a:picLocks noChangeAspect="1"/>
          </p:cNvPicPr>
          <p:nvPr/>
        </p:nvPicPr>
        <p:blipFill>
          <a:blip r:embed="rId3" cstate="print"/>
          <a:stretch>
            <a:fillRect/>
          </a:stretch>
        </p:blipFill>
        <p:spPr>
          <a:xfrm>
            <a:off x="533400" y="2667000"/>
            <a:ext cx="4296229" cy="2819400"/>
          </a:xfrm>
          <a:prstGeom prst="rect">
            <a:avLst/>
          </a:prstGeom>
        </p:spPr>
      </p:pic>
      <p:sp>
        <p:nvSpPr>
          <p:cNvPr id="6" name="TextBox 5"/>
          <p:cNvSpPr txBox="1"/>
          <p:nvPr/>
        </p:nvSpPr>
        <p:spPr>
          <a:xfrm>
            <a:off x="457200" y="1915180"/>
            <a:ext cx="5334000" cy="523220"/>
          </a:xfrm>
          <a:prstGeom prst="rect">
            <a:avLst/>
          </a:prstGeom>
          <a:noFill/>
        </p:spPr>
        <p:txBody>
          <a:bodyPr wrap="square" rtlCol="0">
            <a:spAutoFit/>
          </a:bodyPr>
          <a:lstStyle/>
          <a:p>
            <a:pPr>
              <a:defRPr/>
            </a:pPr>
            <a:r>
              <a:rPr lang="en-US" sz="2800" b="1" dirty="0" smtClean="0"/>
              <a:t>http://hayward-ca.gov/seeds</a:t>
            </a:r>
            <a:endParaRPr lang="en-US" sz="2800" b="1" dirty="0">
              <a:cs typeface="Century Gothic"/>
            </a:endParaRPr>
          </a:p>
        </p:txBody>
      </p:sp>
      <p:sp>
        <p:nvSpPr>
          <p:cNvPr id="7" name="TextBox 6"/>
          <p:cNvSpPr txBox="1"/>
          <p:nvPr/>
        </p:nvSpPr>
        <p:spPr>
          <a:xfrm>
            <a:off x="381000" y="5943600"/>
            <a:ext cx="5486400" cy="461665"/>
          </a:xfrm>
          <a:prstGeom prst="rect">
            <a:avLst/>
          </a:prstGeom>
          <a:noFill/>
        </p:spPr>
        <p:txBody>
          <a:bodyPr wrap="square" rtlCol="0">
            <a:spAutoFit/>
          </a:bodyPr>
          <a:lstStyle/>
          <a:p>
            <a:pPr>
              <a:defRPr/>
            </a:pPr>
            <a:r>
              <a:rPr lang="en-US" sz="2400" b="1" i="1" dirty="0" smtClean="0"/>
              <a:t>Tri-City Voice </a:t>
            </a:r>
            <a:r>
              <a:rPr lang="en-US" sz="2400" b="1" dirty="0" smtClean="0"/>
              <a:t>free weekly paper</a:t>
            </a:r>
            <a:endParaRPr lang="en-US" sz="2400" b="1" dirty="0">
              <a:cs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a:t>
            </a:r>
            <a:r>
              <a:rPr lang="en-US" dirty="0" err="1" smtClean="0"/>
              <a:t>Infrastucture</a:t>
            </a:r>
            <a:r>
              <a:rPr lang="en-US" dirty="0" smtClean="0"/>
              <a:t> – Started with Paper membership for</a:t>
            </a:r>
            <a:endParaRPr lang="en-US" dirty="0"/>
          </a:p>
        </p:txBody>
      </p:sp>
      <p:pic>
        <p:nvPicPr>
          <p:cNvPr id="3" name="Picture 2" descr="Membership Form-image.jpg"/>
          <p:cNvPicPr>
            <a:picLocks noChangeAspect="1"/>
          </p:cNvPicPr>
          <p:nvPr/>
        </p:nvPicPr>
        <p:blipFill>
          <a:blip r:embed="rId2" cstate="print"/>
          <a:stretch>
            <a:fillRect/>
          </a:stretch>
        </p:blipFill>
        <p:spPr>
          <a:xfrm>
            <a:off x="457201" y="1600200"/>
            <a:ext cx="2146568" cy="2819400"/>
          </a:xfrm>
          <a:prstGeom prst="rect">
            <a:avLst/>
          </a:prstGeom>
        </p:spPr>
      </p:pic>
      <p:pic>
        <p:nvPicPr>
          <p:cNvPr id="4" name="Picture 3" descr="Wufoo_Membership_form.png"/>
          <p:cNvPicPr>
            <a:picLocks noChangeAspect="1"/>
          </p:cNvPicPr>
          <p:nvPr/>
        </p:nvPicPr>
        <p:blipFill>
          <a:blip r:embed="rId3" cstate="print"/>
          <a:stretch>
            <a:fillRect/>
          </a:stretch>
        </p:blipFill>
        <p:spPr>
          <a:xfrm>
            <a:off x="5562600" y="1676400"/>
            <a:ext cx="2542454" cy="4901020"/>
          </a:xfrm>
          <a:prstGeom prst="rect">
            <a:avLst/>
          </a:prstGeom>
        </p:spPr>
      </p:pic>
      <p:sp>
        <p:nvSpPr>
          <p:cNvPr id="5" name="TextBox 4"/>
          <p:cNvSpPr txBox="1"/>
          <p:nvPr/>
        </p:nvSpPr>
        <p:spPr>
          <a:xfrm>
            <a:off x="2819400" y="1828800"/>
            <a:ext cx="2362200" cy="3416320"/>
          </a:xfrm>
          <a:prstGeom prst="rect">
            <a:avLst/>
          </a:prstGeom>
          <a:noFill/>
        </p:spPr>
        <p:txBody>
          <a:bodyPr wrap="square" rtlCol="0">
            <a:spAutoFit/>
          </a:bodyPr>
          <a:lstStyle/>
          <a:p>
            <a:r>
              <a:rPr lang="en-US" sz="2400" dirty="0" smtClean="0"/>
              <a:t>Started with paper-based membership form in 2013. Upgraded to online membership form in 2014, using </a:t>
            </a:r>
            <a:r>
              <a:rPr lang="en-US" sz="2400" dirty="0" err="1" smtClean="0"/>
              <a:t>Wufoo</a:t>
            </a:r>
            <a:r>
              <a:rPr lang="en-US" sz="2400" dirty="0" smtClean="0"/>
              <a:t>.</a:t>
            </a:r>
            <a:endParaRPr lang="en-US"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Constant Contact</a:t>
            </a:r>
            <a:endParaRPr lang="en-US" dirty="0"/>
          </a:p>
        </p:txBody>
      </p:sp>
      <p:pic>
        <p:nvPicPr>
          <p:cNvPr id="3" name="Picture 2" descr="Constant_Contact_Email_July-August_2014.png"/>
          <p:cNvPicPr>
            <a:picLocks noChangeAspect="1"/>
          </p:cNvPicPr>
          <p:nvPr/>
        </p:nvPicPr>
        <p:blipFill>
          <a:blip r:embed="rId2" cstate="print"/>
          <a:stretch>
            <a:fillRect/>
          </a:stretch>
        </p:blipFill>
        <p:spPr>
          <a:xfrm>
            <a:off x="2971800" y="1752600"/>
            <a:ext cx="2419572" cy="4129494"/>
          </a:xfrm>
          <a:prstGeom prst="rect">
            <a:avLst/>
          </a:prstGeom>
        </p:spPr>
      </p:pic>
      <p:pic>
        <p:nvPicPr>
          <p:cNvPr id="4" name="Picture 3" descr="Constant_Contact_March-May_2014.png"/>
          <p:cNvPicPr>
            <a:picLocks noChangeAspect="1"/>
          </p:cNvPicPr>
          <p:nvPr/>
        </p:nvPicPr>
        <p:blipFill>
          <a:blip r:embed="rId3" cstate="print"/>
          <a:stretch>
            <a:fillRect/>
          </a:stretch>
        </p:blipFill>
        <p:spPr>
          <a:xfrm>
            <a:off x="457200" y="1752600"/>
            <a:ext cx="2394610" cy="4166890"/>
          </a:xfrm>
          <a:prstGeom prst="rect">
            <a:avLst/>
          </a:prstGeom>
        </p:spPr>
      </p:pic>
      <p:pic>
        <p:nvPicPr>
          <p:cNvPr id="5" name="Picture 4" descr="Constant_Contact_Sept-Nov_2014.png"/>
          <p:cNvPicPr>
            <a:picLocks noChangeAspect="1"/>
          </p:cNvPicPr>
          <p:nvPr/>
        </p:nvPicPr>
        <p:blipFill>
          <a:blip r:embed="rId4" cstate="print"/>
          <a:stretch>
            <a:fillRect/>
          </a:stretch>
        </p:blipFill>
        <p:spPr>
          <a:xfrm>
            <a:off x="5562600" y="1752600"/>
            <a:ext cx="2363334" cy="411044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Growing Plants from Seeds</a:t>
            </a:r>
            <a:br>
              <a:rPr lang="en-US" dirty="0" smtClean="0"/>
            </a:br>
            <a:r>
              <a:rPr lang="en-US" sz="2700" dirty="0" smtClean="0"/>
              <a:t>Volunteer Presenter: Cheryl Tan – June 2014</a:t>
            </a:r>
            <a:endParaRPr lang="en-US" sz="2700" dirty="0"/>
          </a:p>
        </p:txBody>
      </p:sp>
      <p:pic>
        <p:nvPicPr>
          <p:cNvPr id="4" name="Content Placeholder 3" descr="photo 12.JPG"/>
          <p:cNvPicPr>
            <a:picLocks noGrp="1" noChangeAspect="1"/>
          </p:cNvPicPr>
          <p:nvPr>
            <p:ph sz="quarter" idx="1"/>
          </p:nvPr>
        </p:nvPicPr>
        <p:blipFill>
          <a:blip r:embed="rId2" cstate="print"/>
          <a:stretch>
            <a:fillRect/>
          </a:stretch>
        </p:blipFill>
        <p:spPr>
          <a:xfrm>
            <a:off x="533400" y="1524000"/>
            <a:ext cx="3348567" cy="2511425"/>
          </a:xfrm>
        </p:spPr>
      </p:pic>
      <p:pic>
        <p:nvPicPr>
          <p:cNvPr id="5" name="Picture 4" descr="photo 5.JPG"/>
          <p:cNvPicPr>
            <a:picLocks noChangeAspect="1"/>
          </p:cNvPicPr>
          <p:nvPr/>
        </p:nvPicPr>
        <p:blipFill>
          <a:blip r:embed="rId3" cstate="print"/>
          <a:stretch>
            <a:fillRect/>
          </a:stretch>
        </p:blipFill>
        <p:spPr>
          <a:xfrm>
            <a:off x="762000" y="3352800"/>
            <a:ext cx="4267200" cy="3200400"/>
          </a:xfrm>
          <a:prstGeom prst="rect">
            <a:avLst/>
          </a:prstGeom>
        </p:spPr>
      </p:pic>
      <p:pic>
        <p:nvPicPr>
          <p:cNvPr id="6" name="Picture 5" descr="photo 13.JPG"/>
          <p:cNvPicPr>
            <a:picLocks noChangeAspect="1"/>
          </p:cNvPicPr>
          <p:nvPr/>
        </p:nvPicPr>
        <p:blipFill>
          <a:blip r:embed="rId4" cstate="print"/>
          <a:stretch>
            <a:fillRect/>
          </a:stretch>
        </p:blipFill>
        <p:spPr>
          <a:xfrm>
            <a:off x="4648200" y="1828800"/>
            <a:ext cx="3657600" cy="2743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Novella Carpenter Shares Oakland-</a:t>
            </a:r>
            <a:r>
              <a:rPr lang="en-US" dirty="0"/>
              <a:t>B</a:t>
            </a:r>
            <a:r>
              <a:rPr lang="en-US" dirty="0" smtClean="0"/>
              <a:t>ased Story</a:t>
            </a:r>
            <a:endParaRPr lang="en-US" dirty="0"/>
          </a:p>
        </p:txBody>
      </p:sp>
      <p:pic>
        <p:nvPicPr>
          <p:cNvPr id="4" name="Content Placeholder 3" descr="P1000408.JPG"/>
          <p:cNvPicPr>
            <a:picLocks noGrp="1" noChangeAspect="1"/>
          </p:cNvPicPr>
          <p:nvPr>
            <p:ph sz="quarter" idx="1"/>
          </p:nvPr>
        </p:nvPicPr>
        <p:blipFill>
          <a:blip r:embed="rId3" cstate="print">
            <a:extLst>
              <a:ext uri="{28A0092B-C50C-407E-A947-70E740481C1C}">
                <a14:useLocalDpi xmlns:a14="http://schemas.microsoft.com/office/drawing/2010/main" xmlns="" val="0"/>
              </a:ext>
            </a:extLst>
          </a:blip>
          <a:srcRect t="6491" b="6491"/>
          <a:stretch>
            <a:fillRect/>
          </a:stretch>
        </p:blipFill>
        <p:spPr/>
      </p:pic>
    </p:spTree>
    <p:extLst>
      <p:ext uri="{BB962C8B-B14F-4D97-AF65-F5344CB8AC3E}">
        <p14:creationId xmlns:p14="http://schemas.microsoft.com/office/powerpoint/2010/main" xmlns="" val="3614492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Planning &amp; Planting Citrus Trees</a:t>
            </a:r>
            <a:br>
              <a:rPr lang="en-US" dirty="0" smtClean="0"/>
            </a:br>
            <a:r>
              <a:rPr lang="en-US" sz="2700" dirty="0" smtClean="0"/>
              <a:t>Alameda County Master Gardeners, July 2014</a:t>
            </a:r>
            <a:endParaRPr lang="en-US" sz="2700" dirty="0"/>
          </a:p>
        </p:txBody>
      </p:sp>
      <p:pic>
        <p:nvPicPr>
          <p:cNvPr id="4" name="Content Placeholder 3" descr="DSC02227.JPG"/>
          <p:cNvPicPr>
            <a:picLocks noGrp="1" noChangeAspect="1"/>
          </p:cNvPicPr>
          <p:nvPr>
            <p:ph sz="quarter" idx="1"/>
          </p:nvPr>
        </p:nvPicPr>
        <p:blipFill>
          <a:blip r:embed="rId2" cstate="print"/>
          <a:stretch>
            <a:fillRect/>
          </a:stretch>
        </p:blipFill>
        <p:spPr>
          <a:xfrm>
            <a:off x="685800" y="1752600"/>
            <a:ext cx="3653367" cy="2740025"/>
          </a:xfrm>
        </p:spPr>
      </p:pic>
      <p:pic>
        <p:nvPicPr>
          <p:cNvPr id="5" name="Picture 4" descr="DSC02226.JPG"/>
          <p:cNvPicPr>
            <a:picLocks noChangeAspect="1"/>
          </p:cNvPicPr>
          <p:nvPr/>
        </p:nvPicPr>
        <p:blipFill>
          <a:blip r:embed="rId3" cstate="print"/>
          <a:stretch>
            <a:fillRect/>
          </a:stretch>
        </p:blipFill>
        <p:spPr>
          <a:xfrm>
            <a:off x="4114800" y="2057400"/>
            <a:ext cx="3657600" cy="2743200"/>
          </a:xfrm>
          <a:prstGeom prst="rect">
            <a:avLst/>
          </a:prstGeom>
        </p:spPr>
      </p:pic>
      <p:pic>
        <p:nvPicPr>
          <p:cNvPr id="6" name="Picture 5" descr="DSC02231.JPG"/>
          <p:cNvPicPr>
            <a:picLocks noChangeAspect="1"/>
          </p:cNvPicPr>
          <p:nvPr/>
        </p:nvPicPr>
        <p:blipFill>
          <a:blip r:embed="rId4" cstate="print"/>
          <a:stretch>
            <a:fillRect/>
          </a:stretch>
        </p:blipFill>
        <p:spPr>
          <a:xfrm>
            <a:off x="1295400" y="4114800"/>
            <a:ext cx="3352800" cy="2514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 to herbal medicine &amp; Teas  </a:t>
            </a:r>
            <a:br>
              <a:rPr lang="en-US" dirty="0" smtClean="0"/>
            </a:br>
            <a:r>
              <a:rPr lang="en-US" dirty="0" smtClean="0"/>
              <a:t>Volunteer Presenter, Aug. 2014</a:t>
            </a:r>
            <a:endParaRPr lang="en-US" dirty="0"/>
          </a:p>
        </p:txBody>
      </p:sp>
      <p:pic>
        <p:nvPicPr>
          <p:cNvPr id="6" name="Content Placeholder 5" descr="DSC02283.JPG"/>
          <p:cNvPicPr>
            <a:picLocks noGrp="1" noChangeAspect="1"/>
          </p:cNvPicPr>
          <p:nvPr>
            <p:ph sz="quarter" idx="1"/>
          </p:nvPr>
        </p:nvPicPr>
        <p:blipFill>
          <a:blip r:embed="rId2" cstate="print"/>
          <a:stretch>
            <a:fillRect/>
          </a:stretch>
        </p:blipFill>
        <p:spPr>
          <a:xfrm>
            <a:off x="941917" y="1600200"/>
            <a:ext cx="3782484" cy="2836863"/>
          </a:xfrm>
        </p:spPr>
      </p:pic>
      <p:pic>
        <p:nvPicPr>
          <p:cNvPr id="7" name="Picture 6" descr="DSC02268.JPG"/>
          <p:cNvPicPr>
            <a:picLocks noChangeAspect="1"/>
          </p:cNvPicPr>
          <p:nvPr/>
        </p:nvPicPr>
        <p:blipFill>
          <a:blip r:embed="rId3" cstate="print"/>
          <a:stretch>
            <a:fillRect/>
          </a:stretch>
        </p:blipFill>
        <p:spPr>
          <a:xfrm>
            <a:off x="4953000" y="1524000"/>
            <a:ext cx="1943100" cy="2590800"/>
          </a:xfrm>
          <a:prstGeom prst="rect">
            <a:avLst/>
          </a:prstGeom>
        </p:spPr>
      </p:pic>
      <p:pic>
        <p:nvPicPr>
          <p:cNvPr id="8" name="Picture 7" descr="DSC02280.JPG"/>
          <p:cNvPicPr>
            <a:picLocks noChangeAspect="1"/>
          </p:cNvPicPr>
          <p:nvPr/>
        </p:nvPicPr>
        <p:blipFill>
          <a:blip r:embed="rId4" cstate="print"/>
          <a:stretch>
            <a:fillRect/>
          </a:stretch>
        </p:blipFill>
        <p:spPr>
          <a:xfrm>
            <a:off x="609600" y="4114800"/>
            <a:ext cx="3149600" cy="2362200"/>
          </a:xfrm>
          <a:prstGeom prst="rect">
            <a:avLst/>
          </a:prstGeom>
        </p:spPr>
      </p:pic>
      <p:pic>
        <p:nvPicPr>
          <p:cNvPr id="9" name="Picture 8" descr="DSC02288.JPG"/>
          <p:cNvPicPr>
            <a:picLocks noChangeAspect="1"/>
          </p:cNvPicPr>
          <p:nvPr/>
        </p:nvPicPr>
        <p:blipFill>
          <a:blip r:embed="rId5" cstate="print"/>
          <a:stretch>
            <a:fillRect/>
          </a:stretch>
        </p:blipFill>
        <p:spPr>
          <a:xfrm>
            <a:off x="6172200" y="3810000"/>
            <a:ext cx="1809750" cy="2413000"/>
          </a:xfrm>
          <a:prstGeom prst="rect">
            <a:avLst/>
          </a:prstGeom>
        </p:spPr>
      </p:pic>
      <p:pic>
        <p:nvPicPr>
          <p:cNvPr id="10" name="Picture 9" descr="DSC02258.JPG"/>
          <p:cNvPicPr>
            <a:picLocks noChangeAspect="1"/>
          </p:cNvPicPr>
          <p:nvPr/>
        </p:nvPicPr>
        <p:blipFill>
          <a:blip r:embed="rId6" cstate="print"/>
          <a:stretch>
            <a:fillRect/>
          </a:stretch>
        </p:blipFill>
        <p:spPr>
          <a:xfrm>
            <a:off x="3581400" y="4800600"/>
            <a:ext cx="2336800" cy="17526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Beekeeping 101 Workshop, Sept. 2014</a:t>
            </a:r>
            <a:endParaRPr lang="en-US" dirty="0"/>
          </a:p>
        </p:txBody>
      </p:sp>
      <p:pic>
        <p:nvPicPr>
          <p:cNvPr id="3" name="Picture 2" descr="DSC02292.JPG"/>
          <p:cNvPicPr>
            <a:picLocks noChangeAspect="1"/>
          </p:cNvPicPr>
          <p:nvPr/>
        </p:nvPicPr>
        <p:blipFill>
          <a:blip r:embed="rId2" cstate="print"/>
          <a:stretch>
            <a:fillRect/>
          </a:stretch>
        </p:blipFill>
        <p:spPr>
          <a:xfrm>
            <a:off x="482600" y="1752600"/>
            <a:ext cx="5003800" cy="3752850"/>
          </a:xfrm>
          <a:prstGeom prst="rect">
            <a:avLst/>
          </a:prstGeom>
        </p:spPr>
      </p:pic>
      <p:pic>
        <p:nvPicPr>
          <p:cNvPr id="4" name="Picture 3" descr="DSC02289.JPG"/>
          <p:cNvPicPr>
            <a:picLocks noChangeAspect="1"/>
          </p:cNvPicPr>
          <p:nvPr/>
        </p:nvPicPr>
        <p:blipFill>
          <a:blip r:embed="rId3" cstate="print"/>
          <a:stretch>
            <a:fillRect/>
          </a:stretch>
        </p:blipFill>
        <p:spPr>
          <a:xfrm>
            <a:off x="4800600" y="4114800"/>
            <a:ext cx="3048000" cy="2286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Save Seeds?</a:t>
            </a:r>
            <a:endParaRPr lang="en-US" dirty="0"/>
          </a:p>
        </p:txBody>
      </p:sp>
      <p:pic>
        <p:nvPicPr>
          <p:cNvPr id="4" name="Content Placeholder 3" descr="Seed Sprouting.jpg"/>
          <p:cNvPicPr>
            <a:picLocks noGrp="1" noChangeAspect="1"/>
          </p:cNvPicPr>
          <p:nvPr>
            <p:ph sz="quarter" idx="1"/>
          </p:nvPr>
        </p:nvPicPr>
        <p:blipFill>
          <a:blip r:embed="rId3" cstate="print"/>
          <a:stretch>
            <a:fillRect/>
          </a:stretch>
        </p:blipFill>
        <p:spPr>
          <a:xfrm>
            <a:off x="457200" y="2077645"/>
            <a:ext cx="7467600" cy="3918734"/>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Heirloom vs. Hybrid</a:t>
            </a:r>
            <a:endParaRPr lang="en-US" dirty="0"/>
          </a:p>
        </p:txBody>
      </p:sp>
      <p:pic>
        <p:nvPicPr>
          <p:cNvPr id="4" name="Content Placeholder 3" descr="Heirloom vegetables.jpg"/>
          <p:cNvPicPr>
            <a:picLocks noGrp="1" noChangeAspect="1"/>
          </p:cNvPicPr>
          <p:nvPr>
            <p:ph sz="quarter" idx="1"/>
          </p:nvPr>
        </p:nvPicPr>
        <p:blipFill>
          <a:blip r:embed="rId3" cstate="print"/>
          <a:stretch>
            <a:fillRect/>
          </a:stretch>
        </p:blipFill>
        <p:spPr>
          <a:xfrm>
            <a:off x="762000" y="1674645"/>
            <a:ext cx="7010400" cy="4829728"/>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Species are Threatened with Extinction</a:t>
            </a:r>
            <a:endParaRPr lang="en-US" dirty="0"/>
          </a:p>
        </p:txBody>
      </p:sp>
      <p:pic>
        <p:nvPicPr>
          <p:cNvPr id="4" name="Content Placeholder 3" descr="Heirloom squash.jpg"/>
          <p:cNvPicPr>
            <a:picLocks noGrp="1" noChangeAspect="1"/>
          </p:cNvPicPr>
          <p:nvPr>
            <p:ph sz="quarter" idx="1"/>
          </p:nvPr>
        </p:nvPicPr>
        <p:blipFill>
          <a:blip r:embed="rId3" cstate="print"/>
          <a:stretch>
            <a:fillRect/>
          </a:stretch>
        </p:blipFill>
        <p:spPr>
          <a:xfrm>
            <a:off x="673076" y="1607884"/>
            <a:ext cx="6642124" cy="4488116"/>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 Savers Exchange</a:t>
            </a:r>
            <a:endParaRPr lang="en-US" dirty="0"/>
          </a:p>
        </p:txBody>
      </p:sp>
      <p:pic>
        <p:nvPicPr>
          <p:cNvPr id="4" name="Content Placeholder 3" descr="Seed Savers Exchange 2014 catalog.jpg"/>
          <p:cNvPicPr>
            <a:picLocks noGrp="1" noChangeAspect="1"/>
          </p:cNvPicPr>
          <p:nvPr>
            <p:ph sz="quarter" idx="1"/>
          </p:nvPr>
        </p:nvPicPr>
        <p:blipFill>
          <a:blip r:embed="rId3" cstate="print"/>
          <a:stretch>
            <a:fillRect/>
          </a:stretch>
        </p:blipFill>
        <p:spPr>
          <a:xfrm>
            <a:off x="2057400" y="1524000"/>
            <a:ext cx="4267200" cy="5098542"/>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Choosing Heirloom </a:t>
            </a:r>
            <a:r>
              <a:rPr lang="en-US" b="1" dirty="0" smtClean="0"/>
              <a:t>Plants</a:t>
            </a:r>
            <a:endParaRPr lang="en-US" dirty="0"/>
          </a:p>
        </p:txBody>
      </p:sp>
      <p:sp>
        <p:nvSpPr>
          <p:cNvPr id="3" name="Content Placeholder 2"/>
          <p:cNvSpPr>
            <a:spLocks noGrp="1"/>
          </p:cNvSpPr>
          <p:nvPr>
            <p:ph sz="quarter" idx="1"/>
          </p:nvPr>
        </p:nvSpPr>
        <p:spPr/>
        <p:txBody>
          <a:bodyPr>
            <a:normAutofit/>
          </a:bodyPr>
          <a:lstStyle/>
          <a:p>
            <a:pPr lvl="0"/>
            <a:r>
              <a:rPr lang="en-US" sz="2800" dirty="0"/>
              <a:t>Start out with seeds that are easy to grow and easy to save.</a:t>
            </a:r>
          </a:p>
          <a:p>
            <a:pPr lvl="0"/>
            <a:r>
              <a:rPr lang="en-US" sz="2800" dirty="0"/>
              <a:t>Learn about cross pollination for each species you have and the recommended distance between plants  </a:t>
            </a:r>
          </a:p>
          <a:p>
            <a:pPr lvl="0"/>
            <a:r>
              <a:rPr lang="en-US" sz="2800" dirty="0"/>
              <a:t>Some plants are biennials.</a:t>
            </a:r>
          </a:p>
          <a:p>
            <a:pPr lvl="0"/>
            <a:r>
              <a:rPr lang="en-US" sz="2800" dirty="0"/>
              <a:t>Dry seed saving vs. wet seed saving</a:t>
            </a:r>
          </a:p>
          <a:p>
            <a:pPr lvl="0"/>
            <a:r>
              <a:rPr lang="en-US" sz="2800" dirty="0"/>
              <a:t>Keep track of FAMILY, genus, and species for the seeds you have</a:t>
            </a:r>
            <a:r>
              <a:rPr lang="en-US" sz="2800" dirty="0" smtClean="0"/>
              <a:t>.</a:t>
            </a:r>
            <a:endParaRPr lang="en-US" sz="2800" dirty="0"/>
          </a:p>
        </p:txBody>
      </p:sp>
    </p:spTree>
    <p:extLst>
      <p:ext uri="{BB962C8B-B14F-4D97-AF65-F5344CB8AC3E}">
        <p14:creationId xmlns:p14="http://schemas.microsoft.com/office/powerpoint/2010/main" xmlns="" val="1590773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asil-purple opal.png"/>
          <p:cNvPicPr>
            <a:picLocks noGrp="1" noChangeAspect="1"/>
          </p:cNvPicPr>
          <p:nvPr>
            <p:ph sz="quarter" idx="1"/>
          </p:nvPr>
        </p:nvPicPr>
        <p:blipFill rotWithShape="1">
          <a:blip r:embed="rId3" cstate="print">
            <a:extLst>
              <a:ext uri="{28A0092B-C50C-407E-A947-70E740481C1C}">
                <a14:useLocalDpi xmlns:a14="http://schemas.microsoft.com/office/drawing/2010/main" xmlns="" val="0"/>
              </a:ext>
            </a:extLst>
          </a:blip>
          <a:srcRect l="-19700" t="-23499" r="-271062" b="-144453"/>
          <a:stretch/>
        </p:blipFill>
        <p:spPr>
          <a:xfrm>
            <a:off x="304800" y="1295400"/>
            <a:ext cx="7467600" cy="4876800"/>
          </a:xfrm>
        </p:spPr>
      </p:pic>
      <p:sp>
        <p:nvSpPr>
          <p:cNvPr id="2" name="Title 1"/>
          <p:cNvSpPr>
            <a:spLocks noGrp="1"/>
          </p:cNvSpPr>
          <p:nvPr>
            <p:ph type="title"/>
          </p:nvPr>
        </p:nvSpPr>
        <p:spPr>
          <a:xfrm>
            <a:off x="457200" y="304800"/>
            <a:ext cx="7467600" cy="808038"/>
          </a:xfrm>
        </p:spPr>
        <p:txBody>
          <a:bodyPr/>
          <a:lstStyle/>
          <a:p>
            <a:r>
              <a:rPr lang="en-US" dirty="0" smtClean="0"/>
              <a:t>“Easy” Seeds: Self-Pollinating</a:t>
            </a:r>
            <a:endParaRPr lang="en-US" dirty="0"/>
          </a:p>
        </p:txBody>
      </p:sp>
      <p:pic>
        <p:nvPicPr>
          <p:cNvPr id="7" name="Picture 6" descr="basel-lettuce leaf.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00400" y="1676400"/>
            <a:ext cx="1981200" cy="1843687"/>
          </a:xfrm>
          <a:prstGeom prst="rect">
            <a:avLst/>
          </a:prstGeom>
        </p:spPr>
      </p:pic>
      <p:pic>
        <p:nvPicPr>
          <p:cNvPr id="8" name="Picture 7" descr="chives.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15000" y="1676400"/>
            <a:ext cx="2133600" cy="1870129"/>
          </a:xfrm>
          <a:prstGeom prst="rect">
            <a:avLst/>
          </a:prstGeom>
        </p:spPr>
      </p:pic>
      <p:pic>
        <p:nvPicPr>
          <p:cNvPr id="9" name="Picture 8" descr="cilantro.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2000" y="4267200"/>
            <a:ext cx="2057400" cy="1920240"/>
          </a:xfrm>
          <a:prstGeom prst="rect">
            <a:avLst/>
          </a:prstGeom>
        </p:spPr>
      </p:pic>
      <p:pic>
        <p:nvPicPr>
          <p:cNvPr id="10" name="Picture 9" descr="arugula.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791200" y="4267200"/>
            <a:ext cx="2057400" cy="1929810"/>
          </a:xfrm>
          <a:prstGeom prst="rect">
            <a:avLst/>
          </a:prstGeom>
        </p:spPr>
      </p:pic>
      <p:sp>
        <p:nvSpPr>
          <p:cNvPr id="11" name="TextBox 10"/>
          <p:cNvSpPr txBox="1"/>
          <p:nvPr/>
        </p:nvSpPr>
        <p:spPr>
          <a:xfrm>
            <a:off x="838200" y="6172200"/>
            <a:ext cx="1447800" cy="369332"/>
          </a:xfrm>
          <a:prstGeom prst="rect">
            <a:avLst/>
          </a:prstGeom>
          <a:noFill/>
        </p:spPr>
        <p:txBody>
          <a:bodyPr wrap="square" rtlCol="0">
            <a:spAutoFit/>
          </a:bodyPr>
          <a:lstStyle/>
          <a:p>
            <a:r>
              <a:rPr lang="en-US" dirty="0" smtClean="0"/>
              <a:t>Cilantro</a:t>
            </a:r>
            <a:endParaRPr lang="en-US" dirty="0"/>
          </a:p>
        </p:txBody>
      </p:sp>
      <p:sp>
        <p:nvSpPr>
          <p:cNvPr id="12" name="TextBox 11"/>
          <p:cNvSpPr txBox="1"/>
          <p:nvPr/>
        </p:nvSpPr>
        <p:spPr>
          <a:xfrm>
            <a:off x="685800" y="3581400"/>
            <a:ext cx="2438400" cy="369332"/>
          </a:xfrm>
          <a:prstGeom prst="rect">
            <a:avLst/>
          </a:prstGeom>
          <a:noFill/>
        </p:spPr>
        <p:txBody>
          <a:bodyPr wrap="square" rtlCol="0">
            <a:spAutoFit/>
          </a:bodyPr>
          <a:lstStyle/>
          <a:p>
            <a:r>
              <a:rPr lang="en-US" dirty="0"/>
              <a:t>Basil, Purple </a:t>
            </a:r>
            <a:r>
              <a:rPr lang="en-US" dirty="0" smtClean="0"/>
              <a:t>Opal</a:t>
            </a:r>
            <a:endParaRPr lang="en-US" dirty="0"/>
          </a:p>
        </p:txBody>
      </p:sp>
      <p:sp>
        <p:nvSpPr>
          <p:cNvPr id="13" name="TextBox 12"/>
          <p:cNvSpPr txBox="1"/>
          <p:nvPr/>
        </p:nvSpPr>
        <p:spPr>
          <a:xfrm>
            <a:off x="3200400" y="3581400"/>
            <a:ext cx="2209800" cy="369332"/>
          </a:xfrm>
          <a:prstGeom prst="rect">
            <a:avLst/>
          </a:prstGeom>
          <a:noFill/>
        </p:spPr>
        <p:txBody>
          <a:bodyPr wrap="square" rtlCol="0">
            <a:spAutoFit/>
          </a:bodyPr>
          <a:lstStyle/>
          <a:p>
            <a:r>
              <a:rPr lang="en-US" dirty="0"/>
              <a:t>Basil, Lettuce </a:t>
            </a:r>
            <a:r>
              <a:rPr lang="en-US" dirty="0" smtClean="0"/>
              <a:t>Leaf</a:t>
            </a:r>
            <a:endParaRPr lang="en-US" dirty="0"/>
          </a:p>
        </p:txBody>
      </p:sp>
      <p:sp>
        <p:nvSpPr>
          <p:cNvPr id="14" name="TextBox 13"/>
          <p:cNvSpPr txBox="1"/>
          <p:nvPr/>
        </p:nvSpPr>
        <p:spPr>
          <a:xfrm>
            <a:off x="5867400" y="3581400"/>
            <a:ext cx="1447800" cy="369332"/>
          </a:xfrm>
          <a:prstGeom prst="rect">
            <a:avLst/>
          </a:prstGeom>
          <a:noFill/>
        </p:spPr>
        <p:txBody>
          <a:bodyPr wrap="square" rtlCol="0">
            <a:spAutoFit/>
          </a:bodyPr>
          <a:lstStyle/>
          <a:p>
            <a:r>
              <a:rPr lang="en-US" dirty="0" smtClean="0"/>
              <a:t>Chives</a:t>
            </a:r>
            <a:endParaRPr lang="en-US" dirty="0"/>
          </a:p>
        </p:txBody>
      </p:sp>
      <p:sp>
        <p:nvSpPr>
          <p:cNvPr id="15" name="TextBox 14"/>
          <p:cNvSpPr txBox="1"/>
          <p:nvPr/>
        </p:nvSpPr>
        <p:spPr>
          <a:xfrm>
            <a:off x="838200" y="1295400"/>
            <a:ext cx="1447800" cy="461665"/>
          </a:xfrm>
          <a:prstGeom prst="rect">
            <a:avLst/>
          </a:prstGeom>
          <a:noFill/>
        </p:spPr>
        <p:txBody>
          <a:bodyPr wrap="square" rtlCol="0">
            <a:spAutoFit/>
          </a:bodyPr>
          <a:lstStyle/>
          <a:p>
            <a:r>
              <a:rPr lang="en-US" sz="2400" b="1" i="1" dirty="0" smtClean="0"/>
              <a:t>Herbs</a:t>
            </a:r>
            <a:endParaRPr lang="en-US" sz="2400" b="1" i="1" dirty="0"/>
          </a:p>
        </p:txBody>
      </p:sp>
      <p:sp>
        <p:nvSpPr>
          <p:cNvPr id="16" name="TextBox 15"/>
          <p:cNvSpPr txBox="1"/>
          <p:nvPr/>
        </p:nvSpPr>
        <p:spPr>
          <a:xfrm>
            <a:off x="4191000" y="5715000"/>
            <a:ext cx="1600200" cy="461665"/>
          </a:xfrm>
          <a:prstGeom prst="rect">
            <a:avLst/>
          </a:prstGeom>
          <a:noFill/>
        </p:spPr>
        <p:txBody>
          <a:bodyPr wrap="square" rtlCol="0">
            <a:spAutoFit/>
          </a:bodyPr>
          <a:lstStyle/>
          <a:p>
            <a:r>
              <a:rPr lang="en-US" sz="2400" b="1" i="1" dirty="0" smtClean="0"/>
              <a:t>Arugula</a:t>
            </a:r>
            <a:endParaRPr lang="en-US" sz="2400" b="1" i="1" dirty="0"/>
          </a:p>
        </p:txBody>
      </p:sp>
    </p:spTree>
    <p:extLst>
      <p:ext uri="{BB962C8B-B14F-4D97-AF65-F5344CB8AC3E}">
        <p14:creationId xmlns:p14="http://schemas.microsoft.com/office/powerpoint/2010/main" xmlns="" val="1581166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Seeds to Cultivate: </a:t>
            </a:r>
            <a:br>
              <a:rPr lang="en-US" dirty="0" smtClean="0"/>
            </a:br>
            <a:r>
              <a:rPr lang="en-US" dirty="0" smtClean="0"/>
              <a:t>Lettuce &amp; Sunflowers</a:t>
            </a:r>
            <a:endParaRPr lang="en-US" dirty="0"/>
          </a:p>
        </p:txBody>
      </p:sp>
      <p:pic>
        <p:nvPicPr>
          <p:cNvPr id="4" name="Content Placeholder 3" descr="lettuce_bronze arrowhead.png"/>
          <p:cNvPicPr>
            <a:picLocks noGrp="1" noChangeAspect="1"/>
          </p:cNvPicPr>
          <p:nvPr>
            <p:ph sz="quarter" idx="1"/>
          </p:nvPr>
        </p:nvPicPr>
        <p:blipFill rotWithShape="1">
          <a:blip r:embed="rId3" cstate="print">
            <a:extLst>
              <a:ext uri="{28A0092B-C50C-407E-A947-70E740481C1C}">
                <a14:useLocalDpi xmlns:a14="http://schemas.microsoft.com/office/drawing/2010/main" xmlns="" val="0"/>
              </a:ext>
            </a:extLst>
          </a:blip>
          <a:srcRect l="-20144" t="-41101" r="-174937" b="-119478"/>
          <a:stretch/>
        </p:blipFill>
        <p:spPr>
          <a:xfrm>
            <a:off x="457200" y="1066800"/>
            <a:ext cx="7467600" cy="4873625"/>
          </a:xfrm>
        </p:spPr>
      </p:pic>
      <p:sp>
        <p:nvSpPr>
          <p:cNvPr id="5" name="TextBox 4"/>
          <p:cNvSpPr txBox="1"/>
          <p:nvPr/>
        </p:nvSpPr>
        <p:spPr>
          <a:xfrm>
            <a:off x="1066800" y="1447800"/>
            <a:ext cx="4191000" cy="461665"/>
          </a:xfrm>
          <a:prstGeom prst="rect">
            <a:avLst/>
          </a:prstGeom>
          <a:noFill/>
        </p:spPr>
        <p:txBody>
          <a:bodyPr wrap="square" rtlCol="0">
            <a:spAutoFit/>
          </a:bodyPr>
          <a:lstStyle/>
          <a:p>
            <a:r>
              <a:rPr lang="en-US" sz="2400" b="1" i="1" dirty="0" smtClean="0"/>
              <a:t>Lettuce </a:t>
            </a:r>
            <a:r>
              <a:rPr lang="en-US" sz="2400" i="1" dirty="0" smtClean="0"/>
              <a:t>(Self-</a:t>
            </a:r>
            <a:r>
              <a:rPr lang="en-US" sz="2400" i="1" dirty="0"/>
              <a:t>Pollinate</a:t>
            </a:r>
            <a:r>
              <a:rPr lang="en-US" sz="2400" i="1" dirty="0" smtClean="0"/>
              <a:t>)</a:t>
            </a:r>
            <a:endParaRPr lang="en-US" sz="2400" i="1" dirty="0"/>
          </a:p>
        </p:txBody>
      </p:sp>
      <p:pic>
        <p:nvPicPr>
          <p:cNvPr id="6" name="Picture 5" descr="lettuce-ella kropf.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0" y="1828800"/>
            <a:ext cx="2438400" cy="1857829"/>
          </a:xfrm>
          <a:prstGeom prst="rect">
            <a:avLst/>
          </a:prstGeom>
        </p:spPr>
      </p:pic>
      <p:pic>
        <p:nvPicPr>
          <p:cNvPr id="7" name="Picture 6" descr="sunflower_arikara.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90600" y="4664658"/>
            <a:ext cx="2057400" cy="1888542"/>
          </a:xfrm>
          <a:prstGeom prst="rect">
            <a:avLst/>
          </a:prstGeom>
        </p:spPr>
      </p:pic>
      <p:sp>
        <p:nvSpPr>
          <p:cNvPr id="9" name="TextBox 8"/>
          <p:cNvSpPr txBox="1"/>
          <p:nvPr/>
        </p:nvSpPr>
        <p:spPr>
          <a:xfrm>
            <a:off x="1066800" y="4186535"/>
            <a:ext cx="4953000" cy="461665"/>
          </a:xfrm>
          <a:prstGeom prst="rect">
            <a:avLst/>
          </a:prstGeom>
          <a:noFill/>
        </p:spPr>
        <p:txBody>
          <a:bodyPr wrap="square" rtlCol="0">
            <a:spAutoFit/>
          </a:bodyPr>
          <a:lstStyle/>
          <a:p>
            <a:r>
              <a:rPr lang="en-US" sz="2400" b="1" i="1" dirty="0" smtClean="0"/>
              <a:t>Sunflowers </a:t>
            </a:r>
            <a:r>
              <a:rPr lang="en-US" sz="2400" i="1" dirty="0" smtClean="0"/>
              <a:t>(Cross-Pollinate)</a:t>
            </a:r>
            <a:endParaRPr lang="en-US" sz="2400" i="1" dirty="0"/>
          </a:p>
        </p:txBody>
      </p:sp>
      <p:sp>
        <p:nvSpPr>
          <p:cNvPr id="10" name="TextBox 9"/>
          <p:cNvSpPr txBox="1"/>
          <p:nvPr/>
        </p:nvSpPr>
        <p:spPr>
          <a:xfrm>
            <a:off x="990600" y="3733800"/>
            <a:ext cx="2438400" cy="369332"/>
          </a:xfrm>
          <a:prstGeom prst="rect">
            <a:avLst/>
          </a:prstGeom>
          <a:noFill/>
        </p:spPr>
        <p:txBody>
          <a:bodyPr wrap="square" rtlCol="0">
            <a:spAutoFit/>
          </a:bodyPr>
          <a:lstStyle/>
          <a:p>
            <a:r>
              <a:rPr lang="en-US" dirty="0"/>
              <a:t>Basil, Purple </a:t>
            </a:r>
            <a:r>
              <a:rPr lang="en-US" dirty="0" smtClean="0"/>
              <a:t>Opal</a:t>
            </a:r>
            <a:endParaRPr lang="en-US" dirty="0"/>
          </a:p>
        </p:txBody>
      </p:sp>
      <p:sp>
        <p:nvSpPr>
          <p:cNvPr id="11" name="TextBox 10"/>
          <p:cNvSpPr txBox="1"/>
          <p:nvPr/>
        </p:nvSpPr>
        <p:spPr>
          <a:xfrm>
            <a:off x="4648200" y="3733800"/>
            <a:ext cx="1600200" cy="369332"/>
          </a:xfrm>
          <a:prstGeom prst="rect">
            <a:avLst/>
          </a:prstGeom>
          <a:noFill/>
        </p:spPr>
        <p:txBody>
          <a:bodyPr wrap="square" rtlCol="0">
            <a:spAutoFit/>
          </a:bodyPr>
          <a:lstStyle/>
          <a:p>
            <a:r>
              <a:rPr lang="en-US" dirty="0"/>
              <a:t>Ella </a:t>
            </a:r>
            <a:r>
              <a:rPr lang="en-US" dirty="0" err="1" smtClean="0"/>
              <a:t>Kropf</a:t>
            </a:r>
            <a:endParaRPr lang="en-US" dirty="0"/>
          </a:p>
        </p:txBody>
      </p:sp>
      <p:sp>
        <p:nvSpPr>
          <p:cNvPr id="12" name="TextBox 11"/>
          <p:cNvSpPr txBox="1"/>
          <p:nvPr/>
        </p:nvSpPr>
        <p:spPr>
          <a:xfrm>
            <a:off x="3124200" y="6096000"/>
            <a:ext cx="1371600" cy="369332"/>
          </a:xfrm>
          <a:prstGeom prst="rect">
            <a:avLst/>
          </a:prstGeom>
          <a:noFill/>
        </p:spPr>
        <p:txBody>
          <a:bodyPr wrap="square" rtlCol="0">
            <a:spAutoFit/>
          </a:bodyPr>
          <a:lstStyle/>
          <a:p>
            <a:r>
              <a:rPr lang="en-US" dirty="0" err="1" smtClean="0"/>
              <a:t>Arikara</a:t>
            </a:r>
            <a:endParaRPr lang="en-US" dirty="0"/>
          </a:p>
        </p:txBody>
      </p:sp>
    </p:spTree>
    <p:extLst>
      <p:ext uri="{BB962C8B-B14F-4D97-AF65-F5344CB8AC3E}">
        <p14:creationId xmlns:p14="http://schemas.microsoft.com/office/powerpoint/2010/main" xmlns="" val="2819436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Community Interest in </a:t>
            </a:r>
            <a:br>
              <a:rPr lang="en-US" dirty="0" smtClean="0"/>
            </a:br>
            <a:r>
              <a:rPr lang="en-US" dirty="0" smtClean="0"/>
              <a:t>Urban Farming</a:t>
            </a:r>
            <a:endParaRPr lang="en-US" dirty="0"/>
          </a:p>
        </p:txBody>
      </p:sp>
      <p:pic>
        <p:nvPicPr>
          <p:cNvPr id="6" name="Content Placeholder 5" descr="P1000398.jpg"/>
          <p:cNvPicPr>
            <a:picLocks noGrp="1" noChangeAspect="1"/>
          </p:cNvPicPr>
          <p:nvPr>
            <p:ph sz="quarter" idx="1"/>
          </p:nvPr>
        </p:nvPicPr>
        <p:blipFill>
          <a:blip r:embed="rId3" cstate="print">
            <a:extLst>
              <a:ext uri="{28A0092B-C50C-407E-A947-70E740481C1C}">
                <a14:useLocalDpi xmlns:a14="http://schemas.microsoft.com/office/drawing/2010/main" xmlns="" val="0"/>
              </a:ext>
            </a:extLst>
          </a:blip>
          <a:srcRect t="6491" b="6491"/>
          <a:stretch>
            <a:fillRect/>
          </a:stretch>
        </p:blipFill>
        <p:spPr/>
      </p:pic>
      <p:sp>
        <p:nvSpPr>
          <p:cNvPr id="4" name="TextBox 3"/>
          <p:cNvSpPr txBox="1"/>
          <p:nvPr/>
        </p:nvSpPr>
        <p:spPr>
          <a:xfrm>
            <a:off x="685800" y="5181600"/>
            <a:ext cx="7162800" cy="523220"/>
          </a:xfrm>
          <a:prstGeom prst="rect">
            <a:avLst/>
          </a:prstGeom>
          <a:noFill/>
        </p:spPr>
        <p:txBody>
          <a:bodyPr wrap="square" rtlCol="0">
            <a:spAutoFit/>
          </a:bodyPr>
          <a:lstStyle/>
          <a:p>
            <a:pPr>
              <a:defRPr/>
            </a:pPr>
            <a:r>
              <a:rPr lang="en-US" sz="2800" b="1" dirty="0" smtClean="0">
                <a:solidFill>
                  <a:schemeClr val="bg1"/>
                </a:solidFill>
              </a:rPr>
              <a:t>Video: http://youtu.be/tOkDOYR5Pb4</a:t>
            </a:r>
            <a:endParaRPr lang="en-US" sz="2800" b="1" dirty="0">
              <a:solidFill>
                <a:schemeClr val="bg1"/>
              </a:solidFill>
              <a:cs typeface="Century Gothic"/>
            </a:endParaRPr>
          </a:p>
        </p:txBody>
      </p:sp>
    </p:spTree>
    <p:extLst>
      <p:ext uri="{BB962C8B-B14F-4D97-AF65-F5344CB8AC3E}">
        <p14:creationId xmlns:p14="http://schemas.microsoft.com/office/powerpoint/2010/main" xmlns="" val="2426298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467600" cy="655638"/>
          </a:xfrm>
        </p:spPr>
        <p:txBody>
          <a:bodyPr/>
          <a:lstStyle/>
          <a:p>
            <a:r>
              <a:rPr lang="en-US" dirty="0" smtClean="0"/>
              <a:t>More “Easy” Seeds: Beans &amp; Peas</a:t>
            </a:r>
            <a:endParaRPr lang="en-US" dirty="0"/>
          </a:p>
        </p:txBody>
      </p:sp>
      <p:pic>
        <p:nvPicPr>
          <p:cNvPr id="6" name="Content Placeholder 5" descr="beans_tigers eye.png"/>
          <p:cNvPicPr>
            <a:picLocks noGrp="1" noChangeAspect="1"/>
          </p:cNvPicPr>
          <p:nvPr>
            <p:ph sz="quarter" idx="1"/>
          </p:nvPr>
        </p:nvPicPr>
        <p:blipFill rotWithShape="1">
          <a:blip r:embed="rId3" cstate="print">
            <a:extLst>
              <a:ext uri="{28A0092B-C50C-407E-A947-70E740481C1C}">
                <a14:useLocalDpi xmlns:a14="http://schemas.microsoft.com/office/drawing/2010/main" xmlns="" val="0"/>
              </a:ext>
            </a:extLst>
          </a:blip>
          <a:srcRect l="-5613" t="-18970" r="-218905" b="-110472"/>
          <a:stretch/>
        </p:blipFill>
        <p:spPr>
          <a:xfrm>
            <a:off x="457200" y="1143000"/>
            <a:ext cx="7467600" cy="4873752"/>
          </a:xfrm>
        </p:spPr>
      </p:pic>
      <p:pic>
        <p:nvPicPr>
          <p:cNvPr id="7" name="Picture 6" descr="beans_good mother stollard.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52800" y="1600200"/>
            <a:ext cx="2143252" cy="2054235"/>
          </a:xfrm>
          <a:prstGeom prst="rect">
            <a:avLst/>
          </a:prstGeom>
        </p:spPr>
      </p:pic>
      <p:pic>
        <p:nvPicPr>
          <p:cNvPr id="8" name="Picture 7" descr="beans_provider.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988538" y="1600200"/>
            <a:ext cx="2393462" cy="2133600"/>
          </a:xfrm>
          <a:prstGeom prst="rect">
            <a:avLst/>
          </a:prstGeom>
        </p:spPr>
      </p:pic>
      <p:pic>
        <p:nvPicPr>
          <p:cNvPr id="9" name="Picture 8" descr="peas_dwarf gray sugar.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09600" y="4419600"/>
            <a:ext cx="2145792" cy="1901952"/>
          </a:xfrm>
          <a:prstGeom prst="rect">
            <a:avLst/>
          </a:prstGeom>
        </p:spPr>
      </p:pic>
      <p:pic>
        <p:nvPicPr>
          <p:cNvPr id="10" name="Picture 9" descr="peas_green arrow.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29000" y="4495800"/>
            <a:ext cx="2063262" cy="1828800"/>
          </a:xfrm>
          <a:prstGeom prst="rect">
            <a:avLst/>
          </a:prstGeom>
        </p:spPr>
      </p:pic>
      <p:sp>
        <p:nvSpPr>
          <p:cNvPr id="11" name="TextBox 10"/>
          <p:cNvSpPr txBox="1"/>
          <p:nvPr/>
        </p:nvSpPr>
        <p:spPr>
          <a:xfrm>
            <a:off x="685800" y="1143000"/>
            <a:ext cx="1447800" cy="461665"/>
          </a:xfrm>
          <a:prstGeom prst="rect">
            <a:avLst/>
          </a:prstGeom>
          <a:noFill/>
        </p:spPr>
        <p:txBody>
          <a:bodyPr wrap="square" rtlCol="0">
            <a:spAutoFit/>
          </a:bodyPr>
          <a:lstStyle/>
          <a:p>
            <a:r>
              <a:rPr lang="en-US" sz="2400" b="1" i="1" dirty="0" smtClean="0"/>
              <a:t>Beans</a:t>
            </a:r>
            <a:endParaRPr lang="en-US" sz="2400" i="1" dirty="0"/>
          </a:p>
        </p:txBody>
      </p:sp>
      <p:sp>
        <p:nvSpPr>
          <p:cNvPr id="12" name="TextBox 11"/>
          <p:cNvSpPr txBox="1"/>
          <p:nvPr/>
        </p:nvSpPr>
        <p:spPr>
          <a:xfrm>
            <a:off x="685800" y="4038600"/>
            <a:ext cx="1447800" cy="461665"/>
          </a:xfrm>
          <a:prstGeom prst="rect">
            <a:avLst/>
          </a:prstGeom>
          <a:noFill/>
        </p:spPr>
        <p:txBody>
          <a:bodyPr wrap="square" rtlCol="0">
            <a:spAutoFit/>
          </a:bodyPr>
          <a:lstStyle/>
          <a:p>
            <a:r>
              <a:rPr lang="en-US" sz="2400" b="1" i="1" dirty="0" smtClean="0"/>
              <a:t>Peas</a:t>
            </a:r>
            <a:endParaRPr lang="en-US" sz="2400" i="1" dirty="0"/>
          </a:p>
        </p:txBody>
      </p:sp>
      <p:sp>
        <p:nvSpPr>
          <p:cNvPr id="13" name="TextBox 12"/>
          <p:cNvSpPr txBox="1"/>
          <p:nvPr/>
        </p:nvSpPr>
        <p:spPr>
          <a:xfrm>
            <a:off x="685800" y="3657600"/>
            <a:ext cx="1447800" cy="369332"/>
          </a:xfrm>
          <a:prstGeom prst="rect">
            <a:avLst/>
          </a:prstGeom>
          <a:noFill/>
        </p:spPr>
        <p:txBody>
          <a:bodyPr wrap="square" rtlCol="0">
            <a:spAutoFit/>
          </a:bodyPr>
          <a:lstStyle/>
          <a:p>
            <a:r>
              <a:rPr lang="en-US" dirty="0"/>
              <a:t>Tiger’s </a:t>
            </a:r>
            <a:r>
              <a:rPr lang="en-US" dirty="0" smtClean="0"/>
              <a:t>Eye</a:t>
            </a:r>
            <a:endParaRPr lang="en-US" dirty="0"/>
          </a:p>
        </p:txBody>
      </p:sp>
      <p:sp>
        <p:nvSpPr>
          <p:cNvPr id="14" name="TextBox 13"/>
          <p:cNvSpPr txBox="1"/>
          <p:nvPr/>
        </p:nvSpPr>
        <p:spPr>
          <a:xfrm>
            <a:off x="3429000" y="3657600"/>
            <a:ext cx="2514600" cy="369332"/>
          </a:xfrm>
          <a:prstGeom prst="rect">
            <a:avLst/>
          </a:prstGeom>
          <a:noFill/>
        </p:spPr>
        <p:txBody>
          <a:bodyPr wrap="square" rtlCol="0">
            <a:spAutoFit/>
          </a:bodyPr>
          <a:lstStyle/>
          <a:p>
            <a:r>
              <a:rPr lang="en-US" dirty="0"/>
              <a:t>Good Mother </a:t>
            </a:r>
            <a:r>
              <a:rPr lang="en-US" dirty="0" err="1" smtClean="0"/>
              <a:t>Stollard</a:t>
            </a:r>
            <a:endParaRPr lang="en-US" dirty="0"/>
          </a:p>
        </p:txBody>
      </p:sp>
      <p:sp>
        <p:nvSpPr>
          <p:cNvPr id="15" name="TextBox 14"/>
          <p:cNvSpPr txBox="1"/>
          <p:nvPr/>
        </p:nvSpPr>
        <p:spPr>
          <a:xfrm>
            <a:off x="6172200" y="3733800"/>
            <a:ext cx="1371600" cy="369332"/>
          </a:xfrm>
          <a:prstGeom prst="rect">
            <a:avLst/>
          </a:prstGeom>
          <a:noFill/>
        </p:spPr>
        <p:txBody>
          <a:bodyPr wrap="square" rtlCol="0">
            <a:spAutoFit/>
          </a:bodyPr>
          <a:lstStyle/>
          <a:p>
            <a:r>
              <a:rPr lang="en-US" dirty="0" smtClean="0"/>
              <a:t>Provider</a:t>
            </a:r>
            <a:endParaRPr lang="en-US" dirty="0"/>
          </a:p>
        </p:txBody>
      </p:sp>
      <p:sp>
        <p:nvSpPr>
          <p:cNvPr id="16" name="TextBox 15"/>
          <p:cNvSpPr txBox="1"/>
          <p:nvPr/>
        </p:nvSpPr>
        <p:spPr>
          <a:xfrm>
            <a:off x="685800" y="6324600"/>
            <a:ext cx="2438400" cy="369332"/>
          </a:xfrm>
          <a:prstGeom prst="rect">
            <a:avLst/>
          </a:prstGeom>
          <a:noFill/>
        </p:spPr>
        <p:txBody>
          <a:bodyPr wrap="square" rtlCol="0">
            <a:spAutoFit/>
          </a:bodyPr>
          <a:lstStyle/>
          <a:p>
            <a:r>
              <a:rPr lang="en-US" dirty="0"/>
              <a:t>Dwarf Gray </a:t>
            </a:r>
            <a:r>
              <a:rPr lang="en-US" dirty="0" smtClean="0"/>
              <a:t>Sugar</a:t>
            </a:r>
            <a:endParaRPr lang="en-US" dirty="0"/>
          </a:p>
        </p:txBody>
      </p:sp>
      <p:sp>
        <p:nvSpPr>
          <p:cNvPr id="17" name="TextBox 16"/>
          <p:cNvSpPr txBox="1"/>
          <p:nvPr/>
        </p:nvSpPr>
        <p:spPr>
          <a:xfrm>
            <a:off x="3505200" y="6324600"/>
            <a:ext cx="1828800" cy="369332"/>
          </a:xfrm>
          <a:prstGeom prst="rect">
            <a:avLst/>
          </a:prstGeom>
          <a:noFill/>
        </p:spPr>
        <p:txBody>
          <a:bodyPr wrap="square" rtlCol="0">
            <a:spAutoFit/>
          </a:bodyPr>
          <a:lstStyle/>
          <a:p>
            <a:r>
              <a:rPr lang="en-US" dirty="0"/>
              <a:t>Green </a:t>
            </a:r>
            <a:r>
              <a:rPr lang="en-US" dirty="0" smtClean="0"/>
              <a:t>Arrow</a:t>
            </a:r>
            <a:endParaRPr lang="en-US" dirty="0"/>
          </a:p>
        </p:txBody>
      </p:sp>
    </p:spTree>
    <p:extLst>
      <p:ext uri="{BB962C8B-B14F-4D97-AF65-F5344CB8AC3E}">
        <p14:creationId xmlns:p14="http://schemas.microsoft.com/office/powerpoint/2010/main" xmlns="" val="2310887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Get Your Peeps Together!</a:t>
            </a:r>
            <a:br>
              <a:rPr lang="en-US" sz="4400" dirty="0" smtClean="0"/>
            </a:br>
            <a:r>
              <a:rPr lang="en-US" dirty="0" smtClean="0"/>
              <a:t>Community Support &amp; Connections</a:t>
            </a:r>
            <a:endParaRPr lang="en-US" dirty="0"/>
          </a:p>
        </p:txBody>
      </p:sp>
      <p:pic>
        <p:nvPicPr>
          <p:cNvPr id="4" name="Content Placeholder 3" descr="Logo - Champions for Change English.jpg"/>
          <p:cNvPicPr>
            <a:picLocks noGrp="1" noChangeAspect="1"/>
          </p:cNvPicPr>
          <p:nvPr>
            <p:ph sz="quarter" idx="1"/>
          </p:nvPr>
        </p:nvPicPr>
        <p:blipFill>
          <a:blip r:embed="rId3" cstate="print"/>
          <a:stretch>
            <a:fillRect/>
          </a:stretch>
        </p:blipFill>
        <p:spPr>
          <a:xfrm>
            <a:off x="762000" y="2057400"/>
            <a:ext cx="1517492" cy="1655000"/>
          </a:xfrm>
        </p:spPr>
      </p:pic>
      <p:pic>
        <p:nvPicPr>
          <p:cNvPr id="5" name="Picture 4" descr="Logo - Project EAT color.jpg"/>
          <p:cNvPicPr>
            <a:picLocks noChangeAspect="1"/>
          </p:cNvPicPr>
          <p:nvPr/>
        </p:nvPicPr>
        <p:blipFill>
          <a:blip r:embed="rId4" cstate="print"/>
          <a:stretch>
            <a:fillRect/>
          </a:stretch>
        </p:blipFill>
        <p:spPr>
          <a:xfrm>
            <a:off x="5029200" y="2667000"/>
            <a:ext cx="3396365" cy="1769364"/>
          </a:xfrm>
          <a:prstGeom prst="rect">
            <a:avLst/>
          </a:prstGeom>
        </p:spPr>
      </p:pic>
      <p:pic>
        <p:nvPicPr>
          <p:cNvPr id="6" name="Picture 5" descr="Logo - ACOE - alternative copy.jpg"/>
          <p:cNvPicPr>
            <a:picLocks noChangeAspect="1"/>
          </p:cNvPicPr>
          <p:nvPr/>
        </p:nvPicPr>
        <p:blipFill>
          <a:blip r:embed="rId5" cstate="print"/>
          <a:stretch>
            <a:fillRect/>
          </a:stretch>
        </p:blipFill>
        <p:spPr>
          <a:xfrm>
            <a:off x="228600" y="4267200"/>
            <a:ext cx="3388659" cy="2133600"/>
          </a:xfrm>
          <a:prstGeom prst="rect">
            <a:avLst/>
          </a:prstGeom>
        </p:spPr>
      </p:pic>
      <p:pic>
        <p:nvPicPr>
          <p:cNvPr id="7" name="Picture 6" descr="Logo - AAUW_ca_ver_col-1.jpg"/>
          <p:cNvPicPr>
            <a:picLocks noChangeAspect="1"/>
          </p:cNvPicPr>
          <p:nvPr/>
        </p:nvPicPr>
        <p:blipFill>
          <a:blip r:embed="rId6" cstate="print"/>
          <a:stretch>
            <a:fillRect/>
          </a:stretch>
        </p:blipFill>
        <p:spPr>
          <a:xfrm>
            <a:off x="5638800" y="4797246"/>
            <a:ext cx="1464005" cy="1294181"/>
          </a:xfrm>
          <a:prstGeom prst="rect">
            <a:avLst/>
          </a:prstGeom>
        </p:spPr>
      </p:pic>
      <p:pic>
        <p:nvPicPr>
          <p:cNvPr id="8" name="Picture 7" descr="Friends logo.png"/>
          <p:cNvPicPr>
            <a:picLocks noChangeAspect="1"/>
          </p:cNvPicPr>
          <p:nvPr/>
        </p:nvPicPr>
        <p:blipFill>
          <a:blip r:embed="rId7" cstate="print"/>
          <a:stretch>
            <a:fillRect/>
          </a:stretch>
        </p:blipFill>
        <p:spPr>
          <a:xfrm>
            <a:off x="2971800" y="1828800"/>
            <a:ext cx="1796225" cy="32004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Emerging Legal Challenges </a:t>
            </a:r>
            <a:endParaRPr lang="en-US" dirty="0"/>
          </a:p>
        </p:txBody>
      </p:sp>
      <p:sp>
        <p:nvSpPr>
          <p:cNvPr id="3" name="TextBox 2"/>
          <p:cNvSpPr txBox="1"/>
          <p:nvPr/>
        </p:nvSpPr>
        <p:spPr>
          <a:xfrm>
            <a:off x="457200" y="1600200"/>
            <a:ext cx="3809999" cy="4247317"/>
          </a:xfrm>
          <a:prstGeom prst="rect">
            <a:avLst/>
          </a:prstGeom>
          <a:noFill/>
        </p:spPr>
        <p:txBody>
          <a:bodyPr wrap="square" rtlCol="0">
            <a:spAutoFit/>
          </a:bodyPr>
          <a:lstStyle/>
          <a:p>
            <a:r>
              <a:rPr lang="en-US" sz="2800" dirty="0" smtClean="0"/>
              <a:t>July: Pennsylvania Department of Agriculture  informs the Simpson Seed Lending Library that its seed sharing activity is in violation of the Pennsylvania Seed Act of 2004</a:t>
            </a:r>
          </a:p>
          <a:p>
            <a:endParaRPr lang="en-US" dirty="0"/>
          </a:p>
        </p:txBody>
      </p:sp>
      <p:pic>
        <p:nvPicPr>
          <p:cNvPr id="4" name="Picture 3" descr="PA_Dept_of_Ag_Headline_July_2014.png"/>
          <p:cNvPicPr>
            <a:picLocks noChangeAspect="1"/>
          </p:cNvPicPr>
          <p:nvPr/>
        </p:nvPicPr>
        <p:blipFill>
          <a:blip r:embed="rId2" cstate="print"/>
          <a:stretch>
            <a:fillRect/>
          </a:stretch>
        </p:blipFill>
        <p:spPr>
          <a:xfrm>
            <a:off x="4495800" y="1600200"/>
            <a:ext cx="3057952" cy="41630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 with Ochoa Middle School, Project EAT &amp; Others</a:t>
            </a:r>
            <a:endParaRPr lang="en-US" dirty="0"/>
          </a:p>
        </p:txBody>
      </p:sp>
      <p:pic>
        <p:nvPicPr>
          <p:cNvPr id="4" name="Content Placeholder 3" descr="P1000413.jpg"/>
          <p:cNvPicPr>
            <a:picLocks noGrp="1" noChangeAspect="1"/>
          </p:cNvPicPr>
          <p:nvPr>
            <p:ph sz="quarter" idx="1"/>
          </p:nvPr>
        </p:nvPicPr>
        <p:blipFill>
          <a:blip r:embed="rId3" cstate="print">
            <a:extLst>
              <a:ext uri="{28A0092B-C50C-407E-A947-70E740481C1C}">
                <a14:useLocalDpi xmlns:a14="http://schemas.microsoft.com/office/drawing/2010/main" xmlns="" val="0"/>
              </a:ext>
            </a:extLst>
          </a:blip>
          <a:srcRect t="6491" b="6491"/>
          <a:stretch>
            <a:fillRect/>
          </a:stretch>
        </p:blipFill>
        <p:spPr/>
      </p:pic>
    </p:spTree>
    <p:extLst>
      <p:ext uri="{BB962C8B-B14F-4D97-AF65-F5344CB8AC3E}">
        <p14:creationId xmlns:p14="http://schemas.microsoft.com/office/powerpoint/2010/main" xmlns="" val="3205139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Garden Work Day</a:t>
            </a:r>
            <a:endParaRPr lang="en-US" dirty="0"/>
          </a:p>
        </p:txBody>
      </p:sp>
      <p:pic>
        <p:nvPicPr>
          <p:cNvPr id="4" name="Content Placeholder 3" descr="P1000967.JPG"/>
          <p:cNvPicPr>
            <a:picLocks noGrp="1" noChangeAspect="1"/>
          </p:cNvPicPr>
          <p:nvPr>
            <p:ph sz="quarter" idx="1"/>
          </p:nvPr>
        </p:nvPicPr>
        <p:blipFill>
          <a:blip r:embed="rId3" cstate="print">
            <a:extLst>
              <a:ext uri="{28A0092B-C50C-407E-A947-70E740481C1C}">
                <a14:useLocalDpi xmlns:a14="http://schemas.microsoft.com/office/drawing/2010/main" xmlns="" val="0"/>
              </a:ext>
            </a:extLst>
          </a:blip>
          <a:srcRect t="6491" b="6491"/>
          <a:stretch>
            <a:fillRect/>
          </a:stretch>
        </p:blipFill>
        <p:spPr>
          <a:xfrm>
            <a:off x="609600" y="1524000"/>
            <a:ext cx="7467600" cy="4873752"/>
          </a:xfrm>
        </p:spPr>
      </p:pic>
      <p:sp>
        <p:nvSpPr>
          <p:cNvPr id="5" name="TextBox 4"/>
          <p:cNvSpPr txBox="1"/>
          <p:nvPr/>
        </p:nvSpPr>
        <p:spPr>
          <a:xfrm>
            <a:off x="914400" y="5562600"/>
            <a:ext cx="6629400" cy="523220"/>
          </a:xfrm>
          <a:prstGeom prst="rect">
            <a:avLst/>
          </a:prstGeom>
          <a:noFill/>
        </p:spPr>
        <p:txBody>
          <a:bodyPr wrap="square" rtlCol="0">
            <a:spAutoFit/>
          </a:bodyPr>
          <a:lstStyle/>
          <a:p>
            <a:pPr>
              <a:defRPr/>
            </a:pPr>
            <a:r>
              <a:rPr lang="en-US" sz="2800" b="1" dirty="0">
                <a:solidFill>
                  <a:schemeClr val="bg1"/>
                </a:solidFill>
              </a:rPr>
              <a:t>h</a:t>
            </a:r>
            <a:r>
              <a:rPr lang="en-US" sz="2800" b="1" dirty="0">
                <a:solidFill>
                  <a:schemeClr val="bg1"/>
                </a:solidFill>
                <a:cs typeface="Century Gothic"/>
              </a:rPr>
              <a:t>ttp://</a:t>
            </a:r>
            <a:r>
              <a:rPr lang="en-US" sz="2800" b="1" dirty="0" err="1">
                <a:solidFill>
                  <a:schemeClr val="bg1"/>
                </a:solidFill>
                <a:cs typeface="Century Gothic"/>
              </a:rPr>
              <a:t>booktoaction.library.ca.gov</a:t>
            </a:r>
            <a:endParaRPr lang="en-US" sz="2800" b="1" dirty="0">
              <a:solidFill>
                <a:schemeClr val="bg1"/>
              </a:solidFill>
              <a:cs typeface="Century Gothic"/>
            </a:endParaRPr>
          </a:p>
        </p:txBody>
      </p:sp>
      <p:pic>
        <p:nvPicPr>
          <p:cNvPr id="7" name="Picture 6" descr="Book -To-Action Bookmark Front-01.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0400" y="533400"/>
            <a:ext cx="1364111" cy="5029200"/>
          </a:xfrm>
          <a:prstGeom prst="rect">
            <a:avLst/>
          </a:prstGeom>
        </p:spPr>
      </p:pic>
    </p:spTree>
    <p:extLst>
      <p:ext uri="{BB962C8B-B14F-4D97-AF65-F5344CB8AC3E}">
        <p14:creationId xmlns:p14="http://schemas.microsoft.com/office/powerpoint/2010/main" xmlns="" val="7025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Rebecca </a:t>
            </a:r>
            <a:r>
              <a:rPr lang="en-US" dirty="0" err="1" smtClean="0"/>
              <a:t>Newburn</a:t>
            </a:r>
            <a:r>
              <a:rPr lang="en-US" dirty="0" smtClean="0"/>
              <a:t> &amp; Richmond Grows Seed Lending Library – </a:t>
            </a:r>
            <a:r>
              <a:rPr lang="en-US" sz="2700" dirty="0" smtClean="0"/>
              <a:t>launched 2010</a:t>
            </a:r>
            <a:endParaRPr lang="en-US" sz="2700" dirty="0"/>
          </a:p>
        </p:txBody>
      </p:sp>
      <p:pic>
        <p:nvPicPr>
          <p:cNvPr id="4" name="Content Placeholder 3" descr="Rebecca Newburn Richmond Library.jpg"/>
          <p:cNvPicPr>
            <a:picLocks noGrp="1" noChangeAspect="1"/>
          </p:cNvPicPr>
          <p:nvPr>
            <p:ph sz="quarter" idx="1"/>
          </p:nvPr>
        </p:nvPicPr>
        <p:blipFill>
          <a:blip r:embed="rId3" cstate="print">
            <a:extLst>
              <a:ext uri="{28A0092B-C50C-407E-A947-70E740481C1C}">
                <a14:useLocalDpi xmlns:a14="http://schemas.microsoft.com/office/drawing/2010/main" xmlns="" val="0"/>
              </a:ext>
            </a:extLst>
          </a:blip>
          <a:srcRect l="7316" r="7316"/>
          <a:stretch>
            <a:fillRect/>
          </a:stretch>
        </p:blipFill>
        <p:spPr/>
      </p:pic>
      <p:sp>
        <p:nvSpPr>
          <p:cNvPr id="5" name="TextBox 4"/>
          <p:cNvSpPr txBox="1"/>
          <p:nvPr/>
        </p:nvSpPr>
        <p:spPr>
          <a:xfrm>
            <a:off x="609600" y="5257800"/>
            <a:ext cx="7162800" cy="523220"/>
          </a:xfrm>
          <a:prstGeom prst="rect">
            <a:avLst/>
          </a:prstGeom>
          <a:noFill/>
        </p:spPr>
        <p:txBody>
          <a:bodyPr wrap="square" rtlCol="0">
            <a:spAutoFit/>
          </a:bodyPr>
          <a:lstStyle/>
          <a:p>
            <a:r>
              <a:rPr lang="en-US" sz="2800" b="1" dirty="0">
                <a:solidFill>
                  <a:srgbClr val="FFFFFF"/>
                </a:solidFill>
              </a:rPr>
              <a:t>http://</a:t>
            </a:r>
            <a:r>
              <a:rPr lang="en-US" sz="2800" b="1" dirty="0" err="1">
                <a:solidFill>
                  <a:srgbClr val="FFFFFF"/>
                </a:solidFill>
              </a:rPr>
              <a:t>www.richmondgrowsseeds.org</a:t>
            </a:r>
            <a:r>
              <a:rPr lang="en-US" sz="2800" b="1" dirty="0">
                <a:solidFill>
                  <a:srgbClr val="FFFFFF"/>
                </a:solidFill>
              </a:rPr>
              <a:t>/</a:t>
            </a:r>
          </a:p>
        </p:txBody>
      </p:sp>
    </p:spTree>
    <p:extLst>
      <p:ext uri="{BB962C8B-B14F-4D97-AF65-F5344CB8AC3E}">
        <p14:creationId xmlns:p14="http://schemas.microsoft.com/office/powerpoint/2010/main" xmlns="" val="2798666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Movement in Public Libraries – Near and Far</a:t>
            </a:r>
            <a:endParaRPr lang="en-US" dirty="0"/>
          </a:p>
        </p:txBody>
      </p:sp>
      <p:pic>
        <p:nvPicPr>
          <p:cNvPr id="4" name="Content Placeholder 3" descr="La_Crosse_Wisconsin_Seed_Library_poster.png"/>
          <p:cNvPicPr>
            <a:picLocks noGrp="1" noChangeAspect="1"/>
          </p:cNvPicPr>
          <p:nvPr>
            <p:ph sz="quarter" idx="1"/>
          </p:nvPr>
        </p:nvPicPr>
        <p:blipFill>
          <a:blip r:embed="rId3" cstate="print"/>
          <a:stretch>
            <a:fillRect/>
          </a:stretch>
        </p:blipFill>
        <p:spPr>
          <a:xfrm>
            <a:off x="381000" y="1981200"/>
            <a:ext cx="3042693" cy="4264025"/>
          </a:xfrm>
        </p:spPr>
      </p:pic>
      <p:pic>
        <p:nvPicPr>
          <p:cNvPr id="5" name="Picture 4" descr="Alameda Free Library_Green Thumbs brochure image.jpg"/>
          <p:cNvPicPr>
            <a:picLocks noChangeAspect="1"/>
          </p:cNvPicPr>
          <p:nvPr/>
        </p:nvPicPr>
        <p:blipFill>
          <a:blip r:embed="rId4" cstate="print"/>
          <a:stretch>
            <a:fillRect/>
          </a:stretch>
        </p:blipFill>
        <p:spPr>
          <a:xfrm>
            <a:off x="5943600" y="914400"/>
            <a:ext cx="2361479" cy="4809744"/>
          </a:xfrm>
          <a:prstGeom prst="rect">
            <a:avLst/>
          </a:prstGeom>
        </p:spPr>
      </p:pic>
      <p:pic>
        <p:nvPicPr>
          <p:cNvPr id="6" name="Picture 5" descr="Seedfolks_Website_image.png"/>
          <p:cNvPicPr>
            <a:picLocks noChangeAspect="1"/>
          </p:cNvPicPr>
          <p:nvPr/>
        </p:nvPicPr>
        <p:blipFill>
          <a:blip r:embed="rId5" cstate="print"/>
          <a:stretch>
            <a:fillRect/>
          </a:stretch>
        </p:blipFill>
        <p:spPr>
          <a:xfrm>
            <a:off x="3200400" y="4419600"/>
            <a:ext cx="3733800" cy="2230434"/>
          </a:xfrm>
          <a:prstGeom prst="rect">
            <a:avLst/>
          </a:prstGeom>
        </p:spPr>
      </p:pic>
      <p:sp>
        <p:nvSpPr>
          <p:cNvPr id="8" name="TextBox 7"/>
          <p:cNvSpPr txBox="1"/>
          <p:nvPr/>
        </p:nvSpPr>
        <p:spPr>
          <a:xfrm>
            <a:off x="3657600" y="1752600"/>
            <a:ext cx="2209800" cy="2523768"/>
          </a:xfrm>
          <a:prstGeom prst="rect">
            <a:avLst/>
          </a:prstGeom>
          <a:noFill/>
        </p:spPr>
        <p:txBody>
          <a:bodyPr wrap="square" rtlCol="0">
            <a:spAutoFit/>
          </a:bodyPr>
          <a:lstStyle/>
          <a:p>
            <a:r>
              <a:rPr lang="en-US" sz="1600" b="1" i="1" dirty="0" smtClean="0">
                <a:solidFill>
                  <a:schemeClr val="accent1">
                    <a:lumMod val="50000"/>
                  </a:schemeClr>
                </a:solidFill>
              </a:rPr>
              <a:t>JUST A FEW EXAMPLES</a:t>
            </a:r>
          </a:p>
          <a:p>
            <a:r>
              <a:rPr lang="en-US" b="1" i="1" dirty="0" smtClean="0">
                <a:solidFill>
                  <a:schemeClr val="accent1">
                    <a:lumMod val="50000"/>
                  </a:schemeClr>
                </a:solidFill>
              </a:rPr>
              <a:t/>
            </a:r>
            <a:br>
              <a:rPr lang="en-US" b="1" i="1" dirty="0" smtClean="0">
                <a:solidFill>
                  <a:schemeClr val="accent1">
                    <a:lumMod val="50000"/>
                  </a:schemeClr>
                </a:solidFill>
              </a:rPr>
            </a:br>
            <a:r>
              <a:rPr lang="en-US" b="1" i="1" dirty="0" smtClean="0"/>
              <a:t>Near:</a:t>
            </a:r>
          </a:p>
          <a:p>
            <a:pPr>
              <a:buFont typeface="Arial" pitchFamily="34" charset="0"/>
              <a:buChar char="•"/>
            </a:pPr>
            <a:r>
              <a:rPr lang="en-US" b="1" dirty="0" smtClean="0">
                <a:solidFill>
                  <a:schemeClr val="accent1">
                    <a:lumMod val="50000"/>
                  </a:schemeClr>
                </a:solidFill>
              </a:rPr>
              <a:t> Oakland</a:t>
            </a:r>
          </a:p>
          <a:p>
            <a:pPr>
              <a:buFont typeface="Arial" pitchFamily="34" charset="0"/>
              <a:buChar char="•"/>
            </a:pPr>
            <a:r>
              <a:rPr lang="en-US" b="1" dirty="0" smtClean="0">
                <a:solidFill>
                  <a:schemeClr val="accent1">
                    <a:lumMod val="50000"/>
                  </a:schemeClr>
                </a:solidFill>
              </a:rPr>
              <a:t> Alameda</a:t>
            </a:r>
          </a:p>
          <a:p>
            <a:endParaRPr lang="en-US" b="1" dirty="0" smtClean="0">
              <a:solidFill>
                <a:schemeClr val="accent1">
                  <a:lumMod val="50000"/>
                </a:schemeClr>
              </a:solidFill>
            </a:endParaRPr>
          </a:p>
          <a:p>
            <a:r>
              <a:rPr lang="en-US" b="1" i="1" dirty="0" smtClean="0"/>
              <a:t>Far:</a:t>
            </a:r>
          </a:p>
          <a:p>
            <a:pPr>
              <a:buFont typeface="Arial" pitchFamily="34" charset="0"/>
              <a:buChar char="•"/>
            </a:pPr>
            <a:r>
              <a:rPr lang="en-US" b="1" dirty="0" smtClean="0">
                <a:solidFill>
                  <a:schemeClr val="accent1">
                    <a:lumMod val="50000"/>
                  </a:schemeClr>
                </a:solidFill>
              </a:rPr>
              <a:t> La Crosse, WI</a:t>
            </a:r>
            <a:endParaRPr lang="en-US" b="1" dirty="0">
              <a:solidFill>
                <a:schemeClr val="accent1">
                  <a:lumMod val="5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 Lending Library Social Network - http://seedlibraries.org/</a:t>
            </a:r>
            <a:endParaRPr lang="en-US" dirty="0"/>
          </a:p>
        </p:txBody>
      </p:sp>
      <p:pic>
        <p:nvPicPr>
          <p:cNvPr id="4" name="Content Placeholder 3" descr="Seed_Lending_Library_Social_Network_website_image.png"/>
          <p:cNvPicPr>
            <a:picLocks noGrp="1" noChangeAspect="1"/>
          </p:cNvPicPr>
          <p:nvPr>
            <p:ph sz="quarter" idx="1"/>
          </p:nvPr>
        </p:nvPicPr>
        <p:blipFill>
          <a:blip r:embed="rId3" cstate="print"/>
          <a:stretch>
            <a:fillRect/>
          </a:stretch>
        </p:blipFill>
        <p:spPr>
          <a:xfrm>
            <a:off x="457200" y="1755039"/>
            <a:ext cx="7467600" cy="4563947"/>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Oriel</Template>
  <TotalTime>548</TotalTime>
  <Words>1968</Words>
  <Application>Microsoft Office PowerPoint</Application>
  <PresentationFormat>On-screen Show (4:3)</PresentationFormat>
  <Paragraphs>130</Paragraphs>
  <Slides>42</Slides>
  <Notes>19</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Oriel</vt:lpstr>
      <vt:lpstr>What Does It Take? Building and Maintaining a Seed Lending Library</vt:lpstr>
      <vt:lpstr>Roots:  Farm City Book-to-Action, 2011</vt:lpstr>
      <vt:lpstr>Novella Carpenter Shares Oakland-Based Story</vt:lpstr>
      <vt:lpstr>Great Community Interest in  Urban Farming</vt:lpstr>
      <vt:lpstr>Partnership with Ochoa Middle School, Project EAT &amp; Others</vt:lpstr>
      <vt:lpstr>Community Garden Work Day</vt:lpstr>
      <vt:lpstr>Rebecca Newburn &amp; Richmond Grows Seed Lending Library – launched 2010</vt:lpstr>
      <vt:lpstr>Growing Movement in Public Libraries – Near and Far</vt:lpstr>
      <vt:lpstr>Seed Lending Library Social Network - http://seedlibraries.org/</vt:lpstr>
      <vt:lpstr>Seed Lending Library Social Network – Member Map</vt:lpstr>
      <vt:lpstr>The Seed Library Start-up Tool Kit – Downloadable Resources on DropBox</vt:lpstr>
      <vt:lpstr>http://seedlibraries.weebly.com/</vt:lpstr>
      <vt:lpstr>Seed Summit @ National Heirloom Expo  Sonoma County – September 2013</vt:lpstr>
      <vt:lpstr>Bay Area Interchange Seed Exchange – Berkeley, California</vt:lpstr>
      <vt:lpstr>Recycling Hayward Public Library’s Old Card Catalog</vt:lpstr>
      <vt:lpstr>Volunteers: Essential Ingredient</vt:lpstr>
      <vt:lpstr>We Did It!  Hayward Seed Lending Library</vt:lpstr>
      <vt:lpstr>“Getting Started” Brochures &amp; More</vt:lpstr>
      <vt:lpstr>“Seed Read” – Variety of Events &amp; Press Announce Resource to Community</vt:lpstr>
      <vt:lpstr>Hayward Seed Lending Library Launch: “Seed Read” April 2013</vt:lpstr>
      <vt:lpstr>Skype Conversation with Janisse Ray, April 2013</vt:lpstr>
      <vt:lpstr>Ongoing Workshops</vt:lpstr>
      <vt:lpstr>Sustaining Volunteer Involvement</vt:lpstr>
      <vt:lpstr>Bay Friendly: Lose Your Lawn Workshop – April 2014</vt:lpstr>
      <vt:lpstr>Seed Savers &amp; Gardeners’ Club – Launch May 2014</vt:lpstr>
      <vt:lpstr>“Access Hayward”: CRM Page Website &amp; Ongoing Press</vt:lpstr>
      <vt:lpstr>Developing Infrastucture – Started with Paper membership for</vt:lpstr>
      <vt:lpstr>Using Constant Contact</vt:lpstr>
      <vt:lpstr>Growing Plants from Seeds Volunteer Presenter: Cheryl Tan – June 2014</vt:lpstr>
      <vt:lpstr>Planning &amp; Planting Citrus Trees Alameda County Master Gardeners, July 2014</vt:lpstr>
      <vt:lpstr>Intro to herbal medicine &amp; Teas   Volunteer Presenter, Aug. 2014</vt:lpstr>
      <vt:lpstr>Beekeeping 101 Workshop, Sept. 2014</vt:lpstr>
      <vt:lpstr>Why Save Seeds?</vt:lpstr>
      <vt:lpstr>Heirloom vs. Hybrid</vt:lpstr>
      <vt:lpstr>Plant Species are Threatened with Extinction</vt:lpstr>
      <vt:lpstr>Seed Savers Exchange</vt:lpstr>
      <vt:lpstr>Choosing Heirloom Plants</vt:lpstr>
      <vt:lpstr>“Easy” Seeds: Self-Pollinating</vt:lpstr>
      <vt:lpstr>Easy Seeds to Cultivate:  Lettuce &amp; Sunflowers</vt:lpstr>
      <vt:lpstr>More “Easy” Seeds: Beans &amp; Peas</vt:lpstr>
      <vt:lpstr>Get Your Peeps Together! Community Support &amp; Connections</vt:lpstr>
      <vt:lpstr>2014: Emerging Legal Challenges </vt:lpstr>
    </vt:vector>
  </TitlesOfParts>
  <Company>City of Hayward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It Take? Building and Maintaining a Seed Lending Libary</dc:title>
  <dc:creator>librarypo</dc:creator>
  <cp:lastModifiedBy>kirky</cp:lastModifiedBy>
  <cp:revision>143</cp:revision>
  <dcterms:created xsi:type="dcterms:W3CDTF">2014-07-23T23:23:09Z</dcterms:created>
  <dcterms:modified xsi:type="dcterms:W3CDTF">2014-09-23T13:35:05Z</dcterms:modified>
</cp:coreProperties>
</file>