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31"/>
  </p:notesMasterIdLst>
  <p:handoutMasterIdLst>
    <p:handoutMasterId r:id="rId32"/>
  </p:handoutMasterIdLst>
  <p:sldIdLst>
    <p:sldId id="367" r:id="rId6"/>
    <p:sldId id="368" r:id="rId7"/>
    <p:sldId id="383" r:id="rId8"/>
    <p:sldId id="381" r:id="rId9"/>
    <p:sldId id="370" r:id="rId10"/>
    <p:sldId id="369" r:id="rId11"/>
    <p:sldId id="356" r:id="rId12"/>
    <p:sldId id="371" r:id="rId13"/>
    <p:sldId id="259" r:id="rId14"/>
    <p:sldId id="358" r:id="rId15"/>
    <p:sldId id="359" r:id="rId16"/>
    <p:sldId id="360" r:id="rId17"/>
    <p:sldId id="372" r:id="rId18"/>
    <p:sldId id="361" r:id="rId19"/>
    <p:sldId id="363" r:id="rId20"/>
    <p:sldId id="328" r:id="rId21"/>
    <p:sldId id="385" r:id="rId22"/>
    <p:sldId id="273" r:id="rId23"/>
    <p:sldId id="382" r:id="rId24"/>
    <p:sldId id="373" r:id="rId25"/>
    <p:sldId id="380" r:id="rId26"/>
    <p:sldId id="376" r:id="rId27"/>
    <p:sldId id="384" r:id="rId28"/>
    <p:sldId id="377" r:id="rId29"/>
    <p:sldId id="379" r:id="rId30"/>
  </p:sldIdLst>
  <p:sldSz cx="9144000" cy="6858000" type="screen4x3"/>
  <p:notesSz cx="7010400" cy="92233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1282D"/>
    <a:srgbClr val="0099FF"/>
    <a:srgbClr val="1A9FDA"/>
    <a:srgbClr val="FBAF3A"/>
    <a:srgbClr val="02AF98"/>
    <a:srgbClr val="FF6600"/>
    <a:srgbClr val="C2D6EE"/>
    <a:srgbClr val="E5AFB9"/>
    <a:srgbClr val="F6E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5" autoAdjust="0"/>
    <p:restoredTop sz="94629" autoAdjust="0"/>
  </p:normalViewPr>
  <p:slideViewPr>
    <p:cSldViewPr>
      <p:cViewPr>
        <p:scale>
          <a:sx n="74" d="100"/>
          <a:sy n="74" d="100"/>
        </p:scale>
        <p:origin x="-1170" y="-7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56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EC7EB48-D37E-4AF6-B49D-AAF4EDDD3A82}" type="datetimeFigureOut">
              <a:rPr lang="en-US"/>
              <a:pPr>
                <a:defRPr/>
              </a:pPr>
              <a:t>9/25/2015</a:t>
            </a:fld>
            <a:endParaRPr lang="en-US" dirty="0"/>
          </a:p>
        </p:txBody>
      </p:sp>
      <p:sp>
        <p:nvSpPr>
          <p:cNvPr id="4" name="Footer Placeholder 3"/>
          <p:cNvSpPr>
            <a:spLocks noGrp="1"/>
          </p:cNvSpPr>
          <p:nvPr>
            <p:ph type="ftr" sz="quarter" idx="2"/>
          </p:nvPr>
        </p:nvSpPr>
        <p:spPr>
          <a:xfrm>
            <a:off x="0" y="8759825"/>
            <a:ext cx="3038475" cy="461963"/>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759825"/>
            <a:ext cx="3038475" cy="461963"/>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EAF7936-1FEC-40A5-9659-D80AC859AB18}" type="slidenum">
              <a:rPr lang="en-US"/>
              <a:pPr>
                <a:defRPr/>
              </a:pPr>
              <a:t>‹#›</a:t>
            </a:fld>
            <a:endParaRPr lang="en-US" dirty="0"/>
          </a:p>
        </p:txBody>
      </p:sp>
    </p:spTree>
    <p:extLst>
      <p:ext uri="{BB962C8B-B14F-4D97-AF65-F5344CB8AC3E}">
        <p14:creationId xmlns:p14="http://schemas.microsoft.com/office/powerpoint/2010/main" val="3044993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2757" tIns="46378" rIns="92757" bIns="46378"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2757" tIns="46378" rIns="92757" bIns="46378" rtlCol="0"/>
          <a:lstStyle>
            <a:lvl1pPr algn="r" fontAlgn="auto">
              <a:spcBef>
                <a:spcPts val="0"/>
              </a:spcBef>
              <a:spcAft>
                <a:spcPts val="0"/>
              </a:spcAft>
              <a:defRPr sz="1200" smtClean="0">
                <a:latin typeface="+mn-lt"/>
                <a:cs typeface="+mn-cs"/>
              </a:defRPr>
            </a:lvl1pPr>
          </a:lstStyle>
          <a:p>
            <a:pPr>
              <a:defRPr/>
            </a:pPr>
            <a:fld id="{025BCE35-F701-4DA0-BFAE-2C8FAF7AD171}" type="datetimeFigureOut">
              <a:rPr lang="en-US"/>
              <a:pPr>
                <a:defRPr/>
              </a:pPr>
              <a:t>9/25/2015</a:t>
            </a:fld>
            <a:endParaRPr lang="en-US" dirty="0"/>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pPr lvl="0"/>
            <a:endParaRPr lang="en-US" noProof="0" dirty="0"/>
          </a:p>
        </p:txBody>
      </p:sp>
      <p:sp>
        <p:nvSpPr>
          <p:cNvPr id="5" name="Notes Placeholder 4"/>
          <p:cNvSpPr>
            <a:spLocks noGrp="1"/>
          </p:cNvSpPr>
          <p:nvPr>
            <p:ph type="body" sz="quarter" idx="3"/>
          </p:nvPr>
        </p:nvSpPr>
        <p:spPr>
          <a:xfrm>
            <a:off x="701675" y="4381500"/>
            <a:ext cx="5607050" cy="4149725"/>
          </a:xfrm>
          <a:prstGeom prst="rect">
            <a:avLst/>
          </a:prstGeom>
        </p:spPr>
        <p:txBody>
          <a:bodyPr vert="horz" lIns="92757" tIns="46378" rIns="92757" bIns="4637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9825"/>
            <a:ext cx="3038475" cy="461963"/>
          </a:xfrm>
          <a:prstGeom prst="rect">
            <a:avLst/>
          </a:prstGeom>
        </p:spPr>
        <p:txBody>
          <a:bodyPr vert="horz" lIns="92757" tIns="46378" rIns="92757" bIns="46378"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759825"/>
            <a:ext cx="3038475" cy="461963"/>
          </a:xfrm>
          <a:prstGeom prst="rect">
            <a:avLst/>
          </a:prstGeom>
        </p:spPr>
        <p:txBody>
          <a:bodyPr vert="horz" lIns="92757" tIns="46378" rIns="92757" bIns="46378" rtlCol="0" anchor="b"/>
          <a:lstStyle>
            <a:lvl1pPr algn="r" fontAlgn="auto">
              <a:spcBef>
                <a:spcPts val="0"/>
              </a:spcBef>
              <a:spcAft>
                <a:spcPts val="0"/>
              </a:spcAft>
              <a:defRPr sz="1200" smtClean="0">
                <a:latin typeface="+mn-lt"/>
                <a:cs typeface="+mn-cs"/>
              </a:defRPr>
            </a:lvl1pPr>
          </a:lstStyle>
          <a:p>
            <a:pPr>
              <a:defRPr/>
            </a:pPr>
            <a:fld id="{6468607D-F8A0-4F64-B270-B61C564F03AB}" type="slidenum">
              <a:rPr lang="en-US"/>
              <a:pPr>
                <a:defRPr/>
              </a:pPr>
              <a:t>‹#›</a:t>
            </a:fld>
            <a:endParaRPr lang="en-US" dirty="0"/>
          </a:p>
        </p:txBody>
      </p:sp>
    </p:spTree>
    <p:extLst>
      <p:ext uri="{BB962C8B-B14F-4D97-AF65-F5344CB8AC3E}">
        <p14:creationId xmlns:p14="http://schemas.microsoft.com/office/powerpoint/2010/main" val="11249251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327">
                <a:latin typeface="Calibri"/>
              </a:rPr>
              <a:t>San Jose Public Library has Non-Library Users!</a:t>
            </a:r>
          </a:p>
          <a:p>
            <a:r>
              <a:rPr lang="en-US" sz="2327">
                <a:latin typeface="Calibri"/>
              </a:rPr>
              <a:t>A significant number are young professionals in the 20s and 30s.</a:t>
            </a:r>
          </a:p>
          <a:p>
            <a:r>
              <a:rPr lang="en-US" sz="2327">
                <a:latin typeface="Calibri"/>
              </a:rPr>
              <a:t>Our strategic priority is to boost awareness of library services and programs.</a:t>
            </a: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1</a:t>
            </a:fld>
            <a:endParaRPr lang="en-US" dirty="0"/>
          </a:p>
        </p:txBody>
      </p:sp>
    </p:spTree>
    <p:extLst>
      <p:ext uri="{BB962C8B-B14F-4D97-AF65-F5344CB8AC3E}">
        <p14:creationId xmlns:p14="http://schemas.microsoft.com/office/powerpoint/2010/main" val="70602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Similar to advertising in a movie theater we promote our library services during our staging set up time of the game show.</a:t>
            </a:r>
          </a:p>
          <a:p>
            <a:r>
              <a:rPr lang="en-US">
                <a:latin typeface="Calibri"/>
              </a:rPr>
              <a:t>We have an outreach laptop to issue library cards to access library electronic resources immediately.</a:t>
            </a:r>
          </a:p>
          <a:p>
            <a:r>
              <a:rPr lang="en-US">
                <a:latin typeface="Calibri"/>
              </a:rPr>
              <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10</a:t>
            </a:fld>
            <a:endParaRPr lang="en-US" dirty="0"/>
          </a:p>
        </p:txBody>
      </p:sp>
    </p:spTree>
    <p:extLst>
      <p:ext uri="{BB962C8B-B14F-4D97-AF65-F5344CB8AC3E}">
        <p14:creationId xmlns:p14="http://schemas.microsoft.com/office/powerpoint/2010/main" val="2531789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They can checkout are inventory quickly using the app</a:t>
            </a: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11</a:t>
            </a:fld>
            <a:endParaRPr lang="en-US" dirty="0"/>
          </a:p>
        </p:txBody>
      </p:sp>
    </p:spTree>
    <p:extLst>
      <p:ext uri="{BB962C8B-B14F-4D97-AF65-F5344CB8AC3E}">
        <p14:creationId xmlns:p14="http://schemas.microsoft.com/office/powerpoint/2010/main" val="3275323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Based on our interviews we had found this demographic is philanthropic</a:t>
            </a:r>
          </a:p>
          <a:p>
            <a:r>
              <a:rPr lang="en-US">
                <a:latin typeface="Calibri"/>
              </a:rPr>
              <a:t>Let's move along to the crowd favorite the Stunts!</a:t>
            </a: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12</a:t>
            </a:fld>
            <a:endParaRPr lang="en-US" dirty="0"/>
          </a:p>
        </p:txBody>
      </p:sp>
    </p:spTree>
    <p:extLst>
      <p:ext uri="{BB962C8B-B14F-4D97-AF65-F5344CB8AC3E}">
        <p14:creationId xmlns:p14="http://schemas.microsoft.com/office/powerpoint/2010/main" val="258521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Let's move along to the crowd favorite the stunts!</a:t>
            </a:r>
          </a:p>
          <a:p>
            <a:r>
              <a:rPr lang="en-US">
                <a:latin typeface="Calibri"/>
              </a:rPr>
              <a:t>The Candelier the object is to create a reverse pyramid of 15 cans and 4 paper plates.</a:t>
            </a:r>
          </a:p>
          <a:p>
            <a:r>
              <a:rPr lang="en-US">
                <a:latin typeface="Calibri"/>
              </a:rPr>
              <a:t>The next favorite head to head stunt is called Tilt A Cup</a:t>
            </a:r>
          </a:p>
          <a:p>
            <a:r>
              <a:rPr lang="en-US">
                <a:latin typeface="Calibri"/>
              </a:rPr>
              <a:t>This involves bouncing a ping-pong ball on the floor and the having the partner catch the bounced ball with 8 cups that are already stacked.</a:t>
            </a:r>
          </a:p>
          <a:p>
            <a:r>
              <a:rPr lang="en-US">
                <a:latin typeface="Calibri"/>
              </a:rPr>
              <a:t>The cup with the caught ball is then placed at the bottom of the stack and the catcher can only hold the bottom cup.</a:t>
            </a:r>
          </a:p>
          <a:p>
            <a:r>
              <a:rPr lang="en-US">
                <a:latin typeface="Calibri"/>
              </a:rPr>
              <a:t>This process is repeated until all balls are caught and the result is a wobbly tower. </a:t>
            </a:r>
          </a:p>
          <a:p>
            <a:r>
              <a:rPr lang="en-US">
                <a:latin typeface="Calibri"/>
              </a:rPr>
              <a:t>Whoever catches them all first wins.</a:t>
            </a:r>
          </a:p>
          <a:p>
            <a:r>
              <a:rPr lang="en-US">
                <a:latin typeface="Calibri"/>
              </a:rPr>
              <a:t/>
            </a:r>
            <a:br>
              <a:rPr lang="en-US">
                <a:latin typeface="Calibri"/>
              </a:rPr>
            </a:br>
            <a:endParaRPr lang="en-US">
              <a:latin typeface="Calibri"/>
            </a:endParaRPr>
          </a:p>
          <a:p>
            <a:endParaRPr lang="en-US">
              <a:latin typeface="Calibri"/>
            </a:endParaRP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13</a:t>
            </a:fld>
            <a:endParaRPr lang="en-US" dirty="0"/>
          </a:p>
        </p:txBody>
      </p:sp>
    </p:spTree>
    <p:extLst>
      <p:ext uri="{BB962C8B-B14F-4D97-AF65-F5344CB8AC3E}">
        <p14:creationId xmlns:p14="http://schemas.microsoft.com/office/powerpoint/2010/main" val="1754719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327"/>
              <a:t>Most of you are already familiar with basic trivia questions but I want to show you examples of the Library Trivia QuestionsApproximately 10% of the trivia questions are "Library Trivia Questions" again we promote our electronic services that we believe would be relevant to them.</a:t>
            </a:r>
          </a:p>
          <a:p>
            <a:r>
              <a:rPr lang="en-US"/>
              <a:t/>
            </a:r>
            <a:br>
              <a:rPr lang="en-US"/>
            </a:br>
            <a:endParaRPr lang="en-US"/>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14</a:t>
            </a:fld>
            <a:endParaRPr lang="en-US" dirty="0"/>
          </a:p>
        </p:txBody>
      </p:sp>
    </p:spTree>
    <p:extLst>
      <p:ext uri="{BB962C8B-B14F-4D97-AF65-F5344CB8AC3E}">
        <p14:creationId xmlns:p14="http://schemas.microsoft.com/office/powerpoint/2010/main" val="3457089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In this Library Trivia Question we're promoting one of our biggest program which is summer reading and again the answers are fun.</a:t>
            </a:r>
          </a:p>
          <a:p>
            <a:r>
              <a:rPr lang="en-US">
                <a:latin typeface="Calibri"/>
              </a:rPr>
              <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15</a:t>
            </a:fld>
            <a:endParaRPr lang="en-US" dirty="0"/>
          </a:p>
        </p:txBody>
      </p:sp>
    </p:spTree>
    <p:extLst>
      <p:ext uri="{BB962C8B-B14F-4D97-AF65-F5344CB8AC3E}">
        <p14:creationId xmlns:p14="http://schemas.microsoft.com/office/powerpoint/2010/main" val="1416970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The final game to determine the winner is the pyramid of knowledge round.</a:t>
            </a:r>
          </a:p>
          <a:p>
            <a:r>
              <a:rPr lang="en-US">
                <a:latin typeface="Calibri"/>
              </a:rPr>
              <a:t>Similar to the game taboo its a word or phrase guessing game. </a:t>
            </a:r>
          </a:p>
          <a:p>
            <a:r>
              <a:rPr lang="en-US">
                <a:latin typeface="Calibri"/>
              </a:rPr>
              <a:t>one of the partners in the team must be the clue provider and the teammate must be the guesser.</a:t>
            </a:r>
          </a:p>
          <a:p>
            <a:r>
              <a:rPr lang="en-US">
                <a:latin typeface="Calibri"/>
              </a:rPr>
              <a:t>This last round provides the losing team the opportunity to quickly gain points and  potentially win the game.</a:t>
            </a:r>
          </a:p>
          <a:p>
            <a:r>
              <a:rPr lang="en-US">
                <a:latin typeface="Calibri"/>
              </a:rPr>
              <a:t>So that's the game show from beginning to end.</a:t>
            </a: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16</a:t>
            </a:fld>
            <a:endParaRPr lang="en-US" dirty="0"/>
          </a:p>
        </p:txBody>
      </p:sp>
    </p:spTree>
    <p:extLst>
      <p:ext uri="{BB962C8B-B14F-4D97-AF65-F5344CB8AC3E}">
        <p14:creationId xmlns:p14="http://schemas.microsoft.com/office/powerpoint/2010/main" val="2502988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The game show of January 2015 is not the same game show of today.</a:t>
            </a:r>
          </a:p>
          <a:p>
            <a:r>
              <a:rPr lang="en-US">
                <a:latin typeface="Calibri"/>
              </a:rPr>
              <a:t>You'll notice in this image the 1st round has 16 categories. </a:t>
            </a: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17</a:t>
            </a:fld>
            <a:endParaRPr lang="en-US" dirty="0"/>
          </a:p>
        </p:txBody>
      </p:sp>
    </p:spTree>
    <p:extLst>
      <p:ext uri="{BB962C8B-B14F-4D97-AF65-F5344CB8AC3E}">
        <p14:creationId xmlns:p14="http://schemas.microsoft.com/office/powerpoint/2010/main" val="3086915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We quickly learned the participation time of the contestants needed to reduced to 8 categories because the contestants still wanted time to eat and drink:-)</a:t>
            </a:r>
          </a:p>
          <a:p>
            <a:r>
              <a:rPr lang="en-US">
                <a:latin typeface="Calibri"/>
              </a:rPr>
              <a:t>LEARNING OPPORTUNITIES</a:t>
            </a:r>
          </a:p>
          <a:p>
            <a:r>
              <a:rPr lang="en-US">
                <a:latin typeface="Calibri"/>
              </a:rPr>
              <a:t>labeling equipment - ex. the wireless microphone power cord was accidently switched with the wireless buzzer system power cord.</a:t>
            </a:r>
          </a:p>
          <a:p>
            <a:r>
              <a:rPr lang="en-US">
                <a:latin typeface="Calibri"/>
              </a:rPr>
              <a:t>legible slides- Our first slides were the wrong color and font size to be seen from 30 ft away</a:t>
            </a:r>
          </a:p>
          <a:p>
            <a:r>
              <a:rPr lang="en-US">
                <a:latin typeface="Calibri"/>
              </a:rPr>
              <a:t>scheduling- the 1st game show was the same day as a Sharks hockey game.  The proximity of SPSM affected parking of the game show staff and the participation level of the game show.</a:t>
            </a: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18</a:t>
            </a:fld>
            <a:endParaRPr lang="en-US" dirty="0"/>
          </a:p>
        </p:txBody>
      </p:sp>
    </p:spTree>
    <p:extLst>
      <p:ext uri="{BB962C8B-B14F-4D97-AF65-F5344CB8AC3E}">
        <p14:creationId xmlns:p14="http://schemas.microsoft.com/office/powerpoint/2010/main" val="363291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ADDITIONAL LEARNING OPPORTUNITY</a:t>
            </a:r>
          </a:p>
          <a:p>
            <a:r>
              <a:rPr lang="en-US">
                <a:latin typeface="Calibri"/>
              </a:rPr>
              <a:t>Survey BurnOut or Survey Fatigue Table Trivia is great, but if you ask too many library-esque usage, attitude, knowledge questions, the participation reduces.</a:t>
            </a:r>
          </a:p>
          <a:p>
            <a:r>
              <a:rPr lang="en-US">
                <a:latin typeface="Calibri"/>
              </a:rPr>
              <a:t>One question similar to Trials Trivia Night Question is best. </a:t>
            </a:r>
          </a:p>
          <a:p>
            <a:endParaRPr lang="en-US">
              <a:latin typeface="Calibri"/>
            </a:endParaRPr>
          </a:p>
          <a:p>
            <a:r>
              <a:rPr lang="en-US">
                <a:latin typeface="Calibri"/>
              </a:rPr>
              <a:t>In addition to SPSM we wanted to present the game show in another location.</a:t>
            </a:r>
          </a:p>
          <a:p>
            <a:r>
              <a:rPr lang="en-US">
                <a:latin typeface="Calibri"/>
              </a:rPr>
              <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19</a:t>
            </a:fld>
            <a:endParaRPr lang="en-US" dirty="0"/>
          </a:p>
        </p:txBody>
      </p:sp>
    </p:spTree>
    <p:extLst>
      <p:ext uri="{BB962C8B-B14F-4D97-AF65-F5344CB8AC3E}">
        <p14:creationId xmlns:p14="http://schemas.microsoft.com/office/powerpoint/2010/main" val="2809739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45"/>
              <a:t>Thursday Night Insight Upcycle Craft was presented in iterations</a:t>
            </a:r>
          </a:p>
          <a:p>
            <a:r>
              <a:rPr lang="en-US" sz="1745"/>
              <a:t>1 day of planning and promotion</a:t>
            </a:r>
          </a:p>
          <a:p>
            <a:r>
              <a:rPr lang="en-US" sz="1745"/>
              <a:t>1 week of planning and promotion</a:t>
            </a:r>
          </a:p>
          <a:p>
            <a:r>
              <a:rPr lang="en-US" sz="1745"/>
              <a:t>4 weeks of planning and promotion</a:t>
            </a:r>
          </a:p>
          <a:p>
            <a:r>
              <a:rPr lang="en-US" sz="1745"/>
              <a:t>We expected a large turnout based off of the 1 week, but we were wrong.</a:t>
            </a: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2</a:t>
            </a:fld>
            <a:endParaRPr lang="en-US" dirty="0"/>
          </a:p>
        </p:txBody>
      </p:sp>
    </p:spTree>
    <p:extLst>
      <p:ext uri="{BB962C8B-B14F-4D97-AF65-F5344CB8AC3E}">
        <p14:creationId xmlns:p14="http://schemas.microsoft.com/office/powerpoint/2010/main" val="1029896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We communicated our desire to present the gameshow at a second site with the San Jose Downtown Association.</a:t>
            </a:r>
          </a:p>
          <a:p>
            <a:r>
              <a:rPr lang="en-US">
                <a:latin typeface="Calibri"/>
              </a:rPr>
              <a:t>They connected us with South First Market.</a:t>
            </a:r>
          </a:p>
          <a:p>
            <a:r>
              <a:rPr lang="en-US">
                <a:latin typeface="Calibri"/>
              </a:rPr>
              <a:t>South First Market is similar to SPSM but about 1/10th the size.</a:t>
            </a:r>
          </a:p>
          <a:p>
            <a:r>
              <a:rPr lang="en-US">
                <a:latin typeface="Calibri"/>
              </a:rPr>
              <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20</a:t>
            </a:fld>
            <a:endParaRPr lang="en-US" dirty="0"/>
          </a:p>
        </p:txBody>
      </p:sp>
    </p:spTree>
    <p:extLst>
      <p:ext uri="{BB962C8B-B14F-4D97-AF65-F5344CB8AC3E}">
        <p14:creationId xmlns:p14="http://schemas.microsoft.com/office/powerpoint/2010/main" val="194927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Due to the smaller size we prototyped the SoFA Market location with 1 week of planning and promotion to determine our needs for the significantly smaller space.</a:t>
            </a:r>
          </a:p>
          <a:p>
            <a:r>
              <a:rPr lang="en-US">
                <a:latin typeface="Calibri"/>
              </a:rPr>
              <a:t>We changed the types of stunts and determined that we needed to add an audio system, and use a hand-held projector</a:t>
            </a:r>
          </a:p>
          <a:p>
            <a:r>
              <a:rPr lang="en-US">
                <a:latin typeface="Calibri"/>
              </a:rPr>
              <a:t>The Who's first Buzzer system enabled us the flexibility to have multiple teams and changed the scoring system.</a:t>
            </a:r>
          </a:p>
          <a:p>
            <a:r>
              <a:rPr lang="en-US">
                <a:latin typeface="Calibri"/>
              </a:rPr>
              <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21</a:t>
            </a:fld>
            <a:endParaRPr lang="en-US" dirty="0"/>
          </a:p>
        </p:txBody>
      </p:sp>
    </p:spTree>
    <p:extLst>
      <p:ext uri="{BB962C8B-B14F-4D97-AF65-F5344CB8AC3E}">
        <p14:creationId xmlns:p14="http://schemas.microsoft.com/office/powerpoint/2010/main" val="873764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If you're looking at starting your own library game show outreach program. Here are some Supplies and Logistics to keep in mind.</a:t>
            </a:r>
          </a:p>
          <a:p>
            <a:r>
              <a:rPr lang="en-US">
                <a:latin typeface="Calibri"/>
              </a:rPr>
              <a:t>Staffing- 6 staff members are needed ( host, slide turner, 2 stunt set up, score keeper, and library sign-up/extra help)</a:t>
            </a:r>
          </a:p>
          <a:p>
            <a:r>
              <a:rPr lang="en-US">
                <a:latin typeface="Calibri"/>
              </a:rPr>
              <a:t>Audio - Visual- Understand what equipment and electrical outlets provided by the venue and then determine what you will need.</a:t>
            </a:r>
          </a:p>
          <a:p>
            <a:r>
              <a:rPr lang="en-US">
                <a:latin typeface="Calibri"/>
              </a:rPr>
              <a:t>Storage- Identify a space at your library location to store all of the stunts, staging, and equipment for the game show.</a:t>
            </a:r>
          </a:p>
          <a:p>
            <a:r>
              <a:rPr lang="en-US">
                <a:latin typeface="Calibri"/>
              </a:rPr>
              <a:t>Transportation- have a plan for transporting the materials and understand the equipment you need for transporting the materials from the library to the venue to your car or public transportation depending on your situation.</a:t>
            </a:r>
          </a:p>
          <a:p>
            <a:r>
              <a:rPr lang="en-US">
                <a:latin typeface="Calibri"/>
              </a:rPr>
              <a:t/>
            </a:r>
            <a:br>
              <a:rPr lang="en-US">
                <a:latin typeface="Calibri"/>
              </a:rPr>
            </a:br>
            <a:endParaRPr lang="en-US">
              <a:latin typeface="Calibri"/>
            </a:endParaRPr>
          </a:p>
          <a:p>
            <a:r>
              <a:rPr lang="en-US">
                <a:latin typeface="Calibri"/>
              </a:rPr>
              <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22</a:t>
            </a:fld>
            <a:endParaRPr lang="en-US" dirty="0"/>
          </a:p>
        </p:txBody>
      </p:sp>
    </p:spTree>
    <p:extLst>
      <p:ext uri="{BB962C8B-B14F-4D97-AF65-F5344CB8AC3E}">
        <p14:creationId xmlns:p14="http://schemas.microsoft.com/office/powerpoint/2010/main" val="1829444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Your Library Network is critical to securing a venue. </a:t>
            </a:r>
          </a:p>
          <a:p>
            <a:r>
              <a:rPr lang="en-US">
                <a:latin typeface="Calibri"/>
              </a:rPr>
              <a:t>Here are some questions to ask and communication rules to keep in mind.</a:t>
            </a: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23</a:t>
            </a:fld>
            <a:endParaRPr lang="en-US" dirty="0"/>
          </a:p>
        </p:txBody>
      </p:sp>
    </p:spTree>
    <p:extLst>
      <p:ext uri="{BB962C8B-B14F-4D97-AF65-F5344CB8AC3E}">
        <p14:creationId xmlns:p14="http://schemas.microsoft.com/office/powerpoint/2010/main" val="475323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Game Show Takeaways</a:t>
            </a: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24</a:t>
            </a:fld>
            <a:endParaRPr lang="en-US" dirty="0"/>
          </a:p>
        </p:txBody>
      </p:sp>
    </p:spTree>
    <p:extLst>
      <p:ext uri="{BB962C8B-B14F-4D97-AF65-F5344CB8AC3E}">
        <p14:creationId xmlns:p14="http://schemas.microsoft.com/office/powerpoint/2010/main" val="1956217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25</a:t>
            </a:fld>
            <a:endParaRPr lang="en-US" dirty="0"/>
          </a:p>
        </p:txBody>
      </p:sp>
    </p:spTree>
    <p:extLst>
      <p:ext uri="{BB962C8B-B14F-4D97-AF65-F5344CB8AC3E}">
        <p14:creationId xmlns:p14="http://schemas.microsoft.com/office/powerpoint/2010/main" val="210183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327">
                <a:latin typeface="Calibri"/>
              </a:rPr>
              <a:t>We needed to go back to the drawing board and really empathize with demographic.</a:t>
            </a:r>
          </a:p>
          <a:p>
            <a:r>
              <a:rPr lang="en-US" sz="2327">
                <a:latin typeface="Calibri"/>
              </a:rPr>
              <a:t>Empathizing meant understanding their event planning is last minute and heavily influenced by the plans of their friends.</a:t>
            </a: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3</a:t>
            </a:fld>
            <a:endParaRPr lang="en-US" dirty="0"/>
          </a:p>
        </p:txBody>
      </p:sp>
    </p:spTree>
    <p:extLst>
      <p:ext uri="{BB962C8B-B14F-4D97-AF65-F5344CB8AC3E}">
        <p14:creationId xmlns:p14="http://schemas.microsoft.com/office/powerpoint/2010/main" val="3376812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327">
                <a:latin typeface="Calibri"/>
              </a:rPr>
              <a:t>We needed to the shift focus from getting them into the library to going where they are.</a:t>
            </a:r>
          </a:p>
          <a:p>
            <a:r>
              <a:rPr lang="en-US" sz="2327">
                <a:latin typeface="Calibri"/>
              </a:rPr>
              <a:t/>
            </a:r>
            <a:br>
              <a:rPr lang="en-US" sz="2327">
                <a:latin typeface="Calibri"/>
              </a:rPr>
            </a:br>
            <a:endParaRPr lang="en-US" sz="2327">
              <a:latin typeface="Calibri"/>
            </a:endParaRPr>
          </a:p>
          <a:p>
            <a:r>
              <a:rPr lang="en-US" sz="2327">
                <a:latin typeface="Calibri"/>
              </a:rPr>
              <a:t>Researched events and venues in downtown San Jose determined Trivia Night as the perfect match for the library.</a:t>
            </a:r>
          </a:p>
          <a:p>
            <a:r>
              <a:rPr lang="en-US" sz="2327">
                <a:latin typeface="Calibri"/>
              </a:rPr>
              <a:t>Our first outreach site was Trials Pub.</a:t>
            </a: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4</a:t>
            </a:fld>
            <a:endParaRPr lang="en-US" dirty="0"/>
          </a:p>
        </p:txBody>
      </p:sp>
    </p:spTree>
    <p:extLst>
      <p:ext uri="{BB962C8B-B14F-4D97-AF65-F5344CB8AC3E}">
        <p14:creationId xmlns:p14="http://schemas.microsoft.com/office/powerpoint/2010/main" val="1941783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327">
                <a:latin typeface="Calibri"/>
              </a:rPr>
              <a:t>Trials has a weekly Trivia Night that consists of 20 fill in the blank questions</a:t>
            </a:r>
          </a:p>
          <a:p>
            <a:r>
              <a:rPr lang="en-US" sz="2327">
                <a:latin typeface="Calibri"/>
              </a:rPr>
              <a:t>Lucky for us we had Library staff that knew some of the Trials Pub staff</a:t>
            </a:r>
          </a:p>
          <a:p>
            <a:r>
              <a:rPr lang="en-US" sz="2327">
                <a:latin typeface="Calibri"/>
              </a:rPr>
              <a:t>Those connections provided the foundation to pitch Ask A Librarian Trivia Night</a:t>
            </a: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5</a:t>
            </a:fld>
            <a:endParaRPr lang="en-US" dirty="0"/>
          </a:p>
        </p:txBody>
      </p:sp>
    </p:spTree>
    <p:extLst>
      <p:ext uri="{BB962C8B-B14F-4D97-AF65-F5344CB8AC3E}">
        <p14:creationId xmlns:p14="http://schemas.microsoft.com/office/powerpoint/2010/main" val="95235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327">
                <a:latin typeface="Calibri"/>
              </a:rPr>
              <a:t>Ask A Librarian Trivia Night</a:t>
            </a:r>
          </a:p>
          <a:p>
            <a:r>
              <a:rPr lang="en-US" sz="2327">
                <a:latin typeface="Calibri"/>
              </a:rPr>
              <a:t>Trivia Night participants can receive assistance from the Library Team on 1 question</a:t>
            </a:r>
          </a:p>
          <a:p>
            <a:r>
              <a:rPr lang="en-US" sz="2327">
                <a:latin typeface="Calibri"/>
              </a:rPr>
              <a:t>BUT they must answer a yes/no survey question about their library usage or knowledge.</a:t>
            </a: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6</a:t>
            </a:fld>
            <a:endParaRPr lang="en-US" dirty="0"/>
          </a:p>
        </p:txBody>
      </p:sp>
    </p:spTree>
    <p:extLst>
      <p:ext uri="{BB962C8B-B14F-4D97-AF65-F5344CB8AC3E}">
        <p14:creationId xmlns:p14="http://schemas.microsoft.com/office/powerpoint/2010/main" val="2816056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327">
                <a:latin typeface="Calibri"/>
              </a:rPr>
              <a:t>Ask A Librarian Ticket Example</a:t>
            </a:r>
          </a:p>
          <a:p>
            <a:r>
              <a:rPr lang="en-US" sz="2327">
                <a:latin typeface="Calibri"/>
              </a:rPr>
              <a:t>These answers are not dry, but maintain the fun and relaxed atmosphere of the trivia night.</a:t>
            </a: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7</a:t>
            </a:fld>
            <a:endParaRPr lang="en-US" dirty="0"/>
          </a:p>
        </p:txBody>
      </p:sp>
    </p:spTree>
    <p:extLst>
      <p:ext uri="{BB962C8B-B14F-4D97-AF65-F5344CB8AC3E}">
        <p14:creationId xmlns:p14="http://schemas.microsoft.com/office/powerpoint/2010/main" val="3641204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327">
                <a:latin typeface="Calibri"/>
              </a:rPr>
              <a:t>Our next outreach site is San Pedro Square Market</a:t>
            </a:r>
          </a:p>
          <a:p>
            <a:r>
              <a:rPr lang="en-US" sz="2327">
                <a:latin typeface="Calibri"/>
              </a:rPr>
              <a:t>San Pedro Square Market has over 20 vendors for eating and drinking and is hot spot for live music.</a:t>
            </a:r>
          </a:p>
          <a:p>
            <a:r>
              <a:rPr lang="en-US" sz="2327">
                <a:latin typeface="Calibri"/>
              </a:rPr>
              <a:t>The Library already had a partnership with SPSM through its monthly music and movement events.</a:t>
            </a:r>
          </a:p>
          <a:p>
            <a:r>
              <a:rPr lang="en-US" sz="2327">
                <a:latin typeface="Calibri"/>
              </a:rPr>
              <a:t>This is the original site of SJPL's library game show... </a:t>
            </a: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8</a:t>
            </a:fld>
            <a:endParaRPr lang="en-US" dirty="0"/>
          </a:p>
        </p:txBody>
      </p:sp>
    </p:spTree>
    <p:extLst>
      <p:ext uri="{BB962C8B-B14F-4D97-AF65-F5344CB8AC3E}">
        <p14:creationId xmlns:p14="http://schemas.microsoft.com/office/powerpoint/2010/main" val="2645827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Do You Know What WHAT?! A game show that combines trivia and head to head stunts.  </a:t>
            </a:r>
          </a:p>
          <a:p>
            <a:r>
              <a:rPr lang="en-US">
                <a:latin typeface="Calibri"/>
              </a:rPr>
              <a:t>SJPL's method address the strategic priority to boost awareness of library services and programs</a:t>
            </a:r>
          </a:p>
          <a:p>
            <a:r>
              <a:rPr lang="en-US">
                <a:latin typeface="Calibri"/>
              </a:rPr>
              <a:t>to the 20s and 30s.</a:t>
            </a:r>
          </a:p>
          <a:p>
            <a:r>
              <a:rPr lang="en-US">
                <a:latin typeface="Calibri"/>
              </a:rPr>
              <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pPr>
              <a:defRPr/>
            </a:pPr>
            <a:fld id="{6468607D-F8A0-4F64-B270-B61C564F03AB}" type="slidenum">
              <a:rPr lang="en-US"/>
              <a:pPr>
                <a:defRPr/>
              </a:pPr>
              <a:t>9</a:t>
            </a:fld>
            <a:endParaRPr lang="en-US" dirty="0"/>
          </a:p>
        </p:txBody>
      </p:sp>
    </p:spTree>
    <p:extLst>
      <p:ext uri="{BB962C8B-B14F-4D97-AF65-F5344CB8AC3E}">
        <p14:creationId xmlns:p14="http://schemas.microsoft.com/office/powerpoint/2010/main" val="449196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Y:\Projects\Events\Game Show\LCD\Blank Square Green-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Title"/>
          <p:cNvSpPr/>
          <p:nvPr userDrawn="1"/>
        </p:nvSpPr>
        <p:spPr>
          <a:xfrm rot="176738">
            <a:off x="166688" y="5883275"/>
            <a:ext cx="3911600" cy="646113"/>
          </a:xfrm>
          <a:custGeom>
            <a:avLst/>
            <a:gdLst>
              <a:gd name="connsiteX0" fmla="*/ 0 w 1363712"/>
              <a:gd name="connsiteY0" fmla="*/ 0 h 818227"/>
              <a:gd name="connsiteX1" fmla="*/ 1363712 w 1363712"/>
              <a:gd name="connsiteY1" fmla="*/ 0 h 818227"/>
              <a:gd name="connsiteX2" fmla="*/ 1363712 w 1363712"/>
              <a:gd name="connsiteY2" fmla="*/ 818227 h 818227"/>
              <a:gd name="connsiteX3" fmla="*/ 0 w 1363712"/>
              <a:gd name="connsiteY3" fmla="*/ 818227 h 818227"/>
              <a:gd name="connsiteX4" fmla="*/ 0 w 1363712"/>
              <a:gd name="connsiteY4" fmla="*/ 0 h 8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12" h="818227">
                <a:moveTo>
                  <a:pt x="0" y="0"/>
                </a:moveTo>
                <a:lnTo>
                  <a:pt x="1363712" y="0"/>
                </a:lnTo>
                <a:lnTo>
                  <a:pt x="1363712" y="818227"/>
                </a:lnTo>
                <a:lnTo>
                  <a:pt x="0" y="818227"/>
                </a:lnTo>
                <a:lnTo>
                  <a:pt x="0" y="0"/>
                </a:lnTo>
                <a:close/>
              </a:path>
            </a:pathLst>
          </a:custGeom>
          <a:solidFill>
            <a:srgbClr val="02AF98"/>
          </a:solidFill>
          <a:effectLst>
            <a:outerShdw blurRad="50800" dist="38100" dir="5400000" algn="t" rotWithShape="0">
              <a:prstClr val="black">
                <a:alpha val="62000"/>
              </a:prstClr>
            </a:outerShdw>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49530" tIns="49530" rIns="49530" bIns="49530" spcCol="1270" anchor="ctr">
            <a:normAutofit/>
          </a:bodyPr>
          <a:lstStyle/>
          <a:p>
            <a:pPr algn="ctr" defTabSz="577850" fontAlgn="auto">
              <a:lnSpc>
                <a:spcPct val="90000"/>
              </a:lnSpc>
              <a:spcAft>
                <a:spcPct val="35000"/>
              </a:spcAft>
              <a:defRPr/>
            </a:pPr>
            <a:r>
              <a:rPr lang="en-US" sz="3600" b="1" dirty="0">
                <a:solidFill>
                  <a:schemeClr val="bg1"/>
                </a:solidFill>
                <a:latin typeface="Century Gothic" pitchFamily="34" charset="0"/>
              </a:rPr>
              <a:t>Round one!</a:t>
            </a:r>
          </a:p>
        </p:txBody>
      </p:sp>
      <p:sp>
        <p:nvSpPr>
          <p:cNvPr id="2" name="Title 1"/>
          <p:cNvSpPr>
            <a:spLocks noGrp="1"/>
          </p:cNvSpPr>
          <p:nvPr>
            <p:ph type="title"/>
          </p:nvPr>
        </p:nvSpPr>
        <p:spPr>
          <a:xfrm rot="180000">
            <a:off x="164592" y="5879592"/>
            <a:ext cx="3913632" cy="649224"/>
          </a:xfrm>
          <a:solidFill>
            <a:srgbClr val="02AF98"/>
          </a:solidFill>
          <a:effectLst>
            <a:outerShdw blurRad="50800" dist="38100" dir="5400000" algn="ctr" rotWithShape="0">
              <a:schemeClr val="tx1">
                <a:alpha val="62000"/>
              </a:schemeClr>
            </a:outerShdw>
          </a:effectLst>
        </p:spPr>
        <p:txBody>
          <a:bodyPr/>
          <a:lstStyle>
            <a:lvl1pPr>
              <a:defRPr lang="en-US" sz="3600" b="1" kern="1200" smtClean="0">
                <a:solidFill>
                  <a:schemeClr val="bg1"/>
                </a:solidFill>
                <a:latin typeface="Century Gothic" pitchFamily="34" charset="0"/>
                <a:ea typeface="+mn-ea"/>
                <a:cs typeface="+mn-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22659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3ABB6F-5B7D-4B7C-BD16-5C1A4845AF39}" type="datetimeFigureOut">
              <a:rPr lang="en-US"/>
              <a:pPr>
                <a:defRPr/>
              </a:pPr>
              <a:t>9/25/2015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F53A2DD-C8A2-4575-B332-8616D065DC84}" type="slidenum">
              <a:rPr lang="en-US"/>
              <a:pPr>
                <a:defRPr/>
              </a:pPr>
              <a:t>‹#›</a:t>
            </a:fld>
            <a:endParaRPr lang="en-US" dirty="0"/>
          </a:p>
        </p:txBody>
      </p:sp>
    </p:spTree>
    <p:extLst>
      <p:ext uri="{BB962C8B-B14F-4D97-AF65-F5344CB8AC3E}">
        <p14:creationId xmlns:p14="http://schemas.microsoft.com/office/powerpoint/2010/main" val="266050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A64B08-3BE2-4D81-8DBE-322ED115BE84}" type="datetimeFigureOut">
              <a:rPr lang="en-US"/>
              <a:pPr>
                <a:defRPr/>
              </a:pPr>
              <a:t>9/25/2015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E9E192-303A-4024-82A8-5FE3D36CB8D1}" type="slidenum">
              <a:rPr lang="en-US"/>
              <a:pPr>
                <a:defRPr/>
              </a:pPr>
              <a:t>‹#›</a:t>
            </a:fld>
            <a:endParaRPr lang="en-US" dirty="0"/>
          </a:p>
        </p:txBody>
      </p:sp>
    </p:spTree>
    <p:extLst>
      <p:ext uri="{BB962C8B-B14F-4D97-AF65-F5344CB8AC3E}">
        <p14:creationId xmlns:p14="http://schemas.microsoft.com/office/powerpoint/2010/main" val="79547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72BD88-9E88-46FA-BFAC-1D2C98E881C9}" type="datetimeFigureOut">
              <a:rPr lang="en-US"/>
              <a:pPr>
                <a:defRPr/>
              </a:pPr>
              <a:t>9/25/2015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695009-F77E-40BB-8ECE-FBD6FFD52A8D}" type="slidenum">
              <a:rPr lang="en-US"/>
              <a:pPr>
                <a:defRPr/>
              </a:pPr>
              <a:t>‹#›</a:t>
            </a:fld>
            <a:endParaRPr lang="en-US" dirty="0"/>
          </a:p>
        </p:txBody>
      </p:sp>
    </p:spTree>
    <p:extLst>
      <p:ext uri="{BB962C8B-B14F-4D97-AF65-F5344CB8AC3E}">
        <p14:creationId xmlns:p14="http://schemas.microsoft.com/office/powerpoint/2010/main" val="2224835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4B0F1B-DA50-40F5-A8E8-97ACFABC17EE}" type="datetimeFigureOut">
              <a:rPr lang="en-US"/>
              <a:pPr>
                <a:defRPr/>
              </a:pPr>
              <a:t>9/25/2015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B78800-15D0-4D13-A2DB-F3EAFA457375}" type="slidenum">
              <a:rPr lang="en-US"/>
              <a:pPr>
                <a:defRPr/>
              </a:pPr>
              <a:t>‹#›</a:t>
            </a:fld>
            <a:endParaRPr lang="en-US" dirty="0"/>
          </a:p>
        </p:txBody>
      </p:sp>
    </p:spTree>
    <p:extLst>
      <p:ext uri="{BB962C8B-B14F-4D97-AF65-F5344CB8AC3E}">
        <p14:creationId xmlns:p14="http://schemas.microsoft.com/office/powerpoint/2010/main" val="4147780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070B8E-95D9-44B8-824C-AD0239A75E4E}" type="datetimeFigureOut">
              <a:rPr lang="en-US"/>
              <a:pPr>
                <a:defRPr/>
              </a:pPr>
              <a:t>9/25/2015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A74FA9-7560-4F94-BE8F-179ACE4550C3}" type="slidenum">
              <a:rPr lang="en-US"/>
              <a:pPr>
                <a:defRPr/>
              </a:pPr>
              <a:t>‹#›</a:t>
            </a:fld>
            <a:endParaRPr lang="en-US" dirty="0"/>
          </a:p>
        </p:txBody>
      </p:sp>
    </p:spTree>
    <p:extLst>
      <p:ext uri="{BB962C8B-B14F-4D97-AF65-F5344CB8AC3E}">
        <p14:creationId xmlns:p14="http://schemas.microsoft.com/office/powerpoint/2010/main" val="2302720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4C98A3B-B767-4477-913B-9B06BE362F88}" type="datetimeFigureOut">
              <a:rPr lang="en-US"/>
              <a:pPr>
                <a:defRPr/>
              </a:pPr>
              <a:t>9/25/2015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71BA30-594A-4BC0-891D-7F99A46D59B8}" type="slidenum">
              <a:rPr lang="en-US"/>
              <a:pPr>
                <a:defRPr/>
              </a:pPr>
              <a:t>‹#›</a:t>
            </a:fld>
            <a:endParaRPr lang="en-US" dirty="0"/>
          </a:p>
        </p:txBody>
      </p:sp>
    </p:spTree>
    <p:extLst>
      <p:ext uri="{BB962C8B-B14F-4D97-AF65-F5344CB8AC3E}">
        <p14:creationId xmlns:p14="http://schemas.microsoft.com/office/powerpoint/2010/main" val="2783185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EEE429-1D24-4AA6-831E-D888DB9F4C4F}" type="datetimeFigureOut">
              <a:rPr lang="en-US"/>
              <a:pPr>
                <a:defRPr/>
              </a:pPr>
              <a:t>9/25/2015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EA8A2E-DAF8-4A86-BC2D-77287B2150C1}" type="slidenum">
              <a:rPr lang="en-US"/>
              <a:pPr>
                <a:defRPr/>
              </a:pPr>
              <a:t>‹#›</a:t>
            </a:fld>
            <a:endParaRPr lang="en-US" dirty="0"/>
          </a:p>
        </p:txBody>
      </p:sp>
    </p:spTree>
    <p:extLst>
      <p:ext uri="{BB962C8B-B14F-4D97-AF65-F5344CB8AC3E}">
        <p14:creationId xmlns:p14="http://schemas.microsoft.com/office/powerpoint/2010/main" val="2158535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A2634B-143E-4351-B2C3-918B29D8AE6E}" type="datetimeFigureOut">
              <a:rPr lang="en-US"/>
              <a:pPr>
                <a:defRPr/>
              </a:pPr>
              <a:t>9/25/2015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977B72-C5BF-40AE-8EAC-8F549F956EDF}" type="slidenum">
              <a:rPr lang="en-US"/>
              <a:pPr>
                <a:defRPr/>
              </a:pPr>
              <a:t>‹#›</a:t>
            </a:fld>
            <a:endParaRPr lang="en-US" dirty="0"/>
          </a:p>
        </p:txBody>
      </p:sp>
    </p:spTree>
    <p:extLst>
      <p:ext uri="{BB962C8B-B14F-4D97-AF65-F5344CB8AC3E}">
        <p14:creationId xmlns:p14="http://schemas.microsoft.com/office/powerpoint/2010/main" val="1479072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AC5E42-BDD7-43D9-B3A1-21871D61F391}" type="datetimeFigureOut">
              <a:rPr lang="en-US"/>
              <a:pPr>
                <a:defRPr/>
              </a:pPr>
              <a:t>9/25/2015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541FF5-36BC-46DB-83EF-5E2472EFE9CF}" type="slidenum">
              <a:rPr lang="en-US"/>
              <a:pPr>
                <a:defRPr/>
              </a:pPr>
              <a:t>‹#›</a:t>
            </a:fld>
            <a:endParaRPr lang="en-US" dirty="0"/>
          </a:p>
        </p:txBody>
      </p:sp>
    </p:spTree>
    <p:extLst>
      <p:ext uri="{BB962C8B-B14F-4D97-AF65-F5344CB8AC3E}">
        <p14:creationId xmlns:p14="http://schemas.microsoft.com/office/powerpoint/2010/main" val="310276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1C97049-1718-4ADC-B201-FBD4792ED955}" type="datetimeFigureOut">
              <a:rPr lang="en-US"/>
              <a:pPr>
                <a:defRPr/>
              </a:pPr>
              <a:t>9/25/2015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E20FB2-883D-4CA1-BD78-57C93FA6EFCD}" type="slidenum">
              <a:rPr lang="en-US"/>
              <a:pPr>
                <a:defRPr/>
              </a:pPr>
              <a:t>‹#›</a:t>
            </a:fld>
            <a:endParaRPr lang="en-US" dirty="0"/>
          </a:p>
        </p:txBody>
      </p:sp>
    </p:spTree>
    <p:extLst>
      <p:ext uri="{BB962C8B-B14F-4D97-AF65-F5344CB8AC3E}">
        <p14:creationId xmlns:p14="http://schemas.microsoft.com/office/powerpoint/2010/main" val="180498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Quiz">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1"/>
          <p:cNvSpPr/>
          <p:nvPr userDrawn="1"/>
        </p:nvSpPr>
        <p:spPr>
          <a:xfrm rot="21445355">
            <a:off x="247650" y="514350"/>
            <a:ext cx="8648700" cy="1749425"/>
          </a:xfrm>
          <a:custGeom>
            <a:avLst/>
            <a:gdLst>
              <a:gd name="connsiteX0" fmla="*/ 0 w 1363712"/>
              <a:gd name="connsiteY0" fmla="*/ 0 h 818227"/>
              <a:gd name="connsiteX1" fmla="*/ 1363712 w 1363712"/>
              <a:gd name="connsiteY1" fmla="*/ 0 h 818227"/>
              <a:gd name="connsiteX2" fmla="*/ 1363712 w 1363712"/>
              <a:gd name="connsiteY2" fmla="*/ 818227 h 818227"/>
              <a:gd name="connsiteX3" fmla="*/ 0 w 1363712"/>
              <a:gd name="connsiteY3" fmla="*/ 818227 h 818227"/>
              <a:gd name="connsiteX4" fmla="*/ 0 w 1363712"/>
              <a:gd name="connsiteY4" fmla="*/ 0 h 8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12" h="818227">
                <a:moveTo>
                  <a:pt x="0" y="0"/>
                </a:moveTo>
                <a:lnTo>
                  <a:pt x="1363712" y="0"/>
                </a:lnTo>
                <a:lnTo>
                  <a:pt x="1363712" y="818227"/>
                </a:lnTo>
                <a:lnTo>
                  <a:pt x="0" y="818227"/>
                </a:lnTo>
                <a:lnTo>
                  <a:pt x="0" y="0"/>
                </a:lnTo>
                <a:close/>
              </a:path>
            </a:pathLst>
          </a:custGeom>
          <a:solidFill>
            <a:srgbClr val="1A9FDA"/>
          </a:solidFill>
          <a:effectLst>
            <a:outerShdw blurRad="50800" dist="38100" dir="5400000" algn="t" rotWithShape="0">
              <a:prstClr val="black">
                <a:alpha val="62000"/>
              </a:prstClr>
            </a:outerShdw>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49530" tIns="49530" rIns="49530" bIns="49530" spcCol="1270" anchor="ctr">
            <a:normAutofit/>
          </a:bodyPr>
          <a:lstStyle/>
          <a:p>
            <a:pPr algn="ctr" defTabSz="577850" fontAlgn="auto">
              <a:lnSpc>
                <a:spcPct val="90000"/>
              </a:lnSpc>
              <a:spcAft>
                <a:spcPct val="35000"/>
              </a:spcAft>
              <a:defRPr/>
            </a:pPr>
            <a:endParaRPr lang="en-US" sz="7200" b="1" dirty="0">
              <a:solidFill>
                <a:schemeClr val="bg1"/>
              </a:solidFill>
              <a:latin typeface="Century Gothic" pitchFamily="34" charset="0"/>
            </a:endParaRPr>
          </a:p>
        </p:txBody>
      </p:sp>
      <p:sp>
        <p:nvSpPr>
          <p:cNvPr id="2" name="Title 1"/>
          <p:cNvSpPr>
            <a:spLocks noGrp="1"/>
          </p:cNvSpPr>
          <p:nvPr>
            <p:ph type="title"/>
          </p:nvPr>
        </p:nvSpPr>
        <p:spPr>
          <a:xfrm rot="21420000">
            <a:off x="246888" y="512064"/>
            <a:ext cx="8650224" cy="1746504"/>
          </a:xfrm>
        </p:spPr>
        <p:txBody>
          <a:bodyPr>
            <a:noAutofit/>
          </a:bodyPr>
          <a:lstStyle>
            <a:lvl1pPr>
              <a:defRPr lang="en-US" sz="7200" b="1" kern="1200" dirty="0">
                <a:solidFill>
                  <a:schemeClr val="bg1"/>
                </a:solidFill>
                <a:latin typeface="Century Gothic" pitchFamily="34" charset="0"/>
                <a:ea typeface="+mn-ea"/>
                <a:cs typeface="+mn-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2648" y="2587752"/>
            <a:ext cx="7927848" cy="3736848"/>
          </a:xfrm>
        </p:spPr>
        <p:txBody>
          <a:bodyPr>
            <a:normAutofit/>
          </a:bodyPr>
          <a:lstStyle>
            <a:lvl1pPr marL="514350" indent="-514350" algn="ctr">
              <a:buFont typeface="+mj-lt"/>
              <a:buNone/>
              <a:defRPr lang="en-US" sz="2800" b="1" kern="1200" dirty="0" smtClean="0">
                <a:solidFill>
                  <a:schemeClr val="tx1"/>
                </a:solidFill>
                <a:latin typeface="Century Gothic" pitchFamily="34" charset="0"/>
                <a:ea typeface="+mn-ea"/>
                <a:cs typeface="+mn-cs"/>
              </a:defRPr>
            </a:lvl1pPr>
            <a:lvl2pPr marL="971550" indent="-514350">
              <a:buFont typeface="+mj-lt"/>
              <a:buAutoNum type="alphaUcPeriod"/>
              <a:defRPr lang="en-US" sz="2200" b="1" kern="1200" baseline="0" dirty="0" smtClean="0">
                <a:solidFill>
                  <a:schemeClr val="tx1"/>
                </a:solidFill>
                <a:latin typeface="Century Gothic" pitchFamily="34" charset="0"/>
                <a:ea typeface="+mn-ea"/>
                <a:cs typeface="+mn-cs"/>
              </a:defRPr>
            </a:lvl2pPr>
            <a:lvl3pPr>
              <a:defRPr lang="en-US" sz="3200" b="1" kern="1200" dirty="0" smtClean="0">
                <a:solidFill>
                  <a:schemeClr val="tx1"/>
                </a:solidFill>
                <a:latin typeface="Century Gothic" pitchFamily="34" charset="0"/>
                <a:ea typeface="+mn-ea"/>
                <a:cs typeface="+mn-cs"/>
              </a:defRPr>
            </a:lvl3pPr>
            <a:lvl4pPr>
              <a:defRPr lang="en-US" sz="3200" b="1" kern="1200" dirty="0" smtClean="0">
                <a:solidFill>
                  <a:schemeClr val="tx1"/>
                </a:solidFill>
                <a:latin typeface="Century Gothic" pitchFamily="34" charset="0"/>
                <a:ea typeface="+mn-ea"/>
                <a:cs typeface="+mn-cs"/>
              </a:defRPr>
            </a:lvl4pPr>
            <a:lvl5pPr>
              <a:defRPr lang="en-US" sz="3200" b="1" kern="1200" dirty="0">
                <a:solidFill>
                  <a:schemeClr val="tx1"/>
                </a:solidFill>
                <a:latin typeface="Century Gothic" pitchFamily="34" charset="0"/>
                <a:ea typeface="+mn-ea"/>
                <a:cs typeface="+mn-cs"/>
              </a:defRPr>
            </a:lvl5pPr>
          </a:lstStyle>
          <a:p>
            <a:pPr lvl="0"/>
            <a:r>
              <a:rPr lang="en-US" dirty="0" smtClean="0"/>
              <a:t>Click to edit Master text styles</a:t>
            </a:r>
          </a:p>
          <a:p>
            <a:pPr lvl="1"/>
            <a:r>
              <a:rPr lang="en-US" dirty="0" smtClean="0"/>
              <a:t>Option 1</a:t>
            </a:r>
          </a:p>
          <a:p>
            <a:pPr lvl="1"/>
            <a:r>
              <a:rPr lang="en-US" dirty="0" smtClean="0"/>
              <a:t>Option 2</a:t>
            </a:r>
          </a:p>
          <a:p>
            <a:pPr lvl="1"/>
            <a:r>
              <a:rPr lang="en-US" dirty="0" smtClean="0"/>
              <a:t>Option 3</a:t>
            </a:r>
          </a:p>
          <a:p>
            <a:pPr lvl="1"/>
            <a:r>
              <a:rPr lang="en-US" dirty="0" smtClean="0"/>
              <a:t>Option 4</a:t>
            </a:r>
          </a:p>
        </p:txBody>
      </p:sp>
    </p:spTree>
    <p:extLst>
      <p:ext uri="{BB962C8B-B14F-4D97-AF65-F5344CB8AC3E}">
        <p14:creationId xmlns:p14="http://schemas.microsoft.com/office/powerpoint/2010/main" val="646828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4377C1-6AB2-4C5D-BFE3-0CAEE2CE31D4}" type="datetimeFigureOut">
              <a:rPr lang="en-US"/>
              <a:pPr>
                <a:defRPr/>
              </a:pPr>
              <a:t>9/25/2015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E828032-3EA9-49E6-BE98-55412C02E87F}" type="slidenum">
              <a:rPr lang="en-US"/>
              <a:pPr>
                <a:defRPr/>
              </a:pPr>
              <a:t>‹#›</a:t>
            </a:fld>
            <a:endParaRPr lang="en-US" dirty="0"/>
          </a:p>
        </p:txBody>
      </p:sp>
    </p:spTree>
    <p:extLst>
      <p:ext uri="{BB962C8B-B14F-4D97-AF65-F5344CB8AC3E}">
        <p14:creationId xmlns:p14="http://schemas.microsoft.com/office/powerpoint/2010/main" val="4039783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5F62B5-1AD0-47B0-8751-25019D7C8132}" type="datetimeFigureOut">
              <a:rPr lang="en-US"/>
              <a:pPr>
                <a:defRPr/>
              </a:pPr>
              <a:t>9/25/2015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A5D0E2-298E-4104-A0DB-1E25A7B8CD57}" type="slidenum">
              <a:rPr lang="en-US"/>
              <a:pPr>
                <a:defRPr/>
              </a:pPr>
              <a:t>‹#›</a:t>
            </a:fld>
            <a:endParaRPr lang="en-US" dirty="0"/>
          </a:p>
        </p:txBody>
      </p:sp>
    </p:spTree>
    <p:extLst>
      <p:ext uri="{BB962C8B-B14F-4D97-AF65-F5344CB8AC3E}">
        <p14:creationId xmlns:p14="http://schemas.microsoft.com/office/powerpoint/2010/main" val="3453916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23883F-822A-45F9-9687-F09279D74B5E}" type="datetimeFigureOut">
              <a:rPr lang="en-US"/>
              <a:pPr>
                <a:defRPr/>
              </a:pPr>
              <a:t>9/25/2015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F3E72F-7B78-4CE1-A24F-67881A04B082}" type="slidenum">
              <a:rPr lang="en-US"/>
              <a:pPr>
                <a:defRPr/>
              </a:pPr>
              <a:t>‹#›</a:t>
            </a:fld>
            <a:endParaRPr lang="en-US" dirty="0"/>
          </a:p>
        </p:txBody>
      </p:sp>
    </p:spTree>
    <p:extLst>
      <p:ext uri="{BB962C8B-B14F-4D97-AF65-F5344CB8AC3E}">
        <p14:creationId xmlns:p14="http://schemas.microsoft.com/office/powerpoint/2010/main" val="2188621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56ED12-16D8-4E9D-AA73-E0CAE7150367}" type="datetimeFigureOut">
              <a:rPr lang="en-US"/>
              <a:pPr>
                <a:defRPr/>
              </a:pPr>
              <a:t>9/25/2015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D2E5AB-EEFA-43A6-A2A5-19EF3F1F330D}" type="slidenum">
              <a:rPr lang="en-US"/>
              <a:pPr>
                <a:defRPr/>
              </a:pPr>
              <a:t>‹#›</a:t>
            </a:fld>
            <a:endParaRPr lang="en-US" dirty="0"/>
          </a:p>
        </p:txBody>
      </p:sp>
    </p:spTree>
    <p:extLst>
      <p:ext uri="{BB962C8B-B14F-4D97-AF65-F5344CB8AC3E}">
        <p14:creationId xmlns:p14="http://schemas.microsoft.com/office/powerpoint/2010/main" val="3252873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89AE7F-A615-4485-9D1B-367F29AFBEF9}" type="datetimeFigureOut">
              <a:rPr lang="en-US"/>
              <a:pPr>
                <a:defRPr/>
              </a:pPr>
              <a:t>9/25/2015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2D970A-E533-46DE-9F84-97605BD8AD20}" type="slidenum">
              <a:rPr lang="en-US"/>
              <a:pPr>
                <a:defRPr/>
              </a:pPr>
              <a:t>‹#›</a:t>
            </a:fld>
            <a:endParaRPr lang="en-US" dirty="0"/>
          </a:p>
        </p:txBody>
      </p:sp>
    </p:spTree>
    <p:extLst>
      <p:ext uri="{BB962C8B-B14F-4D97-AF65-F5344CB8AC3E}">
        <p14:creationId xmlns:p14="http://schemas.microsoft.com/office/powerpoint/2010/main" val="1841997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F3A8D2-D8F1-4A77-A203-5AA1E79C454D}" type="datetimeFigureOut">
              <a:rPr lang="en-US"/>
              <a:pPr>
                <a:defRPr/>
              </a:pPr>
              <a:t>9/25/2015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BB0E33-089D-454C-AC27-ED5E284F9860}" type="slidenum">
              <a:rPr lang="en-US"/>
              <a:pPr>
                <a:defRPr/>
              </a:pPr>
              <a:t>‹#›</a:t>
            </a:fld>
            <a:endParaRPr lang="en-US" dirty="0"/>
          </a:p>
        </p:txBody>
      </p:sp>
    </p:spTree>
    <p:extLst>
      <p:ext uri="{BB962C8B-B14F-4D97-AF65-F5344CB8AC3E}">
        <p14:creationId xmlns:p14="http://schemas.microsoft.com/office/powerpoint/2010/main" val="269517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Stu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p:nvPr userDrawn="1"/>
        </p:nvSpPr>
        <p:spPr>
          <a:xfrm>
            <a:off x="609600" y="2590800"/>
            <a:ext cx="7924800" cy="584200"/>
          </a:xfrm>
          <a:prstGeom prst="rect">
            <a:avLst/>
          </a:prstGeom>
          <a:noFill/>
        </p:spPr>
        <p:txBody>
          <a:bodyPr>
            <a:spAutoFit/>
          </a:bodyPr>
          <a:lstStyle/>
          <a:p>
            <a:pPr fontAlgn="auto">
              <a:spcBef>
                <a:spcPts val="0"/>
              </a:spcBef>
              <a:spcAft>
                <a:spcPts val="0"/>
              </a:spcAft>
              <a:defRPr/>
            </a:pPr>
            <a:r>
              <a:rPr lang="en-US" sz="3200" b="1" dirty="0">
                <a:latin typeface="Century Gothic" pitchFamily="34" charset="0"/>
                <a:cs typeface="+mn-cs"/>
              </a:rPr>
              <a:t>Rules:</a:t>
            </a:r>
          </a:p>
        </p:txBody>
      </p:sp>
      <p:sp>
        <p:nvSpPr>
          <p:cNvPr id="4" name="Text Placeholder 3"/>
          <p:cNvSpPr>
            <a:spLocks noGrp="1"/>
          </p:cNvSpPr>
          <p:nvPr>
            <p:ph type="body" sz="half" idx="2"/>
          </p:nvPr>
        </p:nvSpPr>
        <p:spPr>
          <a:xfrm>
            <a:off x="609600" y="3200400"/>
            <a:ext cx="5029200" cy="3048000"/>
          </a:xfrm>
        </p:spPr>
        <p:txBody>
          <a:bodyPr/>
          <a:lstStyle>
            <a:lvl1pPr marL="0" indent="0">
              <a:buNone/>
              <a:defRPr lang="en-US" sz="3200" kern="1200" dirty="0" smtClean="0">
                <a:solidFill>
                  <a:schemeClr val="tx1"/>
                </a:solidFill>
                <a:latin typeface="Century Gothic" pitchFamily="34"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Picture Placeholder 13"/>
          <p:cNvSpPr>
            <a:spLocks noGrp="1"/>
          </p:cNvSpPr>
          <p:nvPr>
            <p:ph type="pic" sz="quarter" idx="13"/>
          </p:nvPr>
        </p:nvSpPr>
        <p:spPr>
          <a:xfrm>
            <a:off x="5715000" y="2057400"/>
            <a:ext cx="3048000" cy="1905000"/>
          </a:xfrm>
        </p:spPr>
        <p:txBody>
          <a:bodyPr rtlCol="0">
            <a:normAutofit/>
          </a:bodyPr>
          <a:lstStyle/>
          <a:p>
            <a:pPr lvl="0"/>
            <a:endParaRPr lang="en-US" noProof="0" dirty="0"/>
          </a:p>
        </p:txBody>
      </p:sp>
      <p:sp>
        <p:nvSpPr>
          <p:cNvPr id="11" name="Title 1"/>
          <p:cNvSpPr>
            <a:spLocks noGrp="1"/>
          </p:cNvSpPr>
          <p:nvPr>
            <p:ph type="title"/>
          </p:nvPr>
        </p:nvSpPr>
        <p:spPr>
          <a:xfrm rot="21420000">
            <a:off x="246888" y="512064"/>
            <a:ext cx="8650224" cy="1746504"/>
          </a:xfrm>
        </p:spPr>
        <p:txBody>
          <a:bodyPr>
            <a:noAutofit/>
          </a:bodyPr>
          <a:lstStyle>
            <a:lvl1pPr>
              <a:defRPr lang="en-US" sz="7200" b="1" kern="1200" dirty="0">
                <a:solidFill>
                  <a:schemeClr val="bg1"/>
                </a:solidFill>
                <a:latin typeface="Century Gothic" pitchFamily="34" charset="0"/>
                <a:ea typeface="+mn-ea"/>
                <a:cs typeface="+mn-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9586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_DidYouKnow">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609600" y="2514600"/>
            <a:ext cx="5029200" cy="3733800"/>
          </a:xfrm>
        </p:spPr>
        <p:txBody>
          <a:bodyPr/>
          <a:lstStyle>
            <a:lvl1pPr marL="0" indent="0">
              <a:buNone/>
              <a:defRPr lang="en-US" sz="3200" kern="1200" dirty="0" smtClean="0">
                <a:solidFill>
                  <a:schemeClr val="tx1"/>
                </a:solidFill>
                <a:latin typeface="Century Gothic" pitchFamily="34"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Picture Placeholder 13"/>
          <p:cNvSpPr>
            <a:spLocks noGrp="1"/>
          </p:cNvSpPr>
          <p:nvPr>
            <p:ph type="pic" sz="quarter" idx="13"/>
          </p:nvPr>
        </p:nvSpPr>
        <p:spPr>
          <a:xfrm>
            <a:off x="5715000" y="2057400"/>
            <a:ext cx="3048000" cy="3657600"/>
          </a:xfrm>
        </p:spPr>
        <p:txBody>
          <a:bodyPr rtlCol="0">
            <a:normAutofit/>
          </a:bodyPr>
          <a:lstStyle/>
          <a:p>
            <a:pPr lvl="0"/>
            <a:endParaRPr lang="en-US" noProof="0" dirty="0"/>
          </a:p>
        </p:txBody>
      </p:sp>
      <p:sp>
        <p:nvSpPr>
          <p:cNvPr id="11" name="Title 1"/>
          <p:cNvSpPr>
            <a:spLocks noGrp="1"/>
          </p:cNvSpPr>
          <p:nvPr>
            <p:ph type="title"/>
          </p:nvPr>
        </p:nvSpPr>
        <p:spPr>
          <a:xfrm rot="21420000">
            <a:off x="246888" y="512064"/>
            <a:ext cx="8650224" cy="1746504"/>
          </a:xfrm>
        </p:spPr>
        <p:txBody>
          <a:bodyPr>
            <a:noAutofit/>
          </a:bodyPr>
          <a:lstStyle>
            <a:lvl1pPr>
              <a:defRPr lang="en-US" sz="7200" b="1" kern="1200" dirty="0">
                <a:solidFill>
                  <a:schemeClr val="bg1"/>
                </a:solidFill>
                <a:latin typeface="Century Gothic" pitchFamily="34" charset="0"/>
                <a:ea typeface="+mn-ea"/>
                <a:cs typeface="+mn-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7919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Text Placeholder 7"/>
          <p:cNvSpPr>
            <a:spLocks noGrp="1"/>
          </p:cNvSpPr>
          <p:nvPr>
            <p:ph type="body" sz="quarter" idx="13"/>
          </p:nvPr>
        </p:nvSpPr>
        <p:spPr>
          <a:xfrm>
            <a:off x="3657600" y="457200"/>
            <a:ext cx="34290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A09E53FF-B083-4257-B9D4-B00533788004}" type="datetimeFigureOut">
              <a:rPr lang="en-US"/>
              <a:pPr>
                <a:defRPr/>
              </a:pPr>
              <a:t>9/25/2015</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2EB140CC-59A5-47F8-928E-93DEFF5D74DA}" type="slidenum">
              <a:rPr lang="en-US"/>
              <a:pPr>
                <a:defRPr/>
              </a:pPr>
              <a:t>‹#›</a:t>
            </a:fld>
            <a:endParaRPr lang="en-US" dirty="0"/>
          </a:p>
        </p:txBody>
      </p:sp>
    </p:spTree>
    <p:extLst>
      <p:ext uri="{BB962C8B-B14F-4D97-AF65-F5344CB8AC3E}">
        <p14:creationId xmlns:p14="http://schemas.microsoft.com/office/powerpoint/2010/main" val="367972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1EEC76-87EC-4EE8-9A2E-ADD13B2C95AD}" type="datetimeFigureOut">
              <a:rPr lang="en-US"/>
              <a:pPr>
                <a:defRPr/>
              </a:pPr>
              <a:t>9/25/2015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E7A7D5-C12E-4A92-874E-6D9F1072CB5D}" type="slidenum">
              <a:rPr lang="en-US"/>
              <a:pPr>
                <a:defRPr/>
              </a:pPr>
              <a:t>‹#›</a:t>
            </a:fld>
            <a:endParaRPr lang="en-US" dirty="0"/>
          </a:p>
        </p:txBody>
      </p:sp>
    </p:spTree>
    <p:extLst>
      <p:ext uri="{BB962C8B-B14F-4D97-AF65-F5344CB8AC3E}">
        <p14:creationId xmlns:p14="http://schemas.microsoft.com/office/powerpoint/2010/main" val="42378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DC69365-FC52-40AD-96A2-3D8D7D7CC3A8}" type="datetimeFigureOut">
              <a:rPr lang="en-US"/>
              <a:pPr>
                <a:defRPr/>
              </a:pPr>
              <a:t>9/25/2015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E701FD-0A50-4F97-93D6-16BFFACE3962}" type="slidenum">
              <a:rPr lang="en-US"/>
              <a:pPr>
                <a:defRPr/>
              </a:pPr>
              <a:t>‹#›</a:t>
            </a:fld>
            <a:endParaRPr lang="en-US" dirty="0"/>
          </a:p>
        </p:txBody>
      </p:sp>
    </p:spTree>
    <p:extLst>
      <p:ext uri="{BB962C8B-B14F-4D97-AF65-F5344CB8AC3E}">
        <p14:creationId xmlns:p14="http://schemas.microsoft.com/office/powerpoint/2010/main" val="196848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24D389F-9CDB-484E-8662-053354C67D89}" type="datetimeFigureOut">
              <a:rPr lang="en-US"/>
              <a:pPr>
                <a:defRPr/>
              </a:pPr>
              <a:t>9/25/2015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AA64869-71E1-4196-AFB9-840C67C5A857}" type="slidenum">
              <a:rPr lang="en-US"/>
              <a:pPr>
                <a:defRPr/>
              </a:pPr>
              <a:t>‹#›</a:t>
            </a:fld>
            <a:endParaRPr lang="en-US" dirty="0"/>
          </a:p>
        </p:txBody>
      </p:sp>
    </p:spTree>
    <p:extLst>
      <p:ext uri="{BB962C8B-B14F-4D97-AF65-F5344CB8AC3E}">
        <p14:creationId xmlns:p14="http://schemas.microsoft.com/office/powerpoint/2010/main" val="64435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A86D20-FC8D-4969-B28E-CFD4E85793FE}" type="datetimeFigureOut">
              <a:rPr lang="en-US"/>
              <a:pPr>
                <a:defRPr/>
              </a:pPr>
              <a:t>9/25/2015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2AD68A-1B0C-4450-86DD-F94130F5C09E}" type="slidenum">
              <a:rPr lang="en-US"/>
              <a:pPr>
                <a:defRPr/>
              </a:pPr>
              <a:t>‹#›</a:t>
            </a:fld>
            <a:endParaRPr lang="en-US" dirty="0"/>
          </a:p>
        </p:txBody>
      </p:sp>
    </p:spTree>
    <p:extLst>
      <p:ext uri="{BB962C8B-B14F-4D97-AF65-F5344CB8AC3E}">
        <p14:creationId xmlns:p14="http://schemas.microsoft.com/office/powerpoint/2010/main" val="75870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20BFAC3-D99A-4761-9E18-2321E2D48000}" type="datetimeFigureOut">
              <a:rPr lang="en-US"/>
              <a:pPr>
                <a:defRPr/>
              </a:pPr>
              <a:t>9/25/2015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799125F-D806-4B20-B9DF-7721520A46D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922B662-85CE-4C1D-B025-4E3D4C20FB22}" type="datetimeFigureOut">
              <a:rPr lang="en-US"/>
              <a:pPr>
                <a:defRPr/>
              </a:pPr>
              <a:t>9/25/2015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1FB5E7D-EF9B-4FED-9E46-1E2ED027EEE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0000">
            <a:off x="291084" y="5893167"/>
            <a:ext cx="3913632" cy="649224"/>
          </a:xfrm>
        </p:spPr>
        <p:txBody>
          <a:bodyPr/>
          <a:lstStyle/>
          <a:p>
            <a:r>
              <a:rPr lang="en-US" sz="2400" dirty="0" smtClean="0"/>
              <a:t>San Jose Public Library</a:t>
            </a:r>
            <a:endParaRPr lang="en-US" sz="2400" dirty="0"/>
          </a:p>
        </p:txBody>
      </p:sp>
      <p:sp>
        <p:nvSpPr>
          <p:cNvPr id="3" name="TextBox 2"/>
          <p:cNvSpPr txBox="1"/>
          <p:nvPr/>
        </p:nvSpPr>
        <p:spPr>
          <a:xfrm>
            <a:off x="228600" y="2827822"/>
            <a:ext cx="4114800" cy="2400657"/>
          </a:xfrm>
          <a:prstGeom prst="rect">
            <a:avLst/>
          </a:prstGeom>
          <a:noFill/>
        </p:spPr>
        <p:txBody>
          <a:bodyPr wrap="square" rtlCol="0">
            <a:spAutoFit/>
          </a:bodyPr>
          <a:lstStyle/>
          <a:p>
            <a:pPr algn="ctr"/>
            <a:r>
              <a:rPr lang="en-US" sz="5000" b="1" dirty="0" smtClean="0">
                <a:latin typeface="Century Gothic" pitchFamily="34" charset="0"/>
              </a:rPr>
              <a:t>Outreach</a:t>
            </a:r>
          </a:p>
          <a:p>
            <a:pPr algn="ctr"/>
            <a:r>
              <a:rPr lang="en-US" sz="5000" b="1" dirty="0" smtClean="0">
                <a:latin typeface="Century Gothic" pitchFamily="34" charset="0"/>
              </a:rPr>
              <a:t> to the </a:t>
            </a:r>
          </a:p>
          <a:p>
            <a:pPr algn="ctr"/>
            <a:r>
              <a:rPr lang="en-US" sz="5000" b="1" dirty="0" smtClean="0">
                <a:latin typeface="Century Gothic" pitchFamily="34" charset="0"/>
              </a:rPr>
              <a:t>20s-30s</a:t>
            </a:r>
          </a:p>
        </p:txBody>
      </p:sp>
      <p:pic>
        <p:nvPicPr>
          <p:cNvPr id="129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493379"/>
            <a:ext cx="4602899" cy="306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rot="20959428">
            <a:off x="368114" y="448509"/>
            <a:ext cx="4781146" cy="1952886"/>
          </a:xfrm>
          <a:prstGeom prst="rect">
            <a:avLst/>
          </a:prstGeom>
          <a:solidFill>
            <a:srgbClr val="02AF98"/>
          </a:solidFill>
          <a:ln>
            <a:noFill/>
          </a:ln>
          <a:effectLst>
            <a:outerShdw blurRad="50800" dist="38100" dir="5400000" algn="ctr" rotWithShape="0">
              <a:schemeClr val="tx1">
                <a:alpha val="62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lang="en-US" sz="3600" b="1" kern="1200" smtClean="0">
                <a:solidFill>
                  <a:schemeClr val="bg1"/>
                </a:solidFill>
                <a:latin typeface="Century Gothic" pitchFamily="34" charset="0"/>
                <a:ea typeface="+mn-ea"/>
                <a:cs typeface="+mn-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400" dirty="0" smtClean="0"/>
              <a:t>Evolution of a Library Game Show</a:t>
            </a:r>
            <a:endParaRPr lang="en-US" sz="4400" dirty="0"/>
          </a:p>
        </p:txBody>
      </p:sp>
    </p:spTree>
    <p:extLst>
      <p:ext uri="{BB962C8B-B14F-4D97-AF65-F5344CB8AC3E}">
        <p14:creationId xmlns:p14="http://schemas.microsoft.com/office/powerpoint/2010/main" val="3206622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6"/>
          <p:cNvSpPr>
            <a:spLocks noGrp="1"/>
          </p:cNvSpPr>
          <p:nvPr>
            <p:ph type="body" sz="half" idx="2"/>
          </p:nvPr>
        </p:nvSpPr>
        <p:spPr>
          <a:xfrm>
            <a:off x="609600" y="2514600"/>
            <a:ext cx="5257800" cy="3733800"/>
          </a:xfrm>
        </p:spPr>
        <p:txBody>
          <a:bodyPr/>
          <a:lstStyle/>
          <a:p>
            <a:r>
              <a:rPr sz="4400" dirty="0"/>
              <a:t>We’re Signing People Up for Library Cards!</a:t>
            </a:r>
          </a:p>
          <a:p>
            <a:endParaRPr sz="4400" dirty="0"/>
          </a:p>
          <a:p>
            <a:r>
              <a:rPr sz="4400" dirty="0"/>
              <a:t>Get Yours Today!</a:t>
            </a:r>
          </a:p>
        </p:txBody>
      </p:sp>
      <p:sp>
        <p:nvSpPr>
          <p:cNvPr id="4" name="Title 3"/>
          <p:cNvSpPr>
            <a:spLocks noGrp="1"/>
          </p:cNvSpPr>
          <p:nvPr>
            <p:ph type="title"/>
          </p:nvPr>
        </p:nvSpPr>
        <p:spPr>
          <a:xfrm rot="21420000">
            <a:off x="247650" y="512763"/>
            <a:ext cx="8648700" cy="1746250"/>
          </a:xfrm>
        </p:spPr>
        <p:txBody>
          <a:bodyPr rtlCol="0"/>
          <a:lstStyle/>
          <a:p>
            <a:pPr fontAlgn="auto">
              <a:spcAft>
                <a:spcPts val="0"/>
              </a:spcAft>
              <a:defRPr/>
            </a:pPr>
            <a:r>
              <a:t>DID YOU KNOW?</a:t>
            </a:r>
          </a:p>
        </p:txBody>
      </p:sp>
      <p:pic>
        <p:nvPicPr>
          <p:cNvPr id="32772" name="Picture 2" descr="http://www.visitmylibrary.org/images/content/library_c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860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6"/>
          <p:cNvSpPr>
            <a:spLocks noGrp="1"/>
          </p:cNvSpPr>
          <p:nvPr>
            <p:ph type="body" sz="half" idx="2"/>
          </p:nvPr>
        </p:nvSpPr>
        <p:spPr>
          <a:xfrm>
            <a:off x="609600" y="2514600"/>
            <a:ext cx="5181600" cy="3733800"/>
          </a:xfrm>
        </p:spPr>
        <p:txBody>
          <a:bodyPr/>
          <a:lstStyle/>
          <a:p>
            <a:r>
              <a:rPr dirty="0"/>
              <a:t>There’s an App for that!</a:t>
            </a:r>
          </a:p>
          <a:p>
            <a:r>
              <a:rPr dirty="0"/>
              <a:t>Check the catalog and renew your materials from the SJPL app!</a:t>
            </a:r>
          </a:p>
          <a:p>
            <a:endParaRPr sz="2000" b="1" i="1" dirty="0" smtClean="0"/>
          </a:p>
          <a:p>
            <a:r>
              <a:rPr sz="2000" b="1" i="1" dirty="0" smtClean="0"/>
              <a:t>Search </a:t>
            </a:r>
            <a:r>
              <a:rPr sz="2000" b="1" i="1" dirty="0"/>
              <a:t>for “SJPL” on the App store</a:t>
            </a:r>
          </a:p>
        </p:txBody>
      </p:sp>
      <p:sp>
        <p:nvSpPr>
          <p:cNvPr id="4" name="Title 3"/>
          <p:cNvSpPr>
            <a:spLocks noGrp="1"/>
          </p:cNvSpPr>
          <p:nvPr>
            <p:ph type="title"/>
          </p:nvPr>
        </p:nvSpPr>
        <p:spPr>
          <a:xfrm rot="21420000">
            <a:off x="247650" y="512763"/>
            <a:ext cx="8648700" cy="1746250"/>
          </a:xfrm>
        </p:spPr>
        <p:txBody>
          <a:bodyPr rtlCol="0"/>
          <a:lstStyle/>
          <a:p>
            <a:pPr fontAlgn="auto">
              <a:spcAft>
                <a:spcPts val="0"/>
              </a:spcAft>
              <a:defRPr/>
            </a:pPr>
            <a:r>
              <a:rPr dirty="0"/>
              <a:t>DID YOU KNOW?</a:t>
            </a:r>
          </a:p>
        </p:txBody>
      </p:sp>
      <p:pic>
        <p:nvPicPr>
          <p:cNvPr id="59395" name="Picture 2" descr="http://www.neontommy.com/sites/default/files/keep_calm_app_by_bronzeathelete-d4nf5zl.jpg?1389821381"/>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1862" b="4710"/>
          <a:stretch>
            <a:fillRect/>
          </a:stretch>
        </p:blipFill>
        <p:spPr>
          <a:xfrm>
            <a:off x="5791200" y="2362200"/>
            <a:ext cx="2590800" cy="346392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6"/>
          <p:cNvSpPr>
            <a:spLocks noGrp="1"/>
          </p:cNvSpPr>
          <p:nvPr>
            <p:ph type="body" sz="half" idx="2"/>
          </p:nvPr>
        </p:nvSpPr>
        <p:spPr>
          <a:xfrm>
            <a:off x="609600" y="2514600"/>
            <a:ext cx="4800600" cy="3733800"/>
          </a:xfrm>
        </p:spPr>
        <p:txBody>
          <a:bodyPr/>
          <a:lstStyle/>
          <a:p>
            <a:r>
              <a:rPr sz="3600"/>
              <a:t>When you donate books to the library you are helping earn funding for library programming</a:t>
            </a:r>
          </a:p>
        </p:txBody>
      </p:sp>
      <p:sp>
        <p:nvSpPr>
          <p:cNvPr id="4" name="Title 3"/>
          <p:cNvSpPr>
            <a:spLocks noGrp="1"/>
          </p:cNvSpPr>
          <p:nvPr>
            <p:ph type="title"/>
          </p:nvPr>
        </p:nvSpPr>
        <p:spPr>
          <a:xfrm rot="21420000">
            <a:off x="247650" y="512763"/>
            <a:ext cx="8648700" cy="1746250"/>
          </a:xfrm>
        </p:spPr>
        <p:txBody>
          <a:bodyPr rtlCol="0"/>
          <a:lstStyle/>
          <a:p>
            <a:pPr fontAlgn="auto">
              <a:spcAft>
                <a:spcPts val="0"/>
              </a:spcAft>
              <a:defRPr/>
            </a:pPr>
            <a:r>
              <a:t>DID YOU KNOW?</a:t>
            </a:r>
          </a:p>
        </p:txBody>
      </p:sp>
      <p:pic>
        <p:nvPicPr>
          <p:cNvPr id="60419" name="Picture 4" descr="http://www.hcpl.net/sites/default/files/Got%20Books.jpg"/>
          <p:cNvPicPr>
            <a:picLocks noGrp="1" noChangeAspect="1" noChangeArrowheads="1"/>
          </p:cNvPicPr>
          <p:nvPr>
            <p:ph type="pic" sz="quarter" idx="13"/>
          </p:nvPr>
        </p:nvPicPr>
        <p:blipFill>
          <a:blip r:embed="rId3" cstate="print">
            <a:extLst>
              <a:ext uri="{28A0092B-C50C-407E-A947-70E740481C1C}">
                <a14:useLocalDpi xmlns:a14="http://schemas.microsoft.com/office/drawing/2010/main" val="0"/>
              </a:ext>
            </a:extLst>
          </a:blip>
          <a:srcRect l="9166" r="9166"/>
          <a:stretch>
            <a:fillRect/>
          </a:stretch>
        </p:blipFill>
        <p:spPr>
          <a:xfrm>
            <a:off x="5715000" y="2286000"/>
            <a:ext cx="2984500" cy="35814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8450"/>
            <a:ext cx="4259263"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0558" y="3751206"/>
            <a:ext cx="405130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stretch>
            <a:fillRect/>
          </a:stretch>
        </p:blipFill>
        <p:spPr>
          <a:xfrm>
            <a:off x="4800600" y="314325"/>
            <a:ext cx="3942730" cy="2651649"/>
          </a:xfrm>
          <a:prstGeom prst="rect">
            <a:avLst/>
          </a:prstGeom>
        </p:spPr>
      </p:pic>
    </p:spTree>
    <p:extLst>
      <p:ext uri="{BB962C8B-B14F-4D97-AF65-F5344CB8AC3E}">
        <p14:creationId xmlns:p14="http://schemas.microsoft.com/office/powerpoint/2010/main" val="382431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21420000">
            <a:off x="247650" y="512763"/>
            <a:ext cx="8648700" cy="1746250"/>
          </a:xfrm>
        </p:spPr>
        <p:txBody>
          <a:bodyPr rtlCol="0"/>
          <a:lstStyle/>
          <a:p>
            <a:pPr fontAlgn="auto">
              <a:spcAft>
                <a:spcPts val="0"/>
              </a:spcAft>
              <a:defRPr/>
            </a:pPr>
            <a:r>
              <a:rPr sz="6000" smtClean="0"/>
              <a:t>What does the library service “Mango” do?</a:t>
            </a:r>
            <a:endParaRPr sz="6000"/>
          </a:p>
        </p:txBody>
      </p:sp>
      <p:sp>
        <p:nvSpPr>
          <p:cNvPr id="4" name="Content Placeholder 3"/>
          <p:cNvSpPr>
            <a:spLocks noGrp="1"/>
          </p:cNvSpPr>
          <p:nvPr>
            <p:ph idx="1"/>
          </p:nvPr>
        </p:nvSpPr>
        <p:spPr>
          <a:xfrm>
            <a:off x="612775" y="2587625"/>
            <a:ext cx="7927975" cy="3736975"/>
          </a:xfrm>
        </p:spPr>
        <p:txBody>
          <a:bodyPr/>
          <a:lstStyle/>
          <a:p>
            <a:pPr algn="l">
              <a:buFont typeface="Arial" pitchFamily="34" charset="0"/>
              <a:buChar char="•"/>
            </a:pPr>
            <a:r>
              <a:t>Deliver delicious fruit</a:t>
            </a:r>
          </a:p>
          <a:p>
            <a:pPr algn="l">
              <a:buFont typeface="Arial" pitchFamily="34" charset="0"/>
              <a:buChar char="•"/>
            </a:pPr>
            <a:r>
              <a:t>Teach you over 60 languages for free</a:t>
            </a:r>
          </a:p>
          <a:p>
            <a:pPr algn="l">
              <a:buFont typeface="Arial" pitchFamily="34" charset="0"/>
              <a:buChar char="•"/>
            </a:pPr>
            <a:r>
              <a:t>Prevent the NSA from knowing what books you check out</a:t>
            </a:r>
          </a:p>
          <a:p>
            <a:pPr algn="l">
              <a:buFont typeface="Arial" pitchFamily="34" charset="0"/>
              <a:buChar char="•"/>
            </a:pPr>
            <a:r>
              <a:t>Streams Caribbean Music through your smart phone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2" end="2"/>
                                            </p:txEl>
                                          </p:spTgt>
                                        </p:tgtEl>
                                      </p:cBhvr>
                                    </p:animEffect>
                                    <p:set>
                                      <p:cBhvr>
                                        <p:cTn id="10" dur="1" fill="hold">
                                          <p:stCondLst>
                                            <p:cond delay="499"/>
                                          </p:stCondLst>
                                        </p:cTn>
                                        <p:tgtEl>
                                          <p:spTgt spid="4">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xEl>
                                              <p:pRg st="3" end="3"/>
                                            </p:txEl>
                                          </p:spTgt>
                                        </p:tgtEl>
                                      </p:cBhvr>
                                    </p:animEffect>
                                    <p:set>
                                      <p:cBhvr>
                                        <p:cTn id="13"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21420000">
            <a:off x="247650" y="512763"/>
            <a:ext cx="8648700" cy="1746250"/>
          </a:xfrm>
        </p:spPr>
        <p:txBody>
          <a:bodyPr rtlCol="0"/>
          <a:lstStyle/>
          <a:p>
            <a:pPr fontAlgn="auto">
              <a:spcAft>
                <a:spcPts val="0"/>
              </a:spcAft>
              <a:defRPr/>
            </a:pPr>
            <a:r>
              <a:rPr sz="4000" smtClean="0"/>
              <a:t>What age groups can participate in Summer Reading?</a:t>
            </a:r>
            <a:endParaRPr sz="4000"/>
          </a:p>
        </p:txBody>
      </p:sp>
      <p:sp>
        <p:nvSpPr>
          <p:cNvPr id="4" name="Content Placeholder 3"/>
          <p:cNvSpPr>
            <a:spLocks noGrp="1"/>
          </p:cNvSpPr>
          <p:nvPr>
            <p:ph idx="1"/>
          </p:nvPr>
        </p:nvSpPr>
        <p:spPr>
          <a:xfrm>
            <a:off x="612775" y="2587625"/>
            <a:ext cx="7927975" cy="3736975"/>
          </a:xfrm>
        </p:spPr>
        <p:txBody>
          <a:bodyPr/>
          <a:lstStyle/>
          <a:p>
            <a:pPr algn="l">
              <a:buFont typeface="Arial" pitchFamily="34" charset="0"/>
              <a:buChar char="•"/>
            </a:pPr>
            <a:r>
              <a:rPr sz="3600"/>
              <a:t>Under 6</a:t>
            </a:r>
          </a:p>
          <a:p>
            <a:pPr algn="l">
              <a:buFont typeface="Arial" pitchFamily="34" charset="0"/>
              <a:buChar char="•"/>
            </a:pPr>
            <a:r>
              <a:rPr sz="3600"/>
              <a:t>Under 12</a:t>
            </a:r>
          </a:p>
          <a:p>
            <a:pPr algn="l">
              <a:buFont typeface="Arial" pitchFamily="34" charset="0"/>
              <a:buChar char="•"/>
            </a:pPr>
            <a:r>
              <a:rPr sz="3600"/>
              <a:t>Under 18</a:t>
            </a:r>
          </a:p>
          <a:p>
            <a:pPr algn="l">
              <a:buFont typeface="Arial" pitchFamily="34" charset="0"/>
              <a:buChar char="•"/>
            </a:pPr>
            <a:r>
              <a:rPr sz="3600"/>
              <a:t>Breathing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1" end="1"/>
                                            </p:txEl>
                                          </p:spTgt>
                                        </p:tgtEl>
                                      </p:cBhvr>
                                    </p:animEffect>
                                    <p:set>
                                      <p:cBhvr>
                                        <p:cTn id="10" dur="1" fill="hold">
                                          <p:stCondLst>
                                            <p:cond delay="499"/>
                                          </p:stCondLst>
                                        </p:cTn>
                                        <p:tgtEl>
                                          <p:spTgt spid="4">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xEl>
                                              <p:pRg st="2" end="2"/>
                                            </p:txEl>
                                          </p:spTgt>
                                        </p:tgtEl>
                                      </p:cBhvr>
                                    </p:animEffect>
                                    <p:set>
                                      <p:cBhvr>
                                        <p:cTn id="13"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1447800" y="304800"/>
            <a:ext cx="6248400" cy="6248400"/>
          </a:xfrm>
          <a:prstGeom prst="ellipse">
            <a:avLst/>
          </a:prstGeom>
          <a:solidFill>
            <a:schemeClr val="bg1"/>
          </a:solidFill>
          <a:ln w="76200">
            <a:solidFill>
              <a:srgbClr val="F6E2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1-1"/>
          <p:cNvSpPr/>
          <p:nvPr/>
        </p:nvSpPr>
        <p:spPr>
          <a:xfrm rot="21445355">
            <a:off x="247650" y="2554288"/>
            <a:ext cx="8648700" cy="1749425"/>
          </a:xfrm>
          <a:custGeom>
            <a:avLst/>
            <a:gdLst>
              <a:gd name="connsiteX0" fmla="*/ 0 w 1363712"/>
              <a:gd name="connsiteY0" fmla="*/ 0 h 818227"/>
              <a:gd name="connsiteX1" fmla="*/ 1363712 w 1363712"/>
              <a:gd name="connsiteY1" fmla="*/ 0 h 818227"/>
              <a:gd name="connsiteX2" fmla="*/ 1363712 w 1363712"/>
              <a:gd name="connsiteY2" fmla="*/ 818227 h 818227"/>
              <a:gd name="connsiteX3" fmla="*/ 0 w 1363712"/>
              <a:gd name="connsiteY3" fmla="*/ 818227 h 818227"/>
              <a:gd name="connsiteX4" fmla="*/ 0 w 1363712"/>
              <a:gd name="connsiteY4" fmla="*/ 0 h 8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12" h="818227">
                <a:moveTo>
                  <a:pt x="0" y="0"/>
                </a:moveTo>
                <a:lnTo>
                  <a:pt x="1363712" y="0"/>
                </a:lnTo>
                <a:lnTo>
                  <a:pt x="1363712" y="818227"/>
                </a:lnTo>
                <a:lnTo>
                  <a:pt x="0" y="818227"/>
                </a:lnTo>
                <a:lnTo>
                  <a:pt x="0" y="0"/>
                </a:lnTo>
                <a:close/>
              </a:path>
            </a:pathLst>
          </a:custGeom>
          <a:solidFill>
            <a:srgbClr val="C1282D"/>
          </a:solidFill>
          <a:effectLst>
            <a:outerShdw blurRad="50800" dist="38100" dir="5400000" algn="t" rotWithShape="0">
              <a:prstClr val="black">
                <a:alpha val="62000"/>
              </a:prstClr>
            </a:outerShdw>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49530" tIns="49530" rIns="49530" bIns="49530" spcCol="1270" anchor="ctr">
            <a:normAutofit fontScale="92500" lnSpcReduction="10000"/>
          </a:bodyPr>
          <a:lstStyle/>
          <a:p>
            <a:pPr algn="ctr" defTabSz="577850" fontAlgn="auto">
              <a:lnSpc>
                <a:spcPct val="90000"/>
              </a:lnSpc>
              <a:spcAft>
                <a:spcPct val="35000"/>
              </a:spcAft>
              <a:defRPr/>
            </a:pPr>
            <a:r>
              <a:rPr lang="en-US" sz="7200" b="1" dirty="0">
                <a:solidFill>
                  <a:schemeClr val="bg1"/>
                </a:solidFill>
                <a:latin typeface="Century Gothic" pitchFamily="34" charset="0"/>
              </a:rPr>
              <a:t>PYRAMID OF KNOWLEDGE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325" y="252413"/>
            <a:ext cx="8107981" cy="53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588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1-1">
            <a:hlinkClick r:id="" action="ppaction://noaction"/>
          </p:cNvPr>
          <p:cNvSpPr/>
          <p:nvPr/>
        </p:nvSpPr>
        <p:spPr>
          <a:xfrm>
            <a:off x="609599" y="1981200"/>
            <a:ext cx="1847088" cy="1106424"/>
          </a:xfrm>
          <a:custGeom>
            <a:avLst/>
            <a:gdLst>
              <a:gd name="connsiteX0" fmla="*/ 0 w 1363712"/>
              <a:gd name="connsiteY0" fmla="*/ 0 h 818227"/>
              <a:gd name="connsiteX1" fmla="*/ 1363712 w 1363712"/>
              <a:gd name="connsiteY1" fmla="*/ 0 h 818227"/>
              <a:gd name="connsiteX2" fmla="*/ 1363712 w 1363712"/>
              <a:gd name="connsiteY2" fmla="*/ 818227 h 818227"/>
              <a:gd name="connsiteX3" fmla="*/ 0 w 1363712"/>
              <a:gd name="connsiteY3" fmla="*/ 818227 h 818227"/>
              <a:gd name="connsiteX4" fmla="*/ 0 w 1363712"/>
              <a:gd name="connsiteY4" fmla="*/ 0 h 8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12" h="818227">
                <a:moveTo>
                  <a:pt x="0" y="0"/>
                </a:moveTo>
                <a:lnTo>
                  <a:pt x="1363712" y="0"/>
                </a:lnTo>
                <a:lnTo>
                  <a:pt x="1363712" y="818227"/>
                </a:lnTo>
                <a:lnTo>
                  <a:pt x="0" y="818227"/>
                </a:lnTo>
                <a:lnTo>
                  <a:pt x="0" y="0"/>
                </a:lnTo>
                <a:close/>
              </a:path>
            </a:pathLst>
          </a:custGeom>
          <a:solidFill>
            <a:schemeClr val="accent2">
              <a:lumMod val="60000"/>
              <a:lumOff val="40000"/>
            </a:schemeClr>
          </a:solidFill>
          <a:ln w="57150">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49530" tIns="49530" rIns="49530" bIns="49530" spcCol="1270" anchor="ctr">
            <a:normAutofit/>
          </a:bodyPr>
          <a:lstStyle/>
          <a:p>
            <a:pPr algn="ctr" defTabSz="577850" fontAlgn="auto">
              <a:lnSpc>
                <a:spcPct val="90000"/>
              </a:lnSpc>
              <a:spcAft>
                <a:spcPct val="35000"/>
              </a:spcAft>
              <a:defRPr/>
            </a:pPr>
            <a:r>
              <a:rPr lang="en-US" sz="4400" b="1" dirty="0">
                <a:ln w="19050">
                  <a:noFill/>
                </a:ln>
                <a:solidFill>
                  <a:schemeClr val="bg1"/>
                </a:solidFill>
                <a:effectLst>
                  <a:glow rad="228600">
                    <a:schemeClr val="accent2">
                      <a:satMod val="175000"/>
                      <a:alpha val="40000"/>
                    </a:schemeClr>
                  </a:glow>
                </a:effectLst>
                <a:latin typeface="Century Gothic" pitchFamily="34" charset="0"/>
              </a:rPr>
              <a:t>TRIVIA</a:t>
            </a:r>
          </a:p>
        </p:txBody>
      </p:sp>
      <p:sp>
        <p:nvSpPr>
          <p:cNvPr id="43" name="A1-2">
            <a:hlinkClick r:id="" action="ppaction://noaction"/>
          </p:cNvPr>
          <p:cNvSpPr/>
          <p:nvPr/>
        </p:nvSpPr>
        <p:spPr>
          <a:xfrm>
            <a:off x="4648199" y="1998958"/>
            <a:ext cx="1847088" cy="1106424"/>
          </a:xfrm>
          <a:custGeom>
            <a:avLst/>
            <a:gdLst>
              <a:gd name="connsiteX0" fmla="*/ 0 w 1363712"/>
              <a:gd name="connsiteY0" fmla="*/ 0 h 818227"/>
              <a:gd name="connsiteX1" fmla="*/ 1363712 w 1363712"/>
              <a:gd name="connsiteY1" fmla="*/ 0 h 818227"/>
              <a:gd name="connsiteX2" fmla="*/ 1363712 w 1363712"/>
              <a:gd name="connsiteY2" fmla="*/ 818227 h 818227"/>
              <a:gd name="connsiteX3" fmla="*/ 0 w 1363712"/>
              <a:gd name="connsiteY3" fmla="*/ 818227 h 818227"/>
              <a:gd name="connsiteX4" fmla="*/ 0 w 1363712"/>
              <a:gd name="connsiteY4" fmla="*/ 0 h 8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12" h="818227">
                <a:moveTo>
                  <a:pt x="0" y="0"/>
                </a:moveTo>
                <a:lnTo>
                  <a:pt x="1363712" y="0"/>
                </a:lnTo>
                <a:lnTo>
                  <a:pt x="1363712" y="818227"/>
                </a:lnTo>
                <a:lnTo>
                  <a:pt x="0" y="818227"/>
                </a:lnTo>
                <a:lnTo>
                  <a:pt x="0" y="0"/>
                </a:lnTo>
                <a:close/>
              </a:path>
            </a:pathLst>
          </a:custGeom>
          <a:solidFill>
            <a:schemeClr val="accent2">
              <a:lumMod val="60000"/>
              <a:lumOff val="40000"/>
            </a:schemeClr>
          </a:solidFill>
          <a:ln w="57150">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49530" tIns="49530" rIns="49530" bIns="49530" spcCol="1270" anchor="ctr">
            <a:normAutofit/>
          </a:bodyPr>
          <a:lstStyle/>
          <a:p>
            <a:pPr algn="ctr" defTabSz="577850" fontAlgn="auto">
              <a:lnSpc>
                <a:spcPct val="90000"/>
              </a:lnSpc>
              <a:spcAft>
                <a:spcPct val="35000"/>
              </a:spcAft>
              <a:defRPr/>
            </a:pPr>
            <a:r>
              <a:rPr lang="en-US" sz="4400" b="1" dirty="0">
                <a:ln w="19050">
                  <a:noFill/>
                </a:ln>
                <a:solidFill>
                  <a:schemeClr val="bg1"/>
                </a:solidFill>
                <a:effectLst>
                  <a:glow rad="228600">
                    <a:schemeClr val="accent2">
                      <a:satMod val="175000"/>
                      <a:alpha val="40000"/>
                    </a:schemeClr>
                  </a:glow>
                </a:effectLst>
                <a:latin typeface="Century Gothic" pitchFamily="34" charset="0"/>
              </a:rPr>
              <a:t>TRIVIA</a:t>
            </a:r>
          </a:p>
        </p:txBody>
      </p:sp>
      <p:sp>
        <p:nvSpPr>
          <p:cNvPr id="46" name="A2-1">
            <a:hlinkClick r:id="" action="ppaction://noaction"/>
          </p:cNvPr>
          <p:cNvSpPr/>
          <p:nvPr/>
        </p:nvSpPr>
        <p:spPr>
          <a:xfrm>
            <a:off x="2623822" y="1981200"/>
            <a:ext cx="1847088" cy="1106424"/>
          </a:xfrm>
          <a:custGeom>
            <a:avLst/>
            <a:gdLst>
              <a:gd name="connsiteX0" fmla="*/ 0 w 1363712"/>
              <a:gd name="connsiteY0" fmla="*/ 0 h 818227"/>
              <a:gd name="connsiteX1" fmla="*/ 1363712 w 1363712"/>
              <a:gd name="connsiteY1" fmla="*/ 0 h 818227"/>
              <a:gd name="connsiteX2" fmla="*/ 1363712 w 1363712"/>
              <a:gd name="connsiteY2" fmla="*/ 818227 h 818227"/>
              <a:gd name="connsiteX3" fmla="*/ 0 w 1363712"/>
              <a:gd name="connsiteY3" fmla="*/ 818227 h 818227"/>
              <a:gd name="connsiteX4" fmla="*/ 0 w 1363712"/>
              <a:gd name="connsiteY4" fmla="*/ 0 h 8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12" h="818227">
                <a:moveTo>
                  <a:pt x="0" y="0"/>
                </a:moveTo>
                <a:lnTo>
                  <a:pt x="1363712" y="0"/>
                </a:lnTo>
                <a:lnTo>
                  <a:pt x="1363712" y="818227"/>
                </a:lnTo>
                <a:lnTo>
                  <a:pt x="0" y="818227"/>
                </a:lnTo>
                <a:lnTo>
                  <a:pt x="0" y="0"/>
                </a:lnTo>
                <a:close/>
              </a:path>
            </a:pathLst>
          </a:custGeom>
          <a:solidFill>
            <a:schemeClr val="accent2">
              <a:lumMod val="60000"/>
              <a:lumOff val="40000"/>
            </a:schemeClr>
          </a:solidFill>
          <a:ln w="57150">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49530" tIns="49530" rIns="49530" bIns="49530" spcCol="1270" anchor="ctr">
            <a:normAutofit/>
          </a:bodyPr>
          <a:lstStyle/>
          <a:p>
            <a:pPr algn="ctr" defTabSz="577850" fontAlgn="auto">
              <a:lnSpc>
                <a:spcPct val="90000"/>
              </a:lnSpc>
              <a:spcAft>
                <a:spcPct val="35000"/>
              </a:spcAft>
              <a:defRPr/>
            </a:pPr>
            <a:r>
              <a:rPr lang="en-US" sz="4400" b="1" dirty="0">
                <a:ln w="19050">
                  <a:noFill/>
                </a:ln>
                <a:solidFill>
                  <a:schemeClr val="bg1"/>
                </a:solidFill>
                <a:effectLst>
                  <a:glow rad="228600">
                    <a:schemeClr val="accent2">
                      <a:satMod val="175000"/>
                      <a:alpha val="40000"/>
                    </a:schemeClr>
                  </a:glow>
                </a:effectLst>
                <a:latin typeface="Century Gothic" pitchFamily="34" charset="0"/>
              </a:rPr>
              <a:t>TRIVIA</a:t>
            </a:r>
          </a:p>
        </p:txBody>
      </p:sp>
      <p:sp>
        <p:nvSpPr>
          <p:cNvPr id="47" name="A2-2">
            <a:hlinkClick r:id="" action="ppaction://noaction"/>
          </p:cNvPr>
          <p:cNvSpPr/>
          <p:nvPr/>
        </p:nvSpPr>
        <p:spPr>
          <a:xfrm>
            <a:off x="2623821" y="3236976"/>
            <a:ext cx="1847088" cy="1106424"/>
          </a:xfrm>
          <a:custGeom>
            <a:avLst/>
            <a:gdLst>
              <a:gd name="connsiteX0" fmla="*/ 0 w 1363712"/>
              <a:gd name="connsiteY0" fmla="*/ 0 h 818227"/>
              <a:gd name="connsiteX1" fmla="*/ 1363712 w 1363712"/>
              <a:gd name="connsiteY1" fmla="*/ 0 h 818227"/>
              <a:gd name="connsiteX2" fmla="*/ 1363712 w 1363712"/>
              <a:gd name="connsiteY2" fmla="*/ 818227 h 818227"/>
              <a:gd name="connsiteX3" fmla="*/ 0 w 1363712"/>
              <a:gd name="connsiteY3" fmla="*/ 818227 h 818227"/>
              <a:gd name="connsiteX4" fmla="*/ 0 w 1363712"/>
              <a:gd name="connsiteY4" fmla="*/ 0 h 8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12" h="818227">
                <a:moveTo>
                  <a:pt x="0" y="0"/>
                </a:moveTo>
                <a:lnTo>
                  <a:pt x="1363712" y="0"/>
                </a:lnTo>
                <a:lnTo>
                  <a:pt x="1363712" y="818227"/>
                </a:lnTo>
                <a:lnTo>
                  <a:pt x="0" y="818227"/>
                </a:lnTo>
                <a:lnTo>
                  <a:pt x="0" y="0"/>
                </a:lnTo>
                <a:close/>
              </a:path>
            </a:pathLst>
          </a:custGeom>
          <a:solidFill>
            <a:schemeClr val="accent2">
              <a:lumMod val="60000"/>
              <a:lumOff val="40000"/>
            </a:schemeClr>
          </a:solidFill>
          <a:ln w="57150">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49530" tIns="49530" rIns="49530" bIns="49530" spcCol="1270" anchor="ctr">
            <a:normAutofit/>
          </a:bodyPr>
          <a:lstStyle/>
          <a:p>
            <a:pPr algn="ctr" defTabSz="577850" fontAlgn="auto">
              <a:lnSpc>
                <a:spcPct val="90000"/>
              </a:lnSpc>
              <a:spcAft>
                <a:spcPct val="35000"/>
              </a:spcAft>
              <a:defRPr/>
            </a:pPr>
            <a:r>
              <a:rPr lang="en-US" sz="4400" b="1" dirty="0">
                <a:ln w="19050">
                  <a:noFill/>
                </a:ln>
                <a:solidFill>
                  <a:schemeClr val="bg1"/>
                </a:solidFill>
                <a:effectLst>
                  <a:glow rad="228600">
                    <a:schemeClr val="accent2">
                      <a:satMod val="175000"/>
                      <a:alpha val="40000"/>
                    </a:schemeClr>
                  </a:glow>
                </a:effectLst>
                <a:latin typeface="Century Gothic" pitchFamily="34" charset="0"/>
              </a:rPr>
              <a:t>TRIVIA</a:t>
            </a:r>
          </a:p>
        </p:txBody>
      </p:sp>
      <p:sp>
        <p:nvSpPr>
          <p:cNvPr id="58" name="A3-1">
            <a:hlinkClick r:id="" action="ppaction://noaction"/>
          </p:cNvPr>
          <p:cNvSpPr/>
          <p:nvPr/>
        </p:nvSpPr>
        <p:spPr>
          <a:xfrm>
            <a:off x="610340" y="3236976"/>
            <a:ext cx="1847088" cy="1106424"/>
          </a:xfrm>
          <a:custGeom>
            <a:avLst/>
            <a:gdLst>
              <a:gd name="connsiteX0" fmla="*/ 0 w 1363712"/>
              <a:gd name="connsiteY0" fmla="*/ 0 h 818227"/>
              <a:gd name="connsiteX1" fmla="*/ 1363712 w 1363712"/>
              <a:gd name="connsiteY1" fmla="*/ 0 h 818227"/>
              <a:gd name="connsiteX2" fmla="*/ 1363712 w 1363712"/>
              <a:gd name="connsiteY2" fmla="*/ 818227 h 818227"/>
              <a:gd name="connsiteX3" fmla="*/ 0 w 1363712"/>
              <a:gd name="connsiteY3" fmla="*/ 818227 h 818227"/>
              <a:gd name="connsiteX4" fmla="*/ 0 w 1363712"/>
              <a:gd name="connsiteY4" fmla="*/ 0 h 8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12" h="818227">
                <a:moveTo>
                  <a:pt x="0" y="0"/>
                </a:moveTo>
                <a:lnTo>
                  <a:pt x="1363712" y="0"/>
                </a:lnTo>
                <a:lnTo>
                  <a:pt x="1363712" y="818227"/>
                </a:lnTo>
                <a:lnTo>
                  <a:pt x="0" y="818227"/>
                </a:lnTo>
                <a:lnTo>
                  <a:pt x="0" y="0"/>
                </a:lnTo>
                <a:close/>
              </a:path>
            </a:pathLst>
          </a:custGeom>
          <a:solidFill>
            <a:schemeClr val="accent2">
              <a:lumMod val="60000"/>
              <a:lumOff val="40000"/>
            </a:schemeClr>
          </a:solidFill>
          <a:ln w="57150">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49530" tIns="49530" rIns="49530" bIns="49530" spcCol="1270" anchor="ctr">
            <a:normAutofit/>
          </a:bodyPr>
          <a:lstStyle/>
          <a:p>
            <a:pPr algn="ctr" defTabSz="577850" fontAlgn="auto">
              <a:lnSpc>
                <a:spcPct val="90000"/>
              </a:lnSpc>
              <a:spcAft>
                <a:spcPct val="35000"/>
              </a:spcAft>
              <a:defRPr/>
            </a:pPr>
            <a:r>
              <a:rPr lang="en-US" sz="4400" b="1" dirty="0">
                <a:ln w="19050">
                  <a:noFill/>
                </a:ln>
                <a:solidFill>
                  <a:schemeClr val="bg1"/>
                </a:solidFill>
                <a:effectLst>
                  <a:glow rad="228600">
                    <a:schemeClr val="accent2">
                      <a:satMod val="175000"/>
                      <a:alpha val="40000"/>
                    </a:schemeClr>
                  </a:glow>
                </a:effectLst>
                <a:latin typeface="Century Gothic" pitchFamily="34" charset="0"/>
              </a:rPr>
              <a:t>TRIVIA</a:t>
            </a:r>
          </a:p>
        </p:txBody>
      </p:sp>
      <p:sp>
        <p:nvSpPr>
          <p:cNvPr id="59" name="A3-2">
            <a:hlinkClick r:id="" action="ppaction://noaction"/>
          </p:cNvPr>
          <p:cNvSpPr/>
          <p:nvPr/>
        </p:nvSpPr>
        <p:spPr>
          <a:xfrm>
            <a:off x="4648199" y="3242897"/>
            <a:ext cx="1847088" cy="1106424"/>
          </a:xfrm>
          <a:custGeom>
            <a:avLst/>
            <a:gdLst>
              <a:gd name="connsiteX0" fmla="*/ 0 w 1363712"/>
              <a:gd name="connsiteY0" fmla="*/ 0 h 818227"/>
              <a:gd name="connsiteX1" fmla="*/ 1363712 w 1363712"/>
              <a:gd name="connsiteY1" fmla="*/ 0 h 818227"/>
              <a:gd name="connsiteX2" fmla="*/ 1363712 w 1363712"/>
              <a:gd name="connsiteY2" fmla="*/ 818227 h 818227"/>
              <a:gd name="connsiteX3" fmla="*/ 0 w 1363712"/>
              <a:gd name="connsiteY3" fmla="*/ 818227 h 818227"/>
              <a:gd name="connsiteX4" fmla="*/ 0 w 1363712"/>
              <a:gd name="connsiteY4" fmla="*/ 0 h 8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12" h="818227">
                <a:moveTo>
                  <a:pt x="0" y="0"/>
                </a:moveTo>
                <a:lnTo>
                  <a:pt x="1363712" y="0"/>
                </a:lnTo>
                <a:lnTo>
                  <a:pt x="1363712" y="818227"/>
                </a:lnTo>
                <a:lnTo>
                  <a:pt x="0" y="818227"/>
                </a:lnTo>
                <a:lnTo>
                  <a:pt x="0" y="0"/>
                </a:lnTo>
                <a:close/>
              </a:path>
            </a:pathLst>
          </a:custGeom>
          <a:solidFill>
            <a:schemeClr val="accent2">
              <a:lumMod val="60000"/>
              <a:lumOff val="40000"/>
            </a:schemeClr>
          </a:solidFill>
          <a:ln w="57150">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49530" tIns="49530" rIns="49530" bIns="49530" spcCol="1270" anchor="ctr">
            <a:normAutofit/>
          </a:bodyPr>
          <a:lstStyle/>
          <a:p>
            <a:pPr algn="ctr" defTabSz="577850" fontAlgn="auto">
              <a:lnSpc>
                <a:spcPct val="90000"/>
              </a:lnSpc>
              <a:spcAft>
                <a:spcPct val="35000"/>
              </a:spcAft>
              <a:defRPr/>
            </a:pPr>
            <a:r>
              <a:rPr lang="en-US" sz="4400" b="1" dirty="0">
                <a:ln w="19050">
                  <a:noFill/>
                </a:ln>
                <a:solidFill>
                  <a:schemeClr val="bg1"/>
                </a:solidFill>
                <a:effectLst>
                  <a:glow rad="228600">
                    <a:schemeClr val="accent2">
                      <a:satMod val="175000"/>
                      <a:alpha val="40000"/>
                    </a:schemeClr>
                  </a:glow>
                </a:effectLst>
                <a:latin typeface="Century Gothic" pitchFamily="34" charset="0"/>
              </a:rPr>
              <a:t>STUNT</a:t>
            </a:r>
          </a:p>
        </p:txBody>
      </p:sp>
      <p:sp>
        <p:nvSpPr>
          <p:cNvPr id="62" name="A4-1">
            <a:hlinkClick r:id="" action="ppaction://noaction"/>
          </p:cNvPr>
          <p:cNvSpPr/>
          <p:nvPr/>
        </p:nvSpPr>
        <p:spPr>
          <a:xfrm>
            <a:off x="6708144" y="3242897"/>
            <a:ext cx="1847088" cy="1106424"/>
          </a:xfrm>
          <a:custGeom>
            <a:avLst/>
            <a:gdLst>
              <a:gd name="connsiteX0" fmla="*/ 0 w 1363712"/>
              <a:gd name="connsiteY0" fmla="*/ 0 h 818227"/>
              <a:gd name="connsiteX1" fmla="*/ 1363712 w 1363712"/>
              <a:gd name="connsiteY1" fmla="*/ 0 h 818227"/>
              <a:gd name="connsiteX2" fmla="*/ 1363712 w 1363712"/>
              <a:gd name="connsiteY2" fmla="*/ 818227 h 818227"/>
              <a:gd name="connsiteX3" fmla="*/ 0 w 1363712"/>
              <a:gd name="connsiteY3" fmla="*/ 818227 h 818227"/>
              <a:gd name="connsiteX4" fmla="*/ 0 w 1363712"/>
              <a:gd name="connsiteY4" fmla="*/ 0 h 8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12" h="818227">
                <a:moveTo>
                  <a:pt x="0" y="0"/>
                </a:moveTo>
                <a:lnTo>
                  <a:pt x="1363712" y="0"/>
                </a:lnTo>
                <a:lnTo>
                  <a:pt x="1363712" y="818227"/>
                </a:lnTo>
                <a:lnTo>
                  <a:pt x="0" y="818227"/>
                </a:lnTo>
                <a:lnTo>
                  <a:pt x="0" y="0"/>
                </a:lnTo>
                <a:close/>
              </a:path>
            </a:pathLst>
          </a:custGeom>
          <a:solidFill>
            <a:schemeClr val="accent2">
              <a:lumMod val="60000"/>
              <a:lumOff val="40000"/>
            </a:schemeClr>
          </a:solidFill>
          <a:ln w="57150">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49530" tIns="49530" rIns="49530" bIns="49530" spcCol="1270" anchor="ctr">
            <a:normAutofit/>
          </a:bodyPr>
          <a:lstStyle/>
          <a:p>
            <a:pPr algn="ctr" defTabSz="577850" fontAlgn="auto">
              <a:lnSpc>
                <a:spcPct val="90000"/>
              </a:lnSpc>
              <a:spcAft>
                <a:spcPct val="35000"/>
              </a:spcAft>
              <a:defRPr/>
            </a:pPr>
            <a:r>
              <a:rPr lang="en-US" sz="4400" b="1" dirty="0">
                <a:ln w="19050">
                  <a:noFill/>
                </a:ln>
                <a:solidFill>
                  <a:schemeClr val="bg1"/>
                </a:solidFill>
                <a:effectLst>
                  <a:glow rad="228600">
                    <a:schemeClr val="accent2">
                      <a:satMod val="175000"/>
                      <a:alpha val="40000"/>
                    </a:schemeClr>
                  </a:glow>
                </a:effectLst>
                <a:latin typeface="Century Gothic" pitchFamily="34" charset="0"/>
              </a:rPr>
              <a:t>TRIVIA</a:t>
            </a:r>
          </a:p>
        </p:txBody>
      </p:sp>
      <p:sp>
        <p:nvSpPr>
          <p:cNvPr id="63" name="A4-2">
            <a:hlinkClick r:id="" action="ppaction://noaction"/>
          </p:cNvPr>
          <p:cNvSpPr/>
          <p:nvPr/>
        </p:nvSpPr>
        <p:spPr>
          <a:xfrm>
            <a:off x="6708144" y="1998958"/>
            <a:ext cx="1847088" cy="1106424"/>
          </a:xfrm>
          <a:custGeom>
            <a:avLst/>
            <a:gdLst>
              <a:gd name="connsiteX0" fmla="*/ 0 w 1363712"/>
              <a:gd name="connsiteY0" fmla="*/ 0 h 818227"/>
              <a:gd name="connsiteX1" fmla="*/ 1363712 w 1363712"/>
              <a:gd name="connsiteY1" fmla="*/ 0 h 818227"/>
              <a:gd name="connsiteX2" fmla="*/ 1363712 w 1363712"/>
              <a:gd name="connsiteY2" fmla="*/ 818227 h 818227"/>
              <a:gd name="connsiteX3" fmla="*/ 0 w 1363712"/>
              <a:gd name="connsiteY3" fmla="*/ 818227 h 818227"/>
              <a:gd name="connsiteX4" fmla="*/ 0 w 1363712"/>
              <a:gd name="connsiteY4" fmla="*/ 0 h 8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12" h="818227">
                <a:moveTo>
                  <a:pt x="0" y="0"/>
                </a:moveTo>
                <a:lnTo>
                  <a:pt x="1363712" y="0"/>
                </a:lnTo>
                <a:lnTo>
                  <a:pt x="1363712" y="818227"/>
                </a:lnTo>
                <a:lnTo>
                  <a:pt x="0" y="818227"/>
                </a:lnTo>
                <a:lnTo>
                  <a:pt x="0" y="0"/>
                </a:lnTo>
                <a:close/>
              </a:path>
            </a:pathLst>
          </a:custGeom>
          <a:solidFill>
            <a:schemeClr val="accent2">
              <a:lumMod val="60000"/>
              <a:lumOff val="40000"/>
            </a:schemeClr>
          </a:solidFill>
          <a:ln w="57150">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49530" tIns="49530" rIns="49530" bIns="49530" spcCol="1270" anchor="ctr">
            <a:normAutofit/>
          </a:bodyPr>
          <a:lstStyle/>
          <a:p>
            <a:pPr algn="ctr" defTabSz="577850" fontAlgn="auto">
              <a:lnSpc>
                <a:spcPct val="90000"/>
              </a:lnSpc>
              <a:spcAft>
                <a:spcPct val="35000"/>
              </a:spcAft>
              <a:defRPr/>
            </a:pPr>
            <a:r>
              <a:rPr lang="en-US" sz="4400" b="1" dirty="0">
                <a:ln w="19050">
                  <a:noFill/>
                </a:ln>
                <a:solidFill>
                  <a:schemeClr val="bg1"/>
                </a:solidFill>
                <a:effectLst>
                  <a:glow rad="228600">
                    <a:schemeClr val="accent2">
                      <a:satMod val="175000"/>
                      <a:alpha val="40000"/>
                    </a:schemeClr>
                  </a:glow>
                </a:effectLst>
                <a:latin typeface="Century Gothic" pitchFamily="34" charset="0"/>
              </a:rPr>
              <a:t>STUNT</a:t>
            </a:r>
          </a:p>
        </p:txBody>
      </p:sp>
      <p:sp>
        <p:nvSpPr>
          <p:cNvPr id="20" name="1-1"/>
          <p:cNvSpPr/>
          <p:nvPr/>
        </p:nvSpPr>
        <p:spPr>
          <a:xfrm>
            <a:off x="609600" y="1981200"/>
            <a:ext cx="1847850" cy="1106488"/>
          </a:xfrm>
          <a:custGeom>
            <a:avLst/>
            <a:gdLst>
              <a:gd name="connsiteX0" fmla="*/ 0 w 1363712"/>
              <a:gd name="connsiteY0" fmla="*/ 0 h 818227"/>
              <a:gd name="connsiteX1" fmla="*/ 1363712 w 1363712"/>
              <a:gd name="connsiteY1" fmla="*/ 0 h 818227"/>
              <a:gd name="connsiteX2" fmla="*/ 1363712 w 1363712"/>
              <a:gd name="connsiteY2" fmla="*/ 818227 h 818227"/>
              <a:gd name="connsiteX3" fmla="*/ 0 w 1363712"/>
              <a:gd name="connsiteY3" fmla="*/ 818227 h 818227"/>
              <a:gd name="connsiteX4" fmla="*/ 0 w 1363712"/>
              <a:gd name="connsiteY4" fmla="*/ 0 h 8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12" h="818227">
                <a:moveTo>
                  <a:pt x="0" y="0"/>
                </a:moveTo>
                <a:lnTo>
                  <a:pt x="1363712" y="0"/>
                </a:lnTo>
                <a:lnTo>
                  <a:pt x="1363712" y="818227"/>
                </a:lnTo>
                <a:lnTo>
                  <a:pt x="0" y="818227"/>
                </a:lnTo>
                <a:lnTo>
                  <a:pt x="0" y="0"/>
                </a:lnTo>
                <a:close/>
              </a:path>
            </a:pathLst>
          </a:custGeom>
          <a:solidFill>
            <a:srgbClr val="02AF98"/>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49530" tIns="49530" rIns="49530" bIns="49530" spcCol="1270" anchor="ctr">
            <a:normAutofit/>
          </a:bodyPr>
          <a:lstStyle/>
          <a:p>
            <a:pPr algn="ctr" defTabSz="577850" fontAlgn="auto">
              <a:lnSpc>
                <a:spcPct val="90000"/>
              </a:lnSpc>
              <a:spcAft>
                <a:spcPct val="35000"/>
              </a:spcAft>
              <a:defRPr/>
            </a:pPr>
            <a:r>
              <a:rPr lang="en-US" sz="2200" b="1" dirty="0">
                <a:solidFill>
                  <a:schemeClr val="bg1"/>
                </a:solidFill>
                <a:latin typeface="Century Gothic" pitchFamily="34" charset="0"/>
              </a:rPr>
              <a:t>SWEET SURPRISE</a:t>
            </a:r>
          </a:p>
        </p:txBody>
      </p:sp>
      <p:sp>
        <p:nvSpPr>
          <p:cNvPr id="21" name="1-2"/>
          <p:cNvSpPr/>
          <p:nvPr/>
        </p:nvSpPr>
        <p:spPr>
          <a:xfrm>
            <a:off x="4648200" y="1998663"/>
            <a:ext cx="1847850" cy="1106487"/>
          </a:xfrm>
          <a:custGeom>
            <a:avLst/>
            <a:gdLst>
              <a:gd name="connsiteX0" fmla="*/ 0 w 1363712"/>
              <a:gd name="connsiteY0" fmla="*/ 0 h 818227"/>
              <a:gd name="connsiteX1" fmla="*/ 1363712 w 1363712"/>
              <a:gd name="connsiteY1" fmla="*/ 0 h 818227"/>
              <a:gd name="connsiteX2" fmla="*/ 1363712 w 1363712"/>
              <a:gd name="connsiteY2" fmla="*/ 818227 h 818227"/>
              <a:gd name="connsiteX3" fmla="*/ 0 w 1363712"/>
              <a:gd name="connsiteY3" fmla="*/ 818227 h 818227"/>
              <a:gd name="connsiteX4" fmla="*/ 0 w 1363712"/>
              <a:gd name="connsiteY4" fmla="*/ 0 h 8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12" h="818227">
                <a:moveTo>
                  <a:pt x="0" y="0"/>
                </a:moveTo>
                <a:lnTo>
                  <a:pt x="1363712" y="0"/>
                </a:lnTo>
                <a:lnTo>
                  <a:pt x="1363712" y="818227"/>
                </a:lnTo>
                <a:lnTo>
                  <a:pt x="0" y="818227"/>
                </a:lnTo>
                <a:lnTo>
                  <a:pt x="0" y="0"/>
                </a:lnTo>
                <a:close/>
              </a:path>
            </a:pathLst>
          </a:custGeom>
          <a:solidFill>
            <a:srgbClr val="1A9FDA"/>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49530" tIns="49530" rIns="49530" bIns="49530" spcCol="1270" anchor="ctr">
            <a:normAutofit/>
          </a:bodyPr>
          <a:lstStyle/>
          <a:p>
            <a:pPr algn="ctr" defTabSz="577850" fontAlgn="auto">
              <a:lnSpc>
                <a:spcPct val="90000"/>
              </a:lnSpc>
              <a:spcAft>
                <a:spcPct val="35000"/>
              </a:spcAft>
              <a:defRPr/>
            </a:pPr>
            <a:r>
              <a:rPr lang="en-US" sz="2200" b="1" dirty="0">
                <a:solidFill>
                  <a:schemeClr val="bg1"/>
                </a:solidFill>
                <a:latin typeface="Century Gothic" pitchFamily="34" charset="0"/>
              </a:rPr>
              <a:t>RELICS</a:t>
            </a:r>
          </a:p>
        </p:txBody>
      </p:sp>
      <p:sp>
        <p:nvSpPr>
          <p:cNvPr id="24" name="2-1"/>
          <p:cNvSpPr/>
          <p:nvPr/>
        </p:nvSpPr>
        <p:spPr>
          <a:xfrm>
            <a:off x="2624138" y="1981200"/>
            <a:ext cx="1846262" cy="1106488"/>
          </a:xfrm>
          <a:custGeom>
            <a:avLst/>
            <a:gdLst>
              <a:gd name="connsiteX0" fmla="*/ 0 w 1363712"/>
              <a:gd name="connsiteY0" fmla="*/ 0 h 818227"/>
              <a:gd name="connsiteX1" fmla="*/ 1363712 w 1363712"/>
              <a:gd name="connsiteY1" fmla="*/ 0 h 818227"/>
              <a:gd name="connsiteX2" fmla="*/ 1363712 w 1363712"/>
              <a:gd name="connsiteY2" fmla="*/ 818227 h 818227"/>
              <a:gd name="connsiteX3" fmla="*/ 0 w 1363712"/>
              <a:gd name="connsiteY3" fmla="*/ 818227 h 818227"/>
              <a:gd name="connsiteX4" fmla="*/ 0 w 1363712"/>
              <a:gd name="connsiteY4" fmla="*/ 0 h 8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12" h="818227">
                <a:moveTo>
                  <a:pt x="0" y="0"/>
                </a:moveTo>
                <a:lnTo>
                  <a:pt x="1363712" y="0"/>
                </a:lnTo>
                <a:lnTo>
                  <a:pt x="1363712" y="818227"/>
                </a:lnTo>
                <a:lnTo>
                  <a:pt x="0" y="818227"/>
                </a:lnTo>
                <a:lnTo>
                  <a:pt x="0" y="0"/>
                </a:lnTo>
                <a:close/>
              </a:path>
            </a:pathLst>
          </a:custGeom>
          <a:solidFill>
            <a:srgbClr val="C1282D"/>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49530" tIns="49530" rIns="49530" bIns="49530" spcCol="1270" anchor="ctr">
            <a:normAutofit/>
          </a:bodyPr>
          <a:lstStyle/>
          <a:p>
            <a:pPr algn="ctr" defTabSz="577850" fontAlgn="auto">
              <a:lnSpc>
                <a:spcPct val="90000"/>
              </a:lnSpc>
              <a:spcAft>
                <a:spcPct val="35000"/>
              </a:spcAft>
              <a:defRPr/>
            </a:pPr>
            <a:r>
              <a:rPr lang="en-US" sz="2200" b="1" dirty="0">
                <a:solidFill>
                  <a:prstClr val="white"/>
                </a:solidFill>
                <a:latin typeface="Century Gothic" pitchFamily="34" charset="0"/>
              </a:rPr>
              <a:t>COLOSSAL COLLECTION</a:t>
            </a:r>
          </a:p>
        </p:txBody>
      </p:sp>
      <p:sp>
        <p:nvSpPr>
          <p:cNvPr id="25" name="2-2"/>
          <p:cNvSpPr/>
          <p:nvPr/>
        </p:nvSpPr>
        <p:spPr>
          <a:xfrm>
            <a:off x="2624138" y="3236913"/>
            <a:ext cx="1846262" cy="1106487"/>
          </a:xfrm>
          <a:custGeom>
            <a:avLst/>
            <a:gdLst>
              <a:gd name="connsiteX0" fmla="*/ 0 w 1363712"/>
              <a:gd name="connsiteY0" fmla="*/ 0 h 818227"/>
              <a:gd name="connsiteX1" fmla="*/ 1363712 w 1363712"/>
              <a:gd name="connsiteY1" fmla="*/ 0 h 818227"/>
              <a:gd name="connsiteX2" fmla="*/ 1363712 w 1363712"/>
              <a:gd name="connsiteY2" fmla="*/ 818227 h 818227"/>
              <a:gd name="connsiteX3" fmla="*/ 0 w 1363712"/>
              <a:gd name="connsiteY3" fmla="*/ 818227 h 818227"/>
              <a:gd name="connsiteX4" fmla="*/ 0 w 1363712"/>
              <a:gd name="connsiteY4" fmla="*/ 0 h 8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12" h="818227">
                <a:moveTo>
                  <a:pt x="0" y="0"/>
                </a:moveTo>
                <a:lnTo>
                  <a:pt x="1363712" y="0"/>
                </a:lnTo>
                <a:lnTo>
                  <a:pt x="1363712" y="818227"/>
                </a:lnTo>
                <a:lnTo>
                  <a:pt x="0" y="818227"/>
                </a:lnTo>
                <a:lnTo>
                  <a:pt x="0" y="0"/>
                </a:lnTo>
                <a:close/>
              </a:path>
            </a:pathLst>
          </a:custGeom>
          <a:solidFill>
            <a:srgbClr val="02AF98"/>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49530" tIns="49530" rIns="49530" bIns="49530" spcCol="1270" anchor="ctr">
            <a:normAutofit/>
          </a:bodyPr>
          <a:lstStyle/>
          <a:p>
            <a:pPr algn="ctr" defTabSz="577850" fontAlgn="auto">
              <a:lnSpc>
                <a:spcPct val="90000"/>
              </a:lnSpc>
              <a:spcAft>
                <a:spcPct val="35000"/>
              </a:spcAft>
              <a:defRPr/>
            </a:pPr>
            <a:r>
              <a:rPr lang="en-US" sz="2000" b="1" dirty="0">
                <a:solidFill>
                  <a:prstClr val="white"/>
                </a:solidFill>
                <a:latin typeface="Century Gothic" pitchFamily="34" charset="0"/>
              </a:rPr>
              <a:t>SHAKY FOUNDATION</a:t>
            </a:r>
          </a:p>
        </p:txBody>
      </p:sp>
      <p:sp>
        <p:nvSpPr>
          <p:cNvPr id="28" name="3-1"/>
          <p:cNvSpPr/>
          <p:nvPr/>
        </p:nvSpPr>
        <p:spPr>
          <a:xfrm>
            <a:off x="609600" y="3236913"/>
            <a:ext cx="1847850" cy="1106487"/>
          </a:xfrm>
          <a:custGeom>
            <a:avLst/>
            <a:gdLst>
              <a:gd name="connsiteX0" fmla="*/ 0 w 1363712"/>
              <a:gd name="connsiteY0" fmla="*/ 0 h 818227"/>
              <a:gd name="connsiteX1" fmla="*/ 1363712 w 1363712"/>
              <a:gd name="connsiteY1" fmla="*/ 0 h 818227"/>
              <a:gd name="connsiteX2" fmla="*/ 1363712 w 1363712"/>
              <a:gd name="connsiteY2" fmla="*/ 818227 h 818227"/>
              <a:gd name="connsiteX3" fmla="*/ 0 w 1363712"/>
              <a:gd name="connsiteY3" fmla="*/ 818227 h 818227"/>
              <a:gd name="connsiteX4" fmla="*/ 0 w 1363712"/>
              <a:gd name="connsiteY4" fmla="*/ 0 h 8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12" h="818227">
                <a:moveTo>
                  <a:pt x="0" y="0"/>
                </a:moveTo>
                <a:lnTo>
                  <a:pt x="1363712" y="0"/>
                </a:lnTo>
                <a:lnTo>
                  <a:pt x="1363712" y="818227"/>
                </a:lnTo>
                <a:lnTo>
                  <a:pt x="0" y="818227"/>
                </a:lnTo>
                <a:lnTo>
                  <a:pt x="0" y="0"/>
                </a:lnTo>
                <a:close/>
              </a:path>
            </a:pathLst>
          </a:custGeom>
          <a:solidFill>
            <a:srgbClr val="FF6600"/>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49530" tIns="49530" rIns="49530" bIns="49530" spcCol="1270" anchor="ctr">
            <a:normAutofit/>
          </a:bodyPr>
          <a:lstStyle/>
          <a:p>
            <a:pPr algn="ctr" defTabSz="577850" fontAlgn="auto">
              <a:lnSpc>
                <a:spcPct val="90000"/>
              </a:lnSpc>
              <a:spcAft>
                <a:spcPct val="35000"/>
              </a:spcAft>
              <a:defRPr/>
            </a:pPr>
            <a:r>
              <a:rPr lang="en-US" sz="2200" b="1" dirty="0">
                <a:solidFill>
                  <a:prstClr val="white"/>
                </a:solidFill>
                <a:latin typeface="Century Gothic" pitchFamily="34" charset="0"/>
              </a:rPr>
              <a:t>GAMBLING MAN</a:t>
            </a:r>
          </a:p>
        </p:txBody>
      </p:sp>
      <p:sp>
        <p:nvSpPr>
          <p:cNvPr id="29" name="3-2"/>
          <p:cNvSpPr/>
          <p:nvPr/>
        </p:nvSpPr>
        <p:spPr>
          <a:xfrm>
            <a:off x="4648200" y="3243263"/>
            <a:ext cx="1847850" cy="1106487"/>
          </a:xfrm>
          <a:custGeom>
            <a:avLst/>
            <a:gdLst>
              <a:gd name="connsiteX0" fmla="*/ 0 w 1363712"/>
              <a:gd name="connsiteY0" fmla="*/ 0 h 818227"/>
              <a:gd name="connsiteX1" fmla="*/ 1363712 w 1363712"/>
              <a:gd name="connsiteY1" fmla="*/ 0 h 818227"/>
              <a:gd name="connsiteX2" fmla="*/ 1363712 w 1363712"/>
              <a:gd name="connsiteY2" fmla="*/ 818227 h 818227"/>
              <a:gd name="connsiteX3" fmla="*/ 0 w 1363712"/>
              <a:gd name="connsiteY3" fmla="*/ 818227 h 818227"/>
              <a:gd name="connsiteX4" fmla="*/ 0 w 1363712"/>
              <a:gd name="connsiteY4" fmla="*/ 0 h 8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12" h="818227">
                <a:moveTo>
                  <a:pt x="0" y="0"/>
                </a:moveTo>
                <a:lnTo>
                  <a:pt x="1363712" y="0"/>
                </a:lnTo>
                <a:lnTo>
                  <a:pt x="1363712" y="818227"/>
                </a:lnTo>
                <a:lnTo>
                  <a:pt x="0" y="818227"/>
                </a:lnTo>
                <a:lnTo>
                  <a:pt x="0" y="0"/>
                </a:lnTo>
                <a:close/>
              </a:path>
            </a:pathLst>
          </a:custGeom>
          <a:solidFill>
            <a:srgbClr val="C1282D"/>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49530" tIns="49530" rIns="49530" bIns="49530" spcCol="1270" anchor="ctr">
            <a:normAutofit/>
          </a:bodyPr>
          <a:lstStyle/>
          <a:p>
            <a:pPr algn="ctr" defTabSz="577850" fontAlgn="auto">
              <a:lnSpc>
                <a:spcPct val="90000"/>
              </a:lnSpc>
              <a:spcAft>
                <a:spcPct val="35000"/>
              </a:spcAft>
              <a:defRPr/>
            </a:pPr>
            <a:r>
              <a:rPr lang="en-US" sz="2200" b="1" dirty="0">
                <a:solidFill>
                  <a:prstClr val="white"/>
                </a:solidFill>
                <a:latin typeface="Century Gothic" pitchFamily="34" charset="0"/>
              </a:rPr>
              <a:t>QUOTABLE QUOTES</a:t>
            </a:r>
          </a:p>
        </p:txBody>
      </p:sp>
      <p:sp>
        <p:nvSpPr>
          <p:cNvPr id="32" name="4-1"/>
          <p:cNvSpPr/>
          <p:nvPr/>
        </p:nvSpPr>
        <p:spPr>
          <a:xfrm>
            <a:off x="6708775" y="3243263"/>
            <a:ext cx="1846263" cy="1106487"/>
          </a:xfrm>
          <a:custGeom>
            <a:avLst/>
            <a:gdLst>
              <a:gd name="connsiteX0" fmla="*/ 0 w 1363712"/>
              <a:gd name="connsiteY0" fmla="*/ 0 h 818227"/>
              <a:gd name="connsiteX1" fmla="*/ 1363712 w 1363712"/>
              <a:gd name="connsiteY1" fmla="*/ 0 h 818227"/>
              <a:gd name="connsiteX2" fmla="*/ 1363712 w 1363712"/>
              <a:gd name="connsiteY2" fmla="*/ 818227 h 818227"/>
              <a:gd name="connsiteX3" fmla="*/ 0 w 1363712"/>
              <a:gd name="connsiteY3" fmla="*/ 818227 h 818227"/>
              <a:gd name="connsiteX4" fmla="*/ 0 w 1363712"/>
              <a:gd name="connsiteY4" fmla="*/ 0 h 8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12" h="818227">
                <a:moveTo>
                  <a:pt x="0" y="0"/>
                </a:moveTo>
                <a:lnTo>
                  <a:pt x="1363712" y="0"/>
                </a:lnTo>
                <a:lnTo>
                  <a:pt x="1363712" y="818227"/>
                </a:lnTo>
                <a:lnTo>
                  <a:pt x="0" y="818227"/>
                </a:lnTo>
                <a:lnTo>
                  <a:pt x="0" y="0"/>
                </a:lnTo>
                <a:close/>
              </a:path>
            </a:pathLst>
          </a:custGeom>
          <a:solidFill>
            <a:srgbClr val="1A9FDA"/>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49530" tIns="49530" rIns="49530" bIns="49530" spcCol="1270" anchor="ctr">
            <a:normAutofit/>
          </a:bodyPr>
          <a:lstStyle/>
          <a:p>
            <a:pPr algn="ctr" defTabSz="577850" fontAlgn="auto">
              <a:lnSpc>
                <a:spcPct val="90000"/>
              </a:lnSpc>
              <a:spcAft>
                <a:spcPct val="35000"/>
              </a:spcAft>
              <a:defRPr/>
            </a:pPr>
            <a:r>
              <a:rPr lang="en-US" sz="2000" b="1" dirty="0">
                <a:solidFill>
                  <a:prstClr val="white"/>
                </a:solidFill>
                <a:latin typeface="Century Gothic" pitchFamily="34" charset="0"/>
              </a:rPr>
              <a:t>SURPRISING LATE COMERS</a:t>
            </a:r>
          </a:p>
        </p:txBody>
      </p:sp>
      <p:sp>
        <p:nvSpPr>
          <p:cNvPr id="33" name="4-2"/>
          <p:cNvSpPr/>
          <p:nvPr/>
        </p:nvSpPr>
        <p:spPr>
          <a:xfrm>
            <a:off x="6708775" y="1998663"/>
            <a:ext cx="1846263" cy="1106487"/>
          </a:xfrm>
          <a:custGeom>
            <a:avLst/>
            <a:gdLst>
              <a:gd name="connsiteX0" fmla="*/ 0 w 1363712"/>
              <a:gd name="connsiteY0" fmla="*/ 0 h 818227"/>
              <a:gd name="connsiteX1" fmla="*/ 1363712 w 1363712"/>
              <a:gd name="connsiteY1" fmla="*/ 0 h 818227"/>
              <a:gd name="connsiteX2" fmla="*/ 1363712 w 1363712"/>
              <a:gd name="connsiteY2" fmla="*/ 818227 h 818227"/>
              <a:gd name="connsiteX3" fmla="*/ 0 w 1363712"/>
              <a:gd name="connsiteY3" fmla="*/ 818227 h 818227"/>
              <a:gd name="connsiteX4" fmla="*/ 0 w 1363712"/>
              <a:gd name="connsiteY4" fmla="*/ 0 h 8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12" h="818227">
                <a:moveTo>
                  <a:pt x="0" y="0"/>
                </a:moveTo>
                <a:lnTo>
                  <a:pt x="1363712" y="0"/>
                </a:lnTo>
                <a:lnTo>
                  <a:pt x="1363712" y="818227"/>
                </a:lnTo>
                <a:lnTo>
                  <a:pt x="0" y="818227"/>
                </a:lnTo>
                <a:lnTo>
                  <a:pt x="0" y="0"/>
                </a:lnTo>
                <a:close/>
              </a:path>
            </a:pathLst>
          </a:custGeom>
          <a:solidFill>
            <a:srgbClr val="FF6600"/>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49530" tIns="49530" rIns="49530" bIns="49530" spcCol="1270" anchor="ctr">
            <a:normAutofit/>
          </a:bodyPr>
          <a:lstStyle/>
          <a:p>
            <a:pPr algn="ctr" defTabSz="577850" fontAlgn="auto">
              <a:lnSpc>
                <a:spcPct val="90000"/>
              </a:lnSpc>
              <a:spcAft>
                <a:spcPct val="35000"/>
              </a:spcAft>
              <a:defRPr/>
            </a:pPr>
            <a:r>
              <a:rPr lang="en-US" sz="2200" b="1" dirty="0">
                <a:solidFill>
                  <a:prstClr val="white"/>
                </a:solidFill>
                <a:latin typeface="Century Gothic" pitchFamily="34" charset="0"/>
              </a:rPr>
              <a:t>FAMOUS LAST WORDS</a:t>
            </a:r>
          </a:p>
        </p:txBody>
      </p:sp>
      <p:sp>
        <p:nvSpPr>
          <p:cNvPr id="36" name="Round Title"/>
          <p:cNvSpPr/>
          <p:nvPr/>
        </p:nvSpPr>
        <p:spPr>
          <a:xfrm rot="176738">
            <a:off x="166688" y="5883275"/>
            <a:ext cx="3911600" cy="646113"/>
          </a:xfrm>
          <a:custGeom>
            <a:avLst/>
            <a:gdLst>
              <a:gd name="connsiteX0" fmla="*/ 0 w 1363712"/>
              <a:gd name="connsiteY0" fmla="*/ 0 h 818227"/>
              <a:gd name="connsiteX1" fmla="*/ 1363712 w 1363712"/>
              <a:gd name="connsiteY1" fmla="*/ 0 h 818227"/>
              <a:gd name="connsiteX2" fmla="*/ 1363712 w 1363712"/>
              <a:gd name="connsiteY2" fmla="*/ 818227 h 818227"/>
              <a:gd name="connsiteX3" fmla="*/ 0 w 1363712"/>
              <a:gd name="connsiteY3" fmla="*/ 818227 h 818227"/>
              <a:gd name="connsiteX4" fmla="*/ 0 w 1363712"/>
              <a:gd name="connsiteY4" fmla="*/ 0 h 8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12" h="818227">
                <a:moveTo>
                  <a:pt x="0" y="0"/>
                </a:moveTo>
                <a:lnTo>
                  <a:pt x="1363712" y="0"/>
                </a:lnTo>
                <a:lnTo>
                  <a:pt x="1363712" y="818227"/>
                </a:lnTo>
                <a:lnTo>
                  <a:pt x="0" y="818227"/>
                </a:lnTo>
                <a:lnTo>
                  <a:pt x="0" y="0"/>
                </a:lnTo>
                <a:close/>
              </a:path>
            </a:pathLst>
          </a:custGeom>
          <a:solidFill>
            <a:srgbClr val="02AF98"/>
          </a:solidFill>
          <a:effectLst>
            <a:outerShdw blurRad="50800" dist="38100" dir="5400000" algn="t" rotWithShape="0">
              <a:prstClr val="black">
                <a:alpha val="62000"/>
              </a:prstClr>
            </a:outerShdw>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49530" tIns="49530" rIns="49530" bIns="49530" spcCol="1270" anchor="ctr">
            <a:normAutofit/>
          </a:bodyPr>
          <a:lstStyle/>
          <a:p>
            <a:pPr algn="ctr" defTabSz="577850" fontAlgn="auto">
              <a:lnSpc>
                <a:spcPct val="90000"/>
              </a:lnSpc>
              <a:spcAft>
                <a:spcPct val="35000"/>
              </a:spcAft>
              <a:defRPr/>
            </a:pPr>
            <a:r>
              <a:rPr lang="en-US" sz="3600" b="1" dirty="0">
                <a:solidFill>
                  <a:schemeClr val="bg1"/>
                </a:solidFill>
                <a:latin typeface="Century Gothic" pitchFamily="34" charset="0"/>
              </a:rPr>
              <a:t>Round one!</a:t>
            </a:r>
          </a:p>
        </p:txBody>
      </p:sp>
      <p:sp>
        <p:nvSpPr>
          <p:cNvPr id="2" name="Title 1"/>
          <p:cNvSpPr>
            <a:spLocks noGrp="1"/>
          </p:cNvSpPr>
          <p:nvPr>
            <p:ph type="title"/>
          </p:nvPr>
        </p:nvSpPr>
        <p:spPr>
          <a:xfrm rot="180000">
            <a:off x="165100" y="5880100"/>
            <a:ext cx="3913188" cy="649288"/>
          </a:xfrm>
        </p:spPr>
        <p:txBody>
          <a:bodyPr rtlCol="0">
            <a:normAutofit/>
          </a:bodyPr>
          <a:lstStyle/>
          <a:p>
            <a:pPr fontAlgn="auto">
              <a:spcAft>
                <a:spcPts val="0"/>
              </a:spcAft>
              <a:defRPr/>
            </a:pPr>
            <a:r>
              <a:rPr dirty="0"/>
              <a:t>Round 1</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grpId="0" nodeType="clickEffect">
                                  <p:stCondLst>
                                    <p:cond delay="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4" restart="whenNotActive" fill="hold" evtFilter="cancelBubble" nodeType="interactiveSeq">
                <p:stCondLst>
                  <p:cond evt="onClick" delay="0">
                    <p:tgtEl>
                      <p:spTgt spid="33"/>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0" nodeType="clickEffect">
                                  <p:stCondLst>
                                    <p:cond delay="0"/>
                                  </p:stCondLst>
                                  <p:childTnLst>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0" grpId="0" animBg="1"/>
      <p:bldP spid="21" grpId="0" animBg="1"/>
      <p:bldP spid="24" grpId="0" animBg="1"/>
      <p:bldP spid="25" grpId="0" animBg="1"/>
      <p:bldP spid="28" grpId="0" animBg="1"/>
      <p:bldP spid="29"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7043" t="4894" r="6338" b="6057"/>
          <a:stretch/>
        </p:blipFill>
        <p:spPr>
          <a:xfrm>
            <a:off x="1600200" y="2590800"/>
            <a:ext cx="2640169" cy="3618963"/>
          </a:xfrm>
        </p:spPr>
      </p:pic>
      <p:sp>
        <p:nvSpPr>
          <p:cNvPr id="5" name="Title 4"/>
          <p:cNvSpPr>
            <a:spLocks noGrp="1"/>
          </p:cNvSpPr>
          <p:nvPr>
            <p:ph type="title"/>
          </p:nvPr>
        </p:nvSpPr>
        <p:spPr/>
        <p:txBody>
          <a:bodyPr/>
          <a:lstStyle/>
          <a:p>
            <a:r>
              <a:rPr lang="en-US" dirty="0" smtClean="0"/>
              <a:t>Survey Types</a:t>
            </a:r>
            <a:endParaRPr lang="en-US" dirty="0"/>
          </a:p>
        </p:txBody>
      </p:sp>
      <p:pic>
        <p:nvPicPr>
          <p:cNvPr id="8" name="Picture 7"/>
          <p:cNvPicPr/>
          <p:nvPr/>
        </p:nvPicPr>
        <p:blipFill rotWithShape="1">
          <a:blip r:embed="rId4"/>
          <a:srcRect l="41346" t="16809" r="33654" b="9117"/>
          <a:stretch/>
        </p:blipFill>
        <p:spPr bwMode="auto">
          <a:xfrm>
            <a:off x="4953000" y="2341540"/>
            <a:ext cx="2667000" cy="36570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7663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420000">
            <a:off x="268375" y="453763"/>
            <a:ext cx="8650224" cy="1746504"/>
          </a:xfrm>
        </p:spPr>
        <p:txBody>
          <a:bodyPr/>
          <a:lstStyle/>
          <a:p>
            <a:r>
              <a:rPr lang="en-US" sz="6200" dirty="0" smtClean="0"/>
              <a:t>Reaching</a:t>
            </a:r>
            <a:br>
              <a:rPr lang="en-US" sz="6200" dirty="0" smtClean="0"/>
            </a:br>
            <a:r>
              <a:rPr lang="en-US" sz="6200" dirty="0" smtClean="0"/>
              <a:t>Non-Library Users</a:t>
            </a:r>
            <a:endParaRPr lang="en-US" sz="6200" dirty="0"/>
          </a:p>
        </p:txBody>
      </p:sp>
      <p:sp>
        <p:nvSpPr>
          <p:cNvPr id="3" name="Content Placeholder 2"/>
          <p:cNvSpPr>
            <a:spLocks noGrp="1"/>
          </p:cNvSpPr>
          <p:nvPr>
            <p:ph idx="1"/>
          </p:nvPr>
        </p:nvSpPr>
        <p:spPr>
          <a:xfrm>
            <a:off x="533400" y="2438400"/>
            <a:ext cx="8153400" cy="4267200"/>
          </a:xfrm>
        </p:spPr>
        <p:txBody>
          <a:bodyPr>
            <a:normAutofit/>
          </a:bodyPr>
          <a:lstStyle/>
          <a:p>
            <a:pPr algn="l"/>
            <a:r>
              <a:rPr lang="en-US" sz="2500" dirty="0" smtClean="0"/>
              <a:t>The Idea: Develop a program for them and they will come to our branches to see we’re cool!</a:t>
            </a:r>
          </a:p>
          <a:p>
            <a:pPr algn="l">
              <a:lnSpc>
                <a:spcPct val="150000"/>
              </a:lnSpc>
            </a:pPr>
            <a:r>
              <a:rPr lang="en-US" sz="2000" dirty="0" smtClean="0"/>
              <a:t>Conduct </a:t>
            </a:r>
            <a:r>
              <a:rPr lang="en-US" sz="2000" dirty="0"/>
              <a:t>Surveys, interviews, focus groups</a:t>
            </a:r>
          </a:p>
          <a:p>
            <a:pPr algn="l">
              <a:lnSpc>
                <a:spcPct val="150000"/>
              </a:lnSpc>
            </a:pPr>
            <a:r>
              <a:rPr lang="en-US" sz="2000" dirty="0" smtClean="0"/>
              <a:t>Develop a Program that interests them based off of results from surveys and interviews</a:t>
            </a:r>
          </a:p>
          <a:p>
            <a:pPr algn="l">
              <a:lnSpc>
                <a:spcPct val="150000"/>
              </a:lnSpc>
            </a:pPr>
            <a:r>
              <a:rPr lang="en-US" sz="2000" dirty="0" smtClean="0"/>
              <a:t>Promote the program using memes, sidewalk chalk art, create a cool video, use Meetup.com, Facebook, Twitter</a:t>
            </a:r>
          </a:p>
          <a:p>
            <a:pPr algn="l">
              <a:lnSpc>
                <a:spcPct val="150000"/>
              </a:lnSpc>
            </a:pPr>
            <a:r>
              <a:rPr lang="en-US" sz="2000" dirty="0" smtClean="0"/>
              <a:t>Watch them come into the libraries!</a:t>
            </a:r>
          </a:p>
          <a:p>
            <a:endParaRPr lang="en-US" dirty="0"/>
          </a:p>
        </p:txBody>
      </p:sp>
    </p:spTree>
    <p:extLst>
      <p:ext uri="{BB962C8B-B14F-4D97-AF65-F5344CB8AC3E}">
        <p14:creationId xmlns:p14="http://schemas.microsoft.com/office/powerpoint/2010/main" val="4260694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outlook.office365.com/owa/service.svc/s/GetFileAttachment?id=AAMkADI4NzQ1ODg1LWUxYTktNDQ2Mi05NzQzLTRlOGVmODNhM2I3OQBGAAAAAAAz64vta0vVEbxXAAjHpOd1BwCRumt9JWfUEbw9AAjHpOf1AAABMevsAADfkz0jZ1qPSb28EpEWdmA5AAEuSY6wAAABEgAQAD9tl08Z6ztIjHmiPmDE7KU%3D&amp;isImagePreview=True&amp;X-OWA-CANARY=cKbm5Uva6UaSpHaRKECTN0CwTR6zntIYkYBCDBwxYeTKLYohc7vI0UIN4Y4N9SDAWfIKcomIinU."/>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3" name="AutoShape 4" descr="https://outlook.office365.com/owa/service.svc/s/GetFileAttachment?id=AAMkADI4NzQ1ODg1LWUxYTktNDQ2Mi05NzQzLTRlOGVmODNhM2I3OQBGAAAAAAAz64vta0vVEbxXAAjHpOd1BwCRumt9JWfUEbw9AAjHpOf1AAABMevsAADfkz0jZ1qPSb28EpEWdmA5AAEuSY6wAAABEgAQAD9tl08Z6ztIjHmiPmDE7KU%3D&amp;isImagePreview=True&amp;X-OWA-CANARY=cKbm5Uva6UaSpHaRKECTN0CwTR6zntIYkYBCDBwxYeTKLYohc7vI0UIN4Y4N9SDAWfIKcomIinU."/>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60338"/>
            <a:ext cx="8624887"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5029200" y="5167313"/>
            <a:ext cx="3584575" cy="1323975"/>
          </a:xfrm>
          <a:prstGeom prst="rect">
            <a:avLst/>
          </a:prstGeom>
          <a:noFill/>
          <a:ln w="635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sz="4000" b="1">
                <a:solidFill>
                  <a:schemeClr val="bg1"/>
                </a:solidFill>
                <a:latin typeface="Arial" pitchFamily="34" charset="0"/>
              </a:rPr>
              <a:t>The location:</a:t>
            </a:r>
          </a:p>
          <a:p>
            <a:r>
              <a:rPr lang="en-US" sz="4000" b="1">
                <a:solidFill>
                  <a:schemeClr val="bg1"/>
                </a:solidFill>
                <a:latin typeface="Arial" pitchFamily="34" charset="0"/>
              </a:rPr>
              <a:t>SoFA Market</a:t>
            </a:r>
          </a:p>
        </p:txBody>
      </p:sp>
    </p:spTree>
    <p:extLst>
      <p:ext uri="{BB962C8B-B14F-4D97-AF65-F5344CB8AC3E}">
        <p14:creationId xmlns:p14="http://schemas.microsoft.com/office/powerpoint/2010/main" val="3264258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The Fountainhead</a:t>
            </a:r>
            <a:endParaRPr lang="en-US" sz="2800" dirty="0"/>
          </a:p>
        </p:txBody>
      </p:sp>
      <p:pic>
        <p:nvPicPr>
          <p:cNvPr id="1026" name="Picture 2" descr="http://s3-media1.fl.yelpcdn.com/bphoto/cj_H53hskIXCCC8nJ03TGg/o.jpg"/>
          <p:cNvPicPr>
            <a:picLocks noChangeAspect="1" noChangeArrowheads="1"/>
          </p:cNvPicPr>
          <p:nvPr/>
        </p:nvPicPr>
        <p:blipFill rotWithShape="1">
          <a:blip r:embed="rId3">
            <a:extLst>
              <a:ext uri="{28A0092B-C50C-407E-A947-70E740481C1C}">
                <a14:useLocalDpi xmlns:a14="http://schemas.microsoft.com/office/drawing/2010/main" val="0"/>
              </a:ext>
            </a:extLst>
          </a:blip>
          <a:srcRect t="12459" r="9209" b="12568"/>
          <a:stretch/>
        </p:blipFill>
        <p:spPr bwMode="auto">
          <a:xfrm>
            <a:off x="610136" y="616725"/>
            <a:ext cx="4191000" cy="25956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anjose.com/wp-content/uploads/2015/04/Fountainhea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723" y="3492156"/>
            <a:ext cx="4219976" cy="21759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1977" y="914400"/>
            <a:ext cx="3733800" cy="5112583"/>
          </a:xfrm>
          <a:prstGeom prst="rect">
            <a:avLst/>
          </a:prstGeom>
        </p:spPr>
      </p:pic>
    </p:spTree>
    <p:extLst>
      <p:ext uri="{BB962C8B-B14F-4D97-AF65-F5344CB8AC3E}">
        <p14:creationId xmlns:p14="http://schemas.microsoft.com/office/powerpoint/2010/main" val="2745020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SUPPLIES &amp; LOGISTICS</a:t>
            </a:r>
            <a:endParaRPr lang="en-US" sz="2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9481"/>
          <a:stretch>
            <a:fillRect/>
          </a:stretch>
        </p:blipFill>
        <p:spPr bwMode="auto">
          <a:xfrm>
            <a:off x="4038600" y="3809894"/>
            <a:ext cx="2227449" cy="207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l="5128" t="20258" r="64583" b="29486"/>
          <a:stretch>
            <a:fillRect/>
          </a:stretch>
        </p:blipFill>
        <p:spPr bwMode="auto">
          <a:xfrm>
            <a:off x="3440167" y="600621"/>
            <a:ext cx="2673482" cy="298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l="10040" t="32219" r="71458" b="36073"/>
          <a:stretch>
            <a:fillRect/>
          </a:stretch>
        </p:blipFill>
        <p:spPr bwMode="auto">
          <a:xfrm>
            <a:off x="6477000" y="3555502"/>
            <a:ext cx="2163041" cy="229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63828" y="1184331"/>
            <a:ext cx="3810000" cy="3539430"/>
          </a:xfrm>
          <a:prstGeom prst="rect">
            <a:avLst/>
          </a:prstGeom>
          <a:noFill/>
        </p:spPr>
        <p:txBody>
          <a:bodyPr wrap="square" rtlCol="0">
            <a:spAutoFit/>
          </a:bodyPr>
          <a:lstStyle/>
          <a:p>
            <a:r>
              <a:rPr lang="en-US" sz="3200" b="1" dirty="0" smtClean="0">
                <a:latin typeface="Century Gothic" pitchFamily="34" charset="0"/>
              </a:rPr>
              <a:t>STAFFING</a:t>
            </a:r>
          </a:p>
          <a:p>
            <a:endParaRPr lang="en-US" sz="3200" b="1" dirty="0" smtClean="0">
              <a:latin typeface="Century Gothic" pitchFamily="34" charset="0"/>
            </a:endParaRPr>
          </a:p>
          <a:p>
            <a:r>
              <a:rPr lang="en-US" sz="3200" b="1" dirty="0" smtClean="0">
                <a:latin typeface="Century Gothic" pitchFamily="34" charset="0"/>
              </a:rPr>
              <a:t>AUDIO / VISUAL</a:t>
            </a:r>
          </a:p>
          <a:p>
            <a:endParaRPr lang="en-US" sz="3200" b="1" dirty="0" smtClean="0">
              <a:latin typeface="Century Gothic" pitchFamily="34" charset="0"/>
            </a:endParaRPr>
          </a:p>
          <a:p>
            <a:r>
              <a:rPr lang="en-US" sz="3200" b="1" dirty="0" smtClean="0">
                <a:latin typeface="Century Gothic" pitchFamily="34" charset="0"/>
              </a:rPr>
              <a:t>STORAGE</a:t>
            </a:r>
          </a:p>
          <a:p>
            <a:endParaRPr lang="en-US" sz="3200" b="1" dirty="0" smtClean="0">
              <a:latin typeface="Century Gothic" pitchFamily="34" charset="0"/>
            </a:endParaRPr>
          </a:p>
          <a:p>
            <a:r>
              <a:rPr lang="en-US" sz="3200" b="1" dirty="0" smtClean="0">
                <a:latin typeface="Century Gothic" pitchFamily="34" charset="0"/>
              </a:rPr>
              <a:t>TRANSPORTATION</a:t>
            </a: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1786" r="12009"/>
          <a:stretch/>
        </p:blipFill>
        <p:spPr bwMode="auto">
          <a:xfrm>
            <a:off x="6650023" y="876603"/>
            <a:ext cx="1816994" cy="242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864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smtClean="0"/>
              <a:t>Venues &amp; Partnerships</a:t>
            </a:r>
            <a:endParaRPr lang="en-US" sz="2700" dirty="0"/>
          </a:p>
        </p:txBody>
      </p:sp>
      <p:sp>
        <p:nvSpPr>
          <p:cNvPr id="8" name="TextBox 7"/>
          <p:cNvSpPr txBox="1"/>
          <p:nvPr/>
        </p:nvSpPr>
        <p:spPr>
          <a:xfrm>
            <a:off x="381000" y="609600"/>
            <a:ext cx="8382000" cy="4708981"/>
          </a:xfrm>
          <a:prstGeom prst="rect">
            <a:avLst/>
          </a:prstGeom>
          <a:noFill/>
        </p:spPr>
        <p:txBody>
          <a:bodyPr wrap="square" rtlCol="0" anchor="t">
            <a:spAutoFit/>
          </a:bodyPr>
          <a:lstStyle/>
          <a:p>
            <a:r>
              <a:rPr lang="en-US" sz="2500" b="1" dirty="0">
                <a:latin typeface="Century Gothic" pitchFamily="34" charset="0"/>
              </a:rPr>
              <a:t>Does your organization already have a partnership or connection with a potential venue?</a:t>
            </a:r>
          </a:p>
          <a:p>
            <a:endParaRPr lang="en-US" sz="2500" b="1" dirty="0">
              <a:latin typeface="Century Gothic" pitchFamily="34" charset="0"/>
            </a:endParaRPr>
          </a:p>
          <a:p>
            <a:r>
              <a:rPr lang="en-US" sz="2500" b="1" dirty="0">
                <a:latin typeface="Century Gothic" pitchFamily="34" charset="0"/>
              </a:rPr>
              <a:t>Do any of your staff members have connections with the owners or staff you wish to partner with?</a:t>
            </a:r>
          </a:p>
          <a:p>
            <a:endParaRPr lang="en-US" sz="2500" b="1" dirty="0">
              <a:latin typeface="Century Gothic" pitchFamily="34" charset="0"/>
            </a:endParaRPr>
          </a:p>
          <a:p>
            <a:r>
              <a:rPr lang="en-US" sz="2500" b="1" dirty="0">
                <a:latin typeface="Century Gothic" pitchFamily="34" charset="0"/>
              </a:rPr>
              <a:t>Have a proposal that is open and fair for the library or business to end the partnership and determine an agreed upon deadline for continuation or review.</a:t>
            </a:r>
          </a:p>
          <a:p>
            <a:endParaRPr lang="en-US" sz="2500" b="1" dirty="0">
              <a:latin typeface="Century Gothic" pitchFamily="34" charset="0"/>
            </a:endParaRPr>
          </a:p>
          <a:p>
            <a:r>
              <a:rPr lang="en-US" sz="2500" b="1" dirty="0">
                <a:latin typeface="Century Gothic" pitchFamily="34" charset="0"/>
              </a:rPr>
              <a:t>Keep open lines of communication before, during, and after events to maintain a healthy relationship.</a:t>
            </a:r>
          </a:p>
        </p:txBody>
      </p:sp>
    </p:spTree>
    <p:extLst>
      <p:ext uri="{BB962C8B-B14F-4D97-AF65-F5344CB8AC3E}">
        <p14:creationId xmlns:p14="http://schemas.microsoft.com/office/powerpoint/2010/main" val="1814970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04800" y="2286000"/>
            <a:ext cx="8534400" cy="3962400"/>
          </a:xfrm>
        </p:spPr>
        <p:txBody>
          <a:bodyPr/>
          <a:lstStyle/>
          <a:p>
            <a:pPr marL="457200" indent="-457200">
              <a:lnSpc>
                <a:spcPct val="200000"/>
              </a:lnSpc>
              <a:buFont typeface="Arial" pitchFamily="34" charset="0"/>
              <a:buChar char="•"/>
            </a:pPr>
            <a:r>
              <a:rPr lang="en-US" b="1" dirty="0" smtClean="0"/>
              <a:t>Seek Partnerships within Library Network</a:t>
            </a:r>
          </a:p>
          <a:p>
            <a:pPr marL="457200" indent="-457200">
              <a:lnSpc>
                <a:spcPct val="200000"/>
              </a:lnSpc>
              <a:buFont typeface="Arial" pitchFamily="34" charset="0"/>
              <a:buChar char="•"/>
            </a:pPr>
            <a:r>
              <a:rPr lang="en-US" b="1" dirty="0" smtClean="0"/>
              <a:t>Prototype to find out what’s working</a:t>
            </a:r>
          </a:p>
          <a:p>
            <a:pPr marL="457200" indent="-457200">
              <a:lnSpc>
                <a:spcPct val="200000"/>
              </a:lnSpc>
              <a:buFont typeface="Arial" pitchFamily="34" charset="0"/>
              <a:buChar char="•"/>
            </a:pPr>
            <a:r>
              <a:rPr lang="en-US" b="1" dirty="0" smtClean="0"/>
              <a:t>Try, Try, Again !</a:t>
            </a:r>
          </a:p>
          <a:p>
            <a:endParaRPr lang="en-US" dirty="0"/>
          </a:p>
        </p:txBody>
      </p:sp>
      <p:sp>
        <p:nvSpPr>
          <p:cNvPr id="4" name="Title 3"/>
          <p:cNvSpPr>
            <a:spLocks noGrp="1"/>
          </p:cNvSpPr>
          <p:nvPr>
            <p:ph type="title"/>
          </p:nvPr>
        </p:nvSpPr>
        <p:spPr/>
        <p:txBody>
          <a:bodyPr/>
          <a:lstStyle/>
          <a:p>
            <a:r>
              <a:rPr lang="en-US" sz="5500" dirty="0" smtClean="0"/>
              <a:t>Game Show Takeaways</a:t>
            </a:r>
            <a:endParaRPr lang="en-US" sz="5500" dirty="0"/>
          </a:p>
        </p:txBody>
      </p:sp>
    </p:spTree>
    <p:extLst>
      <p:ext uri="{BB962C8B-B14F-4D97-AF65-F5344CB8AC3E}">
        <p14:creationId xmlns:p14="http://schemas.microsoft.com/office/powerpoint/2010/main" val="2920953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609600" y="2667000"/>
            <a:ext cx="6019800" cy="2057400"/>
          </a:xfrm>
          <a:solidFill>
            <a:schemeClr val="bg1"/>
          </a:solidFill>
        </p:spPr>
        <p:txBody>
          <a:bodyPr/>
          <a:lstStyle/>
          <a:p>
            <a:endParaRPr lang="en-US" b="1" dirty="0" smtClean="0"/>
          </a:p>
          <a:p>
            <a:r>
              <a:rPr lang="en-US" b="1" dirty="0" smtClean="0"/>
              <a:t>Contact e-mail </a:t>
            </a:r>
          </a:p>
          <a:p>
            <a:r>
              <a:rPr lang="en-US" b="1" dirty="0"/>
              <a:t>n</a:t>
            </a:r>
            <a:r>
              <a:rPr lang="en-US" b="1" dirty="0" smtClean="0"/>
              <a:t>ancy.donnell@sjlibrary.org</a:t>
            </a:r>
            <a:endParaRPr lang="en-US" b="1" dirty="0"/>
          </a:p>
        </p:txBody>
      </p:sp>
      <p:sp>
        <p:nvSpPr>
          <p:cNvPr id="4" name="Title 3"/>
          <p:cNvSpPr>
            <a:spLocks noGrp="1"/>
          </p:cNvSpPr>
          <p:nvPr>
            <p:ph type="title"/>
          </p:nvPr>
        </p:nvSpPr>
        <p:spPr/>
        <p:txBody>
          <a:bodyPr/>
          <a:lstStyle/>
          <a:p>
            <a:r>
              <a:rPr lang="en-US" sz="5000" dirty="0" smtClean="0"/>
              <a:t>Questions or Comments?</a:t>
            </a:r>
            <a:endParaRPr lang="en-US" sz="5000" dirty="0"/>
          </a:p>
        </p:txBody>
      </p:sp>
      <p:sp>
        <p:nvSpPr>
          <p:cNvPr id="5" name="TextBox 4"/>
          <p:cNvSpPr txBox="1"/>
          <p:nvPr/>
        </p:nvSpPr>
        <p:spPr>
          <a:xfrm>
            <a:off x="5181600" y="5257800"/>
            <a:ext cx="1905000" cy="584775"/>
          </a:xfrm>
          <a:prstGeom prst="rect">
            <a:avLst/>
          </a:prstGeom>
          <a:noFill/>
        </p:spPr>
        <p:txBody>
          <a:bodyPr wrap="square" rtlCol="0">
            <a:spAutoFit/>
          </a:bodyPr>
          <a:lstStyle/>
          <a:p>
            <a:pPr algn="ctr"/>
            <a:endParaRPr lang="en-US" sz="3200" b="1" dirty="0" smtClean="0">
              <a:latin typeface="Century Gothic"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773899"/>
            <a:ext cx="2381250" cy="1552575"/>
          </a:xfrm>
          <a:prstGeom prst="rect">
            <a:avLst/>
          </a:prstGeom>
        </p:spPr>
      </p:pic>
    </p:spTree>
    <p:extLst>
      <p:ext uri="{BB962C8B-B14F-4D97-AF65-F5344CB8AC3E}">
        <p14:creationId xmlns:p14="http://schemas.microsoft.com/office/powerpoint/2010/main" val="1672521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420000">
            <a:off x="268375" y="453763"/>
            <a:ext cx="8650224" cy="1746504"/>
          </a:xfrm>
        </p:spPr>
        <p:txBody>
          <a:bodyPr/>
          <a:lstStyle/>
          <a:p>
            <a:r>
              <a:rPr lang="en-US" sz="6200" dirty="0" smtClean="0"/>
              <a:t>Reaching</a:t>
            </a:r>
            <a:br>
              <a:rPr lang="en-US" sz="6200" dirty="0" smtClean="0"/>
            </a:br>
            <a:r>
              <a:rPr lang="en-US" sz="6200" dirty="0" smtClean="0"/>
              <a:t>Non-Library Users</a:t>
            </a:r>
            <a:endParaRPr lang="en-US" sz="6200" dirty="0"/>
          </a:p>
        </p:txBody>
      </p:sp>
      <p:sp>
        <p:nvSpPr>
          <p:cNvPr id="3" name="Content Placeholder 2"/>
          <p:cNvSpPr>
            <a:spLocks noGrp="1"/>
          </p:cNvSpPr>
          <p:nvPr>
            <p:ph idx="1"/>
          </p:nvPr>
        </p:nvSpPr>
        <p:spPr>
          <a:xfrm>
            <a:off x="533400" y="2438400"/>
            <a:ext cx="8153400" cy="4267200"/>
          </a:xfrm>
        </p:spPr>
        <p:txBody>
          <a:bodyPr>
            <a:normAutofit/>
          </a:bodyPr>
          <a:lstStyle/>
          <a:p>
            <a:pPr algn="l"/>
            <a:r>
              <a:rPr lang="en-US" sz="2500" dirty="0" smtClean="0"/>
              <a:t>The Idea: Develop a program for them and they will come to our branches to see we’re cool!</a:t>
            </a:r>
          </a:p>
          <a:p>
            <a:pPr algn="l">
              <a:lnSpc>
                <a:spcPct val="150000"/>
              </a:lnSpc>
            </a:pPr>
            <a:r>
              <a:rPr lang="en-US" sz="2000" dirty="0" smtClean="0"/>
              <a:t>Conduct </a:t>
            </a:r>
            <a:r>
              <a:rPr lang="en-US" sz="2000" dirty="0"/>
              <a:t>Surveys, interviews, focus groups</a:t>
            </a:r>
          </a:p>
          <a:p>
            <a:pPr algn="l">
              <a:lnSpc>
                <a:spcPct val="150000"/>
              </a:lnSpc>
            </a:pPr>
            <a:r>
              <a:rPr lang="en-US" sz="2000" dirty="0" smtClean="0"/>
              <a:t>Develop a Program that interests them based off of results from surveys and interviews</a:t>
            </a:r>
          </a:p>
          <a:p>
            <a:pPr algn="l">
              <a:lnSpc>
                <a:spcPct val="150000"/>
              </a:lnSpc>
            </a:pPr>
            <a:r>
              <a:rPr lang="en-US" sz="2000" dirty="0" smtClean="0"/>
              <a:t>Promote the program using memes, create a cool video, use Meetup.com, Facebook, Twitter</a:t>
            </a:r>
          </a:p>
          <a:p>
            <a:pPr algn="l">
              <a:lnSpc>
                <a:spcPct val="150000"/>
              </a:lnSpc>
            </a:pPr>
            <a:r>
              <a:rPr lang="en-US" sz="2000" dirty="0" smtClean="0"/>
              <a:t>Watch them come into the libraries!</a:t>
            </a:r>
          </a:p>
          <a:p>
            <a:endParaRPr lang="en-US" dirty="0"/>
          </a:p>
        </p:txBody>
      </p:sp>
      <p:sp>
        <p:nvSpPr>
          <p:cNvPr id="5" name="&quot;No&quot; Symbol 4"/>
          <p:cNvSpPr/>
          <p:nvPr/>
        </p:nvSpPr>
        <p:spPr>
          <a:xfrm>
            <a:off x="1356575" y="533400"/>
            <a:ext cx="6324600" cy="57912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50179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Focus</a:t>
            </a:r>
            <a:endParaRPr lang="en-US" dirty="0"/>
          </a:p>
        </p:txBody>
      </p:sp>
      <p:sp>
        <p:nvSpPr>
          <p:cNvPr id="4" name="TextBox 3"/>
          <p:cNvSpPr txBox="1"/>
          <p:nvPr/>
        </p:nvSpPr>
        <p:spPr>
          <a:xfrm>
            <a:off x="457200" y="3381603"/>
            <a:ext cx="2971800" cy="1077218"/>
          </a:xfrm>
          <a:prstGeom prst="rect">
            <a:avLst/>
          </a:prstGeom>
          <a:noFill/>
        </p:spPr>
        <p:txBody>
          <a:bodyPr wrap="square" rtlCol="0">
            <a:spAutoFit/>
          </a:bodyPr>
          <a:lstStyle/>
          <a:p>
            <a:pPr algn="ctr"/>
            <a:r>
              <a:rPr lang="en-US" sz="3200" b="1" dirty="0" smtClean="0">
                <a:latin typeface="Century Gothic" pitchFamily="34" charset="0"/>
              </a:rPr>
              <a:t>Get them into the library</a:t>
            </a:r>
          </a:p>
        </p:txBody>
      </p:sp>
      <p:sp>
        <p:nvSpPr>
          <p:cNvPr id="5" name="Right Arrow 4"/>
          <p:cNvSpPr/>
          <p:nvPr/>
        </p:nvSpPr>
        <p:spPr>
          <a:xfrm>
            <a:off x="3657600" y="3392021"/>
            <a:ext cx="2133600" cy="1066800"/>
          </a:xfrm>
          <a:prstGeom prst="rightArrow">
            <a:avLst/>
          </a:prstGeom>
          <a:solidFill>
            <a:srgbClr val="C12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91200" y="3381603"/>
            <a:ext cx="2667000" cy="1077218"/>
          </a:xfrm>
          <a:prstGeom prst="rect">
            <a:avLst/>
          </a:prstGeom>
          <a:noFill/>
        </p:spPr>
        <p:txBody>
          <a:bodyPr wrap="square" rtlCol="0">
            <a:spAutoFit/>
          </a:bodyPr>
          <a:lstStyle/>
          <a:p>
            <a:pPr algn="ctr"/>
            <a:r>
              <a:rPr lang="en-US" sz="3200" b="1" dirty="0" smtClean="0">
                <a:latin typeface="Century Gothic" pitchFamily="34" charset="0"/>
              </a:rPr>
              <a:t>Go Where They Are</a:t>
            </a:r>
          </a:p>
        </p:txBody>
      </p:sp>
    </p:spTree>
    <p:extLst>
      <p:ext uri="{BB962C8B-B14F-4D97-AF65-F5344CB8AC3E}">
        <p14:creationId xmlns:p14="http://schemas.microsoft.com/office/powerpoint/2010/main" val="3957056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8813800" cy="586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a:spLocks noChangeArrowheads="1"/>
          </p:cNvSpPr>
          <p:nvPr/>
        </p:nvSpPr>
        <p:spPr bwMode="auto">
          <a:xfrm>
            <a:off x="449263" y="452438"/>
            <a:ext cx="3055937" cy="1138237"/>
          </a:xfrm>
          <a:prstGeom prst="rect">
            <a:avLst/>
          </a:prstGeom>
          <a:noFill/>
          <a:ln w="635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sz="3400" b="1">
                <a:solidFill>
                  <a:schemeClr val="bg1"/>
                </a:solidFill>
                <a:latin typeface="Arial" pitchFamily="34" charset="0"/>
              </a:rPr>
              <a:t>The Location: </a:t>
            </a:r>
          </a:p>
          <a:p>
            <a:r>
              <a:rPr lang="en-US" sz="3400" b="1">
                <a:solidFill>
                  <a:schemeClr val="bg1"/>
                </a:solidFill>
                <a:latin typeface="Arial" pitchFamily="34" charset="0"/>
              </a:rPr>
              <a:t>TRIALS PUB</a:t>
            </a:r>
          </a:p>
        </p:txBody>
      </p:sp>
    </p:spTree>
    <p:extLst>
      <p:ext uri="{BB962C8B-B14F-4D97-AF65-F5344CB8AC3E}">
        <p14:creationId xmlns:p14="http://schemas.microsoft.com/office/powerpoint/2010/main" val="1902075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extLst>
              <a:ext uri="{28A0092B-C50C-407E-A947-70E740481C1C}">
                <a14:useLocalDpi xmlns:a14="http://schemas.microsoft.com/office/drawing/2010/main" val="0"/>
              </a:ext>
            </a:extLst>
          </a:blip>
          <a:srcRect t="22369" b="26315"/>
          <a:stretch>
            <a:fillRect/>
          </a:stretch>
        </p:blipFill>
        <p:spPr bwMode="auto">
          <a:xfrm>
            <a:off x="127000" y="173038"/>
            <a:ext cx="8901113"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0"/>
          <p:cNvSpPr txBox="1">
            <a:spLocks noChangeArrowheads="1"/>
          </p:cNvSpPr>
          <p:nvPr/>
        </p:nvSpPr>
        <p:spPr bwMode="auto">
          <a:xfrm>
            <a:off x="257175" y="304800"/>
            <a:ext cx="3352800" cy="1108075"/>
          </a:xfrm>
          <a:prstGeom prst="rect">
            <a:avLst/>
          </a:prstGeom>
          <a:noFill/>
          <a:ln w="635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sz="3300" b="1">
                <a:solidFill>
                  <a:schemeClr val="bg1"/>
                </a:solidFill>
                <a:latin typeface="Arial" pitchFamily="34" charset="0"/>
              </a:rPr>
              <a:t>The Prototype:</a:t>
            </a:r>
          </a:p>
          <a:p>
            <a:r>
              <a:rPr lang="en-US" sz="3300" b="1">
                <a:solidFill>
                  <a:schemeClr val="bg1"/>
                </a:solidFill>
                <a:latin typeface="Arial" pitchFamily="34" charset="0"/>
              </a:rPr>
              <a:t>Ask a Librarian </a:t>
            </a:r>
          </a:p>
        </p:txBody>
      </p:sp>
      <p:pic>
        <p:nvPicPr>
          <p:cNvPr id="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228282">
            <a:off x="6419850" y="4470400"/>
            <a:ext cx="262572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901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21420000">
            <a:off x="247650" y="512763"/>
            <a:ext cx="8648700" cy="1746250"/>
          </a:xfrm>
        </p:spPr>
        <p:txBody>
          <a:bodyPr rtlCol="0"/>
          <a:lstStyle/>
          <a:p>
            <a:pPr fontAlgn="auto">
              <a:spcAft>
                <a:spcPts val="0"/>
              </a:spcAft>
              <a:defRPr/>
            </a:pPr>
            <a:r>
              <a:rPr lang="en-US" dirty="0" smtClean="0"/>
              <a:t>Trials Trivia Ticket</a:t>
            </a:r>
            <a:endParaRPr dirty="0"/>
          </a:p>
        </p:txBody>
      </p:sp>
      <p:sp>
        <p:nvSpPr>
          <p:cNvPr id="5" name="TextBox 4"/>
          <p:cNvSpPr txBox="1"/>
          <p:nvPr/>
        </p:nvSpPr>
        <p:spPr>
          <a:xfrm>
            <a:off x="457200" y="2286000"/>
            <a:ext cx="8458200" cy="4031873"/>
          </a:xfrm>
          <a:prstGeom prst="rect">
            <a:avLst/>
          </a:prstGeom>
          <a:noFill/>
        </p:spPr>
        <p:txBody>
          <a:bodyPr wrap="square" rtlCol="0" anchor="t">
            <a:spAutoFit/>
          </a:bodyPr>
          <a:lstStyle/>
          <a:p>
            <a:pPr algn="ctr"/>
            <a:r>
              <a:rPr lang="en-US" sz="3200" dirty="0"/>
              <a:t>Have you downloaded a library eBook or eAudiobook from the library to your tablet or smartphone? </a:t>
            </a:r>
          </a:p>
          <a:p>
            <a:pPr algn="ctr"/>
            <a:endParaRPr lang="en-US" sz="3200" dirty="0">
              <a:sym typeface="Wingdings"/>
            </a:endParaRPr>
          </a:p>
          <a:p>
            <a:r>
              <a:rPr lang="en-US" sz="3200" dirty="0">
                <a:latin typeface="Wingdings" charset="0"/>
                <a:sym typeface="Wingdings" charset="0"/>
              </a:rPr>
              <a:t></a:t>
            </a:r>
            <a:r>
              <a:rPr lang="en-US" sz="3200" dirty="0">
                <a:latin typeface="Arial" charset="0"/>
                <a:sym typeface="Wingdings"/>
              </a:rPr>
              <a:t> </a:t>
            </a:r>
            <a:r>
              <a:rPr lang="en-US" sz="3200" dirty="0">
                <a:latin typeface="Wingdings" charset="0"/>
                <a:sym typeface="Wingdings" charset="0"/>
              </a:rPr>
              <a:t></a:t>
            </a:r>
            <a:r>
              <a:rPr lang="en-US" sz="3200" dirty="0">
                <a:latin typeface="Arial" charset="0"/>
                <a:sym typeface="Wingdings"/>
              </a:rPr>
              <a:t> </a:t>
            </a:r>
            <a:r>
              <a:rPr lang="en-US" sz="3200" dirty="0">
                <a:latin typeface="Wingdings" charset="0"/>
                <a:sym typeface="Wingdings" charset="0"/>
              </a:rPr>
              <a:t></a:t>
            </a:r>
            <a:r>
              <a:rPr lang="en-US" sz="3200" dirty="0">
                <a:latin typeface="Arial" charset="0"/>
                <a:sym typeface="Wingdings"/>
              </a:rPr>
              <a:t>  </a:t>
            </a:r>
            <a:r>
              <a:rPr lang="en-US" sz="3200" dirty="0"/>
              <a:t>Yes, it’s 2015. Need I say more?</a:t>
            </a:r>
          </a:p>
          <a:p>
            <a:endParaRPr lang="en-US" sz="3200" dirty="0"/>
          </a:p>
          <a:p>
            <a:r>
              <a:rPr lang="en-US" sz="3200" dirty="0">
                <a:sym typeface="Wingdings"/>
              </a:rPr>
              <a:t></a:t>
            </a:r>
            <a:r>
              <a:rPr lang="en-US" sz="3200" dirty="0"/>
              <a:t> </a:t>
            </a:r>
            <a:r>
              <a:rPr lang="en-US" sz="3200" dirty="0">
                <a:sym typeface="Wingdings"/>
              </a:rPr>
              <a:t> </a:t>
            </a:r>
            <a:r>
              <a:rPr lang="en-US" sz="3200" dirty="0">
                <a:latin typeface="Wingdings" charset="0"/>
                <a:sym typeface="Wingdings" charset="0"/>
              </a:rPr>
              <a:t></a:t>
            </a:r>
            <a:r>
              <a:rPr lang="en-US" sz="3200" dirty="0">
                <a:latin typeface="Arial" charset="0"/>
                <a:sym typeface="Wingdings"/>
              </a:rPr>
              <a:t> </a:t>
            </a:r>
            <a:r>
              <a:rPr lang="en-US" sz="3200" dirty="0"/>
              <a:t>No way, I roll old school. It’s all                        about the ink and paper. </a:t>
            </a:r>
            <a:endParaRPr lang="en-US" sz="3200" b="1" dirty="0">
              <a:latin typeface="Century Gothic"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lavozdeanza.com/wp-content/uploads/2014/11/Screen-shot-2014-11-12-at-2.49.02-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88058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4556125" y="754063"/>
            <a:ext cx="4140200" cy="831850"/>
          </a:xfrm>
          <a:prstGeom prst="rect">
            <a:avLst/>
          </a:prstGeom>
          <a:noFill/>
          <a:ln w="635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sz="2400" b="1">
                <a:solidFill>
                  <a:schemeClr val="bg1"/>
                </a:solidFill>
                <a:latin typeface="Arial" pitchFamily="34" charset="0"/>
              </a:rPr>
              <a:t>The Location:</a:t>
            </a:r>
          </a:p>
          <a:p>
            <a:r>
              <a:rPr lang="en-US" sz="2400" b="1">
                <a:solidFill>
                  <a:schemeClr val="bg1"/>
                </a:solidFill>
                <a:latin typeface="Arial" pitchFamily="34" charset="0"/>
              </a:rPr>
              <a:t>San Pedro Square Market</a:t>
            </a:r>
          </a:p>
        </p:txBody>
      </p:sp>
    </p:spTree>
    <p:extLst>
      <p:ext uri="{BB962C8B-B14F-4D97-AF65-F5344CB8AC3E}">
        <p14:creationId xmlns:p14="http://schemas.microsoft.com/office/powerpoint/2010/main" val="395700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b="1" dirty="0" smtClean="0">
            <a:latin typeface="Century Gothic"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24519D2B2DD7429CB562BB19627941" ma:contentTypeVersion="0" ma:contentTypeDescription="Create a new document." ma:contentTypeScope="" ma:versionID="c26f838d906374e413d3f12234857c1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86E07A7-DB74-4B4A-8D3A-545C816ABD91}">
  <ds:schemaRefs>
    <ds:schemaRef ds:uri="http://schemas.microsoft.com/sharepoint/v3/contenttype/forms"/>
  </ds:schemaRefs>
</ds:datastoreItem>
</file>

<file path=customXml/itemProps2.xml><?xml version="1.0" encoding="utf-8"?>
<ds:datastoreItem xmlns:ds="http://schemas.openxmlformats.org/officeDocument/2006/customXml" ds:itemID="{93A64344-4D2E-4643-9D8B-52342FDA9B32}">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terms/"/>
    <ds:schemaRef ds:uri="http://purl.org/dc/dcmitype/"/>
    <ds:schemaRef ds:uri="http://www.w3.org/XML/1998/namespace"/>
  </ds:schemaRefs>
</ds:datastoreItem>
</file>

<file path=customXml/itemProps3.xml><?xml version="1.0" encoding="utf-8"?>
<ds:datastoreItem xmlns:ds="http://schemas.openxmlformats.org/officeDocument/2006/customXml" ds:itemID="{F23B8E60-E6ED-4ADE-9697-72C64F34A9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5955</TotalTime>
  <Words>1490</Words>
  <Application>Microsoft Office PowerPoint</Application>
  <PresentationFormat>On-screen Show (4:3)</PresentationFormat>
  <Paragraphs>209</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Custom Design</vt:lpstr>
      <vt:lpstr>Office Theme</vt:lpstr>
      <vt:lpstr>San Jose Public Library</vt:lpstr>
      <vt:lpstr>Reaching Non-Library Users</vt:lpstr>
      <vt:lpstr>Reaching Non-Library Users</vt:lpstr>
      <vt:lpstr>Shift Focus</vt:lpstr>
      <vt:lpstr>PowerPoint Presentation</vt:lpstr>
      <vt:lpstr>PowerPoint Presentation</vt:lpstr>
      <vt:lpstr>Trials Trivia Ticket</vt:lpstr>
      <vt:lpstr>PowerPoint Presentation</vt:lpstr>
      <vt:lpstr>PowerPoint Presentation</vt:lpstr>
      <vt:lpstr>DID YOU KNOW?</vt:lpstr>
      <vt:lpstr>DID YOU KNOW?</vt:lpstr>
      <vt:lpstr>DID YOU KNOW?</vt:lpstr>
      <vt:lpstr>PowerPoint Presentation</vt:lpstr>
      <vt:lpstr>What does the library service “Mango” do?</vt:lpstr>
      <vt:lpstr>What age groups can participate in Summer Reading?</vt:lpstr>
      <vt:lpstr>PowerPoint Presentation</vt:lpstr>
      <vt:lpstr>PowerPoint Presentation</vt:lpstr>
      <vt:lpstr>Round 1</vt:lpstr>
      <vt:lpstr>Survey Types</vt:lpstr>
      <vt:lpstr>PowerPoint Presentation</vt:lpstr>
      <vt:lpstr>The Fountainhead</vt:lpstr>
      <vt:lpstr>SUPPLIES &amp; LOGISTICS</vt:lpstr>
      <vt:lpstr>Venues &amp; Partnerships</vt:lpstr>
      <vt:lpstr>Game Show Takeaways</vt:lpstr>
      <vt:lpstr>Questions or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Moises Moreno</dc:creator>
  <cp:lastModifiedBy>mgiannuzzi</cp:lastModifiedBy>
  <cp:revision>236</cp:revision>
  <cp:lastPrinted>2015-06-18T00:11:42Z</cp:lastPrinted>
  <dcterms:created xsi:type="dcterms:W3CDTF">2015-02-05T21:46:54Z</dcterms:created>
  <dcterms:modified xsi:type="dcterms:W3CDTF">2015-09-25T19:56:52Z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0x010100F824519D2B2DD7429CB562BB19627941</vt:lpwstr>
  </property>
</Properties>
</file>