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5"/>
  </p:notesMasterIdLst>
  <p:handoutMasterIdLst>
    <p:handoutMasterId r:id="rId36"/>
  </p:handoutMasterIdLst>
  <p:sldIdLst>
    <p:sldId id="257" r:id="rId2"/>
    <p:sldId id="304" r:id="rId3"/>
    <p:sldId id="285" r:id="rId4"/>
    <p:sldId id="303" r:id="rId5"/>
    <p:sldId id="305" r:id="rId6"/>
    <p:sldId id="264" r:id="rId7"/>
    <p:sldId id="267" r:id="rId8"/>
    <p:sldId id="268" r:id="rId9"/>
    <p:sldId id="269" r:id="rId10"/>
    <p:sldId id="312" r:id="rId11"/>
    <p:sldId id="270" r:id="rId12"/>
    <p:sldId id="283" r:id="rId13"/>
    <p:sldId id="271" r:id="rId14"/>
    <p:sldId id="276" r:id="rId15"/>
    <p:sldId id="258" r:id="rId16"/>
    <p:sldId id="259" r:id="rId17"/>
    <p:sldId id="260" r:id="rId18"/>
    <p:sldId id="261" r:id="rId19"/>
    <p:sldId id="287" r:id="rId20"/>
    <p:sldId id="280" r:id="rId21"/>
    <p:sldId id="307" r:id="rId22"/>
    <p:sldId id="308" r:id="rId23"/>
    <p:sldId id="288" r:id="rId24"/>
    <p:sldId id="289" r:id="rId25"/>
    <p:sldId id="291" r:id="rId26"/>
    <p:sldId id="293" r:id="rId27"/>
    <p:sldId id="295" r:id="rId28"/>
    <p:sldId id="309" r:id="rId29"/>
    <p:sldId id="310" r:id="rId30"/>
    <p:sldId id="294" r:id="rId31"/>
    <p:sldId id="306" r:id="rId32"/>
    <p:sldId id="297" r:id="rId33"/>
    <p:sldId id="273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6825" autoAdjust="0"/>
  </p:normalViewPr>
  <p:slideViewPr>
    <p:cSldViewPr>
      <p:cViewPr>
        <p:scale>
          <a:sx n="70" d="100"/>
          <a:sy n="70" d="100"/>
        </p:scale>
        <p:origin x="-51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4C48A8-24C9-4653-AF9A-657E6200F881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512377-76A3-4F67-B1F4-61B9C2580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FB827D-0FF2-4CF1-B299-60E3B241A3C4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1BD9B4-C393-49F9-BA6E-12F1CA3C9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34B2F-3E2C-4053-BAAD-8AA118522D3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DCC38-22FA-4CE1-9BB5-9DC0A77A5A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34B2F-3E2C-4053-BAAD-8AA118522D3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DCC38-22FA-4CE1-9BB5-9DC0A77A5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34B2F-3E2C-4053-BAAD-8AA118522D3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DCC38-22FA-4CE1-9BB5-9DC0A77A5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34B2F-3E2C-4053-BAAD-8AA118522D3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DCC38-22FA-4CE1-9BB5-9DC0A77A5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34B2F-3E2C-4053-BAAD-8AA118522D3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DCC38-22FA-4CE1-9BB5-9DC0A77A5A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34B2F-3E2C-4053-BAAD-8AA118522D3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DCC38-22FA-4CE1-9BB5-9DC0A77A5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34B2F-3E2C-4053-BAAD-8AA118522D3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DCC38-22FA-4CE1-9BB5-9DC0A77A5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34B2F-3E2C-4053-BAAD-8AA118522D3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DCC38-22FA-4CE1-9BB5-9DC0A77A5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34B2F-3E2C-4053-BAAD-8AA118522D3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DCC38-22FA-4CE1-9BB5-9DC0A77A5A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34B2F-3E2C-4053-BAAD-8AA118522D3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DCC38-22FA-4CE1-9BB5-9DC0A77A5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34B2F-3E2C-4053-BAAD-8AA118522D3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DCC38-22FA-4CE1-9BB5-9DC0A77A5A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1B34B2F-3E2C-4053-BAAD-8AA118522D3B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6DCC38-22FA-4CE1-9BB5-9DC0A77A5A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8229600" cy="60198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en-US" sz="7000" dirty="0" smtClean="0">
              <a:effectLst>
                <a:outerShdw blurRad="50800" dist="50800" dir="1206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2000" dirty="0" smtClean="0">
                <a:solidFill>
                  <a:srgbClr val="663300"/>
                </a:solidFill>
                <a:effectLst>
                  <a:outerShdw blurRad="50800" dist="50800" dir="12060000" algn="ctr" rotWithShape="0">
                    <a:srgbClr val="000000">
                      <a:alpha val="43137"/>
                    </a:srgbClr>
                  </a:outerShdw>
                </a:effectLst>
              </a:rPr>
              <a:t>WHAT DO I DO NOW?</a:t>
            </a:r>
            <a:r>
              <a:rPr lang="en-US" sz="8400" dirty="0" smtClean="0">
                <a:solidFill>
                  <a:srgbClr val="663300"/>
                </a:solidFill>
                <a:effectLst>
                  <a:outerShdw blurRad="50800" dist="50800" dir="12060000" algn="ctr" rotWithShape="0">
                    <a:srgbClr val="000000">
                      <a:alpha val="43137"/>
                    </a:srgbClr>
                  </a:outerShdw>
                </a:effectLst>
              </a:rPr>
              <a:t>  </a:t>
            </a:r>
          </a:p>
          <a:p>
            <a:pPr algn="ctr">
              <a:buNone/>
            </a:pPr>
            <a:r>
              <a:rPr lang="en-US" sz="9000" dirty="0" smtClean="0">
                <a:solidFill>
                  <a:srgbClr val="663300"/>
                </a:solidFill>
                <a:effectLst>
                  <a:outerShdw blurRad="50800" dist="50800" dir="12060000" algn="ctr" rotWithShape="0">
                    <a:srgbClr val="000000">
                      <a:alpha val="43137"/>
                    </a:srgbClr>
                  </a:outerShdw>
                </a:effectLst>
              </a:rPr>
              <a:t>Handling Challenging Situations </a:t>
            </a:r>
          </a:p>
          <a:p>
            <a:pPr algn="ctr">
              <a:buNone/>
            </a:pPr>
            <a:r>
              <a:rPr lang="en-US" sz="9000" dirty="0" smtClean="0">
                <a:solidFill>
                  <a:srgbClr val="663300"/>
                </a:solidFill>
                <a:effectLst>
                  <a:outerShdw blurRad="50800" dist="50800" dir="12060000" algn="ctr" rotWithShape="0">
                    <a:srgbClr val="000000">
                      <a:alpha val="43137"/>
                    </a:srgbClr>
                  </a:outerShdw>
                </a:effectLst>
              </a:rPr>
              <a:t>with </a:t>
            </a:r>
          </a:p>
          <a:p>
            <a:pPr algn="ctr">
              <a:buNone/>
            </a:pPr>
            <a:r>
              <a:rPr lang="en-US" sz="9000" dirty="0" smtClean="0">
                <a:solidFill>
                  <a:srgbClr val="663300"/>
                </a:solidFill>
                <a:effectLst>
                  <a:outerShdw blurRad="50800" dist="50800" dir="12060000" algn="ctr" rotWithShape="0">
                    <a:srgbClr val="000000">
                      <a:alpha val="43137"/>
                    </a:srgbClr>
                  </a:outerShdw>
                </a:effectLst>
              </a:rPr>
              <a:t>Mentally Ill and Homeless Library Users</a:t>
            </a:r>
          </a:p>
          <a:p>
            <a:pPr algn="ctr">
              <a:buNone/>
            </a:pPr>
            <a:endParaRPr lang="en-US" sz="5800" b="1" dirty="0" smtClean="0"/>
          </a:p>
          <a:p>
            <a:pPr algn="r">
              <a:buNone/>
            </a:pPr>
            <a:r>
              <a:rPr lang="en-US" sz="5000" dirty="0" smtClean="0">
                <a:latin typeface="Arial Rounded MT Bold" pitchFamily="34" charset="0"/>
              </a:rPr>
              <a:t>Spring 2012 </a:t>
            </a:r>
          </a:p>
          <a:p>
            <a:pPr algn="r">
              <a:buNone/>
            </a:pPr>
            <a:r>
              <a:rPr lang="en-US" sz="5000" dirty="0" smtClean="0">
                <a:latin typeface="Arial Rounded MT Bold" pitchFamily="34" charset="0"/>
              </a:rPr>
              <a:t>Staff Development Workshop </a:t>
            </a:r>
          </a:p>
          <a:p>
            <a:pPr algn="r">
              <a:buNone/>
            </a:pPr>
            <a:r>
              <a:rPr lang="en-US" sz="5000" dirty="0" smtClean="0">
                <a:latin typeface="Arial Rounded MT Bold" pitchFamily="34" charset="0"/>
              </a:rPr>
              <a:t>of the </a:t>
            </a:r>
          </a:p>
          <a:p>
            <a:pPr algn="r">
              <a:buNone/>
            </a:pPr>
            <a:r>
              <a:rPr lang="en-US" sz="5000" dirty="0" smtClean="0">
                <a:latin typeface="Arial Rounded MT Bold" pitchFamily="34" charset="0"/>
              </a:rPr>
              <a:t>Pacific Library Partnership</a:t>
            </a:r>
            <a:r>
              <a:rPr lang="en-US" sz="5000" dirty="0" smtClean="0"/>
              <a:t> </a:t>
            </a:r>
            <a:endParaRPr lang="en-US" sz="6000" dirty="0" smtClean="0"/>
          </a:p>
          <a:p>
            <a:pPr algn="r">
              <a:buNone/>
            </a:pPr>
            <a:endParaRPr lang="en-US" sz="2800" dirty="0" smtClean="0">
              <a:solidFill>
                <a:srgbClr val="66330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en-US" sz="2800" dirty="0" smtClean="0">
                <a:solidFill>
                  <a:srgbClr val="663300"/>
                </a:solidFill>
                <a:latin typeface="Arial Rounded MT Bold" pitchFamily="34" charset="0"/>
              </a:rPr>
              <a:t>Presented by:</a:t>
            </a:r>
            <a:br>
              <a:rPr lang="en-US" sz="2800" dirty="0" smtClean="0">
                <a:solidFill>
                  <a:srgbClr val="663300"/>
                </a:solidFill>
                <a:latin typeface="Arial Rounded MT Bold" pitchFamily="34" charset="0"/>
              </a:rPr>
            </a:br>
            <a:r>
              <a:rPr lang="en-US" sz="1800" dirty="0" smtClean="0">
                <a:solidFill>
                  <a:srgbClr val="663300"/>
                </a:solidFill>
                <a:latin typeface="Arial Rounded MT Bold" pitchFamily="34" charset="0"/>
              </a:rPr>
              <a:t/>
            </a:r>
            <a:br>
              <a:rPr lang="en-US" sz="1800" dirty="0" smtClean="0">
                <a:solidFill>
                  <a:srgbClr val="663300"/>
                </a:solidFill>
                <a:latin typeface="Arial Rounded MT Bold" pitchFamily="34" charset="0"/>
              </a:rPr>
            </a:br>
            <a:r>
              <a:rPr lang="en-US" sz="2900" dirty="0" smtClean="0">
                <a:solidFill>
                  <a:srgbClr val="663300"/>
                </a:solidFill>
                <a:latin typeface="Arial Rounded MT Bold" pitchFamily="34" charset="0"/>
              </a:rPr>
              <a:t>Leah Esguerra, </a:t>
            </a:r>
            <a:r>
              <a:rPr lang="en-US" sz="2900" dirty="0" smtClean="0">
                <a:solidFill>
                  <a:srgbClr val="663300"/>
                </a:solidFill>
                <a:latin typeface="Arial Rounded MT Bold" pitchFamily="34" charset="0"/>
              </a:rPr>
              <a:t>LMFT</a:t>
            </a:r>
            <a:endParaRPr lang="en-US" sz="2900" dirty="0" smtClean="0">
              <a:solidFill>
                <a:srgbClr val="66330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en-US" sz="2900" dirty="0" smtClean="0">
                <a:solidFill>
                  <a:srgbClr val="663300"/>
                </a:solidFill>
                <a:latin typeface="Arial Rounded MT Bold" pitchFamily="34" charset="0"/>
              </a:rPr>
              <a:t>Kathleen Lee, Health &amp; Safety Associate </a:t>
            </a:r>
          </a:p>
          <a:p>
            <a:pPr algn="r">
              <a:buNone/>
            </a:pPr>
            <a:r>
              <a:rPr lang="en-US" sz="2900" dirty="0" smtClean="0">
                <a:solidFill>
                  <a:srgbClr val="663300"/>
                </a:solidFill>
                <a:latin typeface="Arial Rounded MT Bold" pitchFamily="34" charset="0"/>
              </a:rPr>
              <a:t>Karen Strauss, Assistant Chief of Main</a:t>
            </a:r>
          </a:p>
          <a:p>
            <a:pPr algn="r">
              <a:buNone/>
            </a:pPr>
            <a:r>
              <a:rPr lang="en-US" sz="29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San Francisco Public Library </a:t>
            </a:r>
          </a:p>
          <a:p>
            <a:pPr algn="r">
              <a:buNone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meles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808817"/>
            <a:ext cx="5387975" cy="3591983"/>
          </a:xfrm>
          <a:prstGeom prst="rect">
            <a:avLst/>
          </a:prstGeom>
        </p:spPr>
      </p:pic>
      <p:pic>
        <p:nvPicPr>
          <p:cNvPr id="6" name="Picture 5" descr="homeless4.jpg"/>
          <p:cNvPicPr>
            <a:picLocks noChangeAspect="1"/>
          </p:cNvPicPr>
          <p:nvPr/>
        </p:nvPicPr>
        <p:blipFill>
          <a:blip r:embed="rId3" cstate="print"/>
          <a:srcRect r="16500" b="10125"/>
          <a:stretch>
            <a:fillRect/>
          </a:stretch>
        </p:blipFill>
        <p:spPr>
          <a:xfrm>
            <a:off x="4648200" y="228600"/>
            <a:ext cx="3388146" cy="486242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F145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648200" y="304800"/>
            <a:ext cx="4064000" cy="3048000"/>
          </a:xfrm>
        </p:spPr>
      </p:pic>
      <p:pic>
        <p:nvPicPr>
          <p:cNvPr id="8" name="Picture 7" descr="DSCF1457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5" name="Picture 4" descr="DSCF1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429000"/>
            <a:ext cx="4140200" cy="31051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5943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Wendy McNaughton – </a:t>
            </a:r>
            <a:r>
              <a:rPr lang="en-US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therumpus.net</a:t>
            </a:r>
          </a:p>
          <a:p>
            <a:pPr algn="ctr">
              <a:buNone/>
            </a:pP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May 13, 2011</a:t>
            </a:r>
            <a:endParaRPr lang="en-US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3125" t="8750" r="37500" b="6250"/>
          <a:stretch>
            <a:fillRect/>
          </a:stretch>
        </p:blipFill>
        <p:spPr bwMode="auto">
          <a:xfrm>
            <a:off x="304800" y="2354580"/>
            <a:ext cx="3311535" cy="427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7500" t="6250" r="42188" b="7500"/>
          <a:stretch>
            <a:fillRect/>
          </a:stretch>
        </p:blipFill>
        <p:spPr bwMode="auto">
          <a:xfrm>
            <a:off x="3810000" y="1524000"/>
            <a:ext cx="2787528" cy="35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688" r="30938" b="12500"/>
          <a:stretch>
            <a:fillRect/>
          </a:stretch>
        </p:blipFill>
        <p:spPr bwMode="auto">
          <a:xfrm>
            <a:off x="6666226" y="3810000"/>
            <a:ext cx="2401574" cy="244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663300"/>
                </a:solidFill>
                <a:latin typeface="Arial Rounded MT Bold" pitchFamily="34" charset="0"/>
              </a:rPr>
              <a:t>Patron</a:t>
            </a:r>
            <a:br>
              <a:rPr lang="en-US" sz="4400" dirty="0" smtClean="0">
                <a:solidFill>
                  <a:srgbClr val="663300"/>
                </a:solidFill>
                <a:latin typeface="Arial Rounded MT Bold" pitchFamily="34" charset="0"/>
              </a:rPr>
            </a:br>
            <a:r>
              <a:rPr lang="en-US" sz="4400" dirty="0" smtClean="0">
                <a:solidFill>
                  <a:srgbClr val="663300"/>
                </a:solidFill>
                <a:latin typeface="Arial Rounded MT Bold" pitchFamily="34" charset="0"/>
              </a:rPr>
              <a:t>Behavior Guidelines</a:t>
            </a:r>
            <a:endParaRPr lang="en-US" dirty="0">
              <a:solidFill>
                <a:srgbClr val="663300"/>
              </a:solidFill>
            </a:endParaRPr>
          </a:p>
        </p:txBody>
      </p:sp>
      <p:pic>
        <p:nvPicPr>
          <p:cNvPr id="12" name="Picture 11" descr="DSCF1470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25370" t="2083" r="21875" b="34700"/>
          <a:stretch>
            <a:fillRect/>
          </a:stretch>
        </p:blipFill>
        <p:spPr>
          <a:xfrm>
            <a:off x="2325760" y="1469054"/>
            <a:ext cx="5675240" cy="50993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F1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206" t="4558" r="2026"/>
          <a:stretch>
            <a:fillRect/>
          </a:stretch>
        </p:blipFill>
        <p:spPr>
          <a:xfrm>
            <a:off x="3429000" y="1593281"/>
            <a:ext cx="3235940" cy="5036119"/>
          </a:xfrm>
        </p:spPr>
      </p:pic>
      <p:sp>
        <p:nvSpPr>
          <p:cNvPr id="3" name="TextBox 2"/>
          <p:cNvSpPr txBox="1"/>
          <p:nvPr/>
        </p:nvSpPr>
        <p:spPr>
          <a:xfrm>
            <a:off x="2971800" y="3048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330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Patron Baggage Limits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SCF14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17012" y="2228915"/>
            <a:ext cx="4593697" cy="3445273"/>
          </a:xfrm>
        </p:spPr>
      </p:pic>
      <p:pic>
        <p:nvPicPr>
          <p:cNvPr id="9" name="Picture 8" descr="DSCF1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676400"/>
            <a:ext cx="4622800" cy="4572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91000" y="2895600"/>
            <a:ext cx="6858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5800" y="1828800"/>
            <a:ext cx="1447800" cy="441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813" t="23750" r="15938" b="7500"/>
          <a:stretch>
            <a:fillRect/>
          </a:stretch>
        </p:blipFill>
        <p:spPr bwMode="auto">
          <a:xfrm>
            <a:off x="1295400" y="911053"/>
            <a:ext cx="7543800" cy="58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0400" y="228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330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Consequences</a:t>
            </a:r>
            <a:endParaRPr lang="en-US" sz="2000" dirty="0">
              <a:solidFill>
                <a:srgbClr val="663300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469" t="23750" r="26250" b="6250"/>
          <a:stretch>
            <a:fillRect/>
          </a:stretch>
        </p:blipFill>
        <p:spPr bwMode="auto">
          <a:xfrm>
            <a:off x="277958" y="366451"/>
            <a:ext cx="4598842" cy="35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1094" t="25000" r="18750" b="6250"/>
          <a:stretch>
            <a:fillRect/>
          </a:stretch>
        </p:blipFill>
        <p:spPr bwMode="auto">
          <a:xfrm>
            <a:off x="3313932" y="2209800"/>
            <a:ext cx="560146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8200" y="3048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66330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Appeals Process Following Suspension</a:t>
            </a:r>
            <a:endParaRPr lang="en-US" sz="3600" dirty="0">
              <a:solidFill>
                <a:srgbClr val="663300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Picture 5" descr="Police dept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5650" y="4305300"/>
            <a:ext cx="1962150" cy="2324100"/>
          </a:xfrm>
          <a:prstGeom prst="rect">
            <a:avLst/>
          </a:prstGeom>
        </p:spPr>
      </p:pic>
      <p:pic>
        <p:nvPicPr>
          <p:cNvPr id="8" name="Picture 7" descr="DSCF1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124200"/>
            <a:ext cx="4572000" cy="3429000"/>
          </a:xfrm>
          <a:prstGeom prst="rect">
            <a:avLst/>
          </a:prstGeom>
        </p:spPr>
      </p:pic>
      <p:pic>
        <p:nvPicPr>
          <p:cNvPr id="9" name="Picture 8" descr="DSCF1488.JPG"/>
          <p:cNvPicPr>
            <a:picLocks noChangeAspect="1"/>
          </p:cNvPicPr>
          <p:nvPr/>
        </p:nvPicPr>
        <p:blipFill>
          <a:blip r:embed="rId4" cstate="print"/>
          <a:srcRect l="30000" r="7917" b="31875"/>
          <a:stretch>
            <a:fillRect/>
          </a:stretch>
        </p:blipFill>
        <p:spPr>
          <a:xfrm>
            <a:off x="5496485" y="1143000"/>
            <a:ext cx="2199715" cy="321952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90688" cy="762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>
                <a:solidFill>
                  <a:srgbClr val="663300"/>
                </a:solidFill>
                <a:effectLst>
                  <a:outerShdw blurRad="38100" dist="38100" dir="54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San Francisco Police Department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endParaRPr lang="en-US" sz="2400" dirty="0">
              <a:solidFill>
                <a:srgbClr val="6633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663300"/>
                </a:solidFill>
                <a:latin typeface="Arial Rounded MT Bold" pitchFamily="34" charset="0"/>
              </a:rPr>
              <a:t>Department of Public Works</a:t>
            </a:r>
            <a:endParaRPr lang="en-US" dirty="0"/>
          </a:p>
        </p:txBody>
      </p:sp>
      <p:pic>
        <p:nvPicPr>
          <p:cNvPr id="4" name="Picture 3" descr="DP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6112" y="4991100"/>
            <a:ext cx="1843088" cy="1638300"/>
          </a:xfrm>
          <a:prstGeom prst="rect">
            <a:avLst/>
          </a:prstGeom>
        </p:spPr>
      </p:pic>
      <p:pic>
        <p:nvPicPr>
          <p:cNvPr id="5" name="Picture 4" descr="DSCF1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2209800"/>
            <a:ext cx="5892800" cy="4419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We’ll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lnSpcReduction="10000"/>
          </a:bodyPr>
          <a:lstStyle/>
          <a:p>
            <a:pPr indent="-365760">
              <a:buFont typeface="Wingdings" pitchFamily="2" charset="2"/>
              <a:buChar char="§"/>
            </a:pPr>
            <a:r>
              <a:rPr lang="en-US" dirty="0" smtClean="0"/>
              <a:t>Background on local homelessness</a:t>
            </a:r>
          </a:p>
          <a:p>
            <a:pPr indent="-365760">
              <a:buNone/>
            </a:pPr>
            <a:endParaRPr lang="en-US" dirty="0" smtClean="0"/>
          </a:p>
          <a:p>
            <a:pPr indent="-365760">
              <a:buFont typeface="Wingdings" pitchFamily="2" charset="2"/>
              <a:buChar char="§"/>
            </a:pPr>
            <a:r>
              <a:rPr lang="en-US" dirty="0" smtClean="0"/>
              <a:t>San Francisco Public Library’s story of partnering with experts and education</a:t>
            </a:r>
          </a:p>
          <a:p>
            <a:pPr indent="-365760">
              <a:buFont typeface="Wingdings" pitchFamily="2" charset="2"/>
              <a:buChar char="§"/>
            </a:pPr>
            <a:endParaRPr lang="en-US" dirty="0" smtClean="0"/>
          </a:p>
          <a:p>
            <a:pPr indent="-365760">
              <a:buFont typeface="Wingdings" pitchFamily="2" charset="2"/>
              <a:buChar char="§"/>
            </a:pPr>
            <a:r>
              <a:rPr lang="en-US" dirty="0" smtClean="0"/>
              <a:t>Hear from someone who has lived both sides of the story</a:t>
            </a:r>
          </a:p>
          <a:p>
            <a:pPr indent="-365760">
              <a:buFont typeface="Wingdings" pitchFamily="2" charset="2"/>
              <a:buChar char="§"/>
            </a:pPr>
            <a:endParaRPr lang="en-US" dirty="0" smtClean="0"/>
          </a:p>
          <a:p>
            <a:pPr indent="-365760">
              <a:buFont typeface="Wingdings" pitchFamily="2" charset="2"/>
              <a:buChar char="§"/>
            </a:pPr>
            <a:r>
              <a:rPr lang="en-US" dirty="0" smtClean="0"/>
              <a:t>How to better handle challenging situations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F1429.JPG"/>
          <p:cNvPicPr>
            <a:picLocks noChangeAspect="1"/>
          </p:cNvPicPr>
          <p:nvPr/>
        </p:nvPicPr>
        <p:blipFill>
          <a:blip r:embed="rId2" cstate="print"/>
          <a:srcRect l="12071" t="2263" r="18107" b="7813"/>
          <a:stretch>
            <a:fillRect/>
          </a:stretch>
        </p:blipFill>
        <p:spPr>
          <a:xfrm>
            <a:off x="2268485" y="2434994"/>
            <a:ext cx="2486794" cy="4270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>
                <a:solidFill>
                  <a:srgbClr val="663300"/>
                </a:solidFill>
                <a:latin typeface="Arial Rounded MT Bold" pitchFamily="34" charset="0"/>
              </a:rPr>
              <a:t/>
            </a:r>
            <a:br>
              <a:rPr lang="en-US" sz="4000" dirty="0" smtClean="0">
                <a:solidFill>
                  <a:srgbClr val="663300"/>
                </a:solidFill>
                <a:latin typeface="Arial Rounded MT Bold" pitchFamily="34" charset="0"/>
              </a:rPr>
            </a:br>
            <a:r>
              <a:rPr lang="en-US" sz="4400" dirty="0" smtClean="0">
                <a:solidFill>
                  <a:srgbClr val="663300"/>
                </a:solidFill>
                <a:effectLst>
                  <a:outerShdw blurRad="38100" dist="38100" dir="54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Department of Public Health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latin typeface="Arial Rounded MT Bold" pitchFamily="34" charset="0"/>
              </a:rPr>
              <a:t/>
            </a:r>
            <a:br>
              <a:rPr lang="en-US" sz="4000" dirty="0" smtClean="0">
                <a:latin typeface="Arial Rounded MT Bold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HASAs June 2011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5200" y="1295400"/>
            <a:ext cx="4165600" cy="3124200"/>
          </a:xfrm>
          <a:prstGeom prst="rect">
            <a:avLst/>
          </a:prstGeom>
        </p:spPr>
      </p:pic>
      <p:pic>
        <p:nvPicPr>
          <p:cNvPr id="21508" name="Picture 4" descr="http://media.sfweekly.com/5912474.87.jpg"/>
          <p:cNvPicPr>
            <a:picLocks noChangeAspect="1" noChangeArrowheads="1"/>
          </p:cNvPicPr>
          <p:nvPr/>
        </p:nvPicPr>
        <p:blipFill>
          <a:blip r:embed="rId4" cstate="print"/>
          <a:srcRect r="53097" b="16000"/>
          <a:stretch>
            <a:fillRect/>
          </a:stretch>
        </p:blipFill>
        <p:spPr bwMode="auto">
          <a:xfrm>
            <a:off x="228600" y="1066800"/>
            <a:ext cx="2438400" cy="289830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81000"/>
            <a:ext cx="7498080" cy="103663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SOCIAL WORKER ACTIVITY</a:t>
            </a:r>
            <a:br>
              <a:rPr 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January 2009-March 2012</a:t>
            </a: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714488" cy="495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Patron contacts at Library (unique and repeat) –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1,802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Patrons assessed for services –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664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Patrons assessed and referred to other agencies –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453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Patrons offered housing and case mgmt. services –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Patrons placed in permanent housing –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Patrons placed in stabilization rooms –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Patrons helped to find employment or paid internship –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Other Services from DPH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dirty="0" smtClean="0"/>
              <a:t>Meetings &amp; Consultations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/>
              <a:t>Staff Training</a:t>
            </a: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r>
              <a:rPr lang="en-US" sz="3600" dirty="0" smtClean="0">
                <a:sym typeface="Wingdings"/>
              </a:rPr>
              <a:t>	</a:t>
            </a:r>
            <a:r>
              <a:rPr lang="en-US" sz="3200" dirty="0" smtClean="0">
                <a:sym typeface="Wingdings"/>
              </a:rPr>
              <a:t> </a:t>
            </a:r>
            <a:r>
              <a:rPr lang="en-US" sz="3200" dirty="0" smtClean="0"/>
              <a:t>History of homelessness</a:t>
            </a: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r>
              <a:rPr lang="en-US" sz="3200" dirty="0" smtClean="0">
                <a:sym typeface="Wingdings"/>
              </a:rPr>
              <a:t>	 </a:t>
            </a:r>
            <a:r>
              <a:rPr lang="en-US" sz="3200" dirty="0" smtClean="0"/>
              <a:t>Understanding mental illness</a:t>
            </a:r>
          </a:p>
          <a:p>
            <a:pPr lvl="1">
              <a:buNone/>
            </a:pPr>
            <a:r>
              <a:rPr lang="en-US" sz="3200" dirty="0" smtClean="0">
                <a:sym typeface="Wingdings"/>
              </a:rPr>
              <a:t> </a:t>
            </a:r>
            <a:r>
              <a:rPr lang="en-US" sz="3200" dirty="0" smtClean="0"/>
              <a:t>Understanding substance abuse</a:t>
            </a:r>
          </a:p>
          <a:p>
            <a:pPr lvl="1">
              <a:buNone/>
            </a:pPr>
            <a:r>
              <a:rPr lang="en-US" sz="3200" dirty="0" smtClean="0">
                <a:sym typeface="Wingdings"/>
              </a:rPr>
              <a:t> </a:t>
            </a:r>
            <a:r>
              <a:rPr lang="en-US" sz="3200" dirty="0" smtClean="0"/>
              <a:t>Anger management</a:t>
            </a:r>
          </a:p>
          <a:p>
            <a:pPr lvl="1">
              <a:buNone/>
            </a:pPr>
            <a:r>
              <a:rPr lang="en-US" sz="3200" dirty="0" smtClean="0">
                <a:sym typeface="Wingdings"/>
              </a:rPr>
              <a:t> Limit-setting</a:t>
            </a:r>
            <a:endParaRPr lang="en-US" sz="32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97376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>
                <a:latin typeface="Arial Rounded MT Bold" pitchFamily="34" charset="0"/>
              </a:rPr>
              <a:t>LIMIT-SETTING WITH LIBRARY PATRONS</a:t>
            </a:r>
            <a:endParaRPr lang="en-US" sz="5400" dirty="0">
              <a:latin typeface="Arial Rounded MT Bold" pitchFamily="34" charset="0"/>
            </a:endParaRPr>
          </a:p>
        </p:txBody>
      </p:sp>
      <p:pic>
        <p:nvPicPr>
          <p:cNvPr id="4" name="Content Placeholder 5" descr="DSCF146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3962400" y="304800"/>
            <a:ext cx="4876800" cy="3657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745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>
                <a:latin typeface="Arial Rounded MT Bold" pitchFamily="34" charset="0"/>
              </a:rPr>
              <a:t>Why Set Limits?</a:t>
            </a:r>
            <a:endParaRPr lang="en-US" sz="8000" dirty="0">
              <a:latin typeface="Arial Rounded MT Bold" pitchFamily="34" charset="0"/>
            </a:endParaRPr>
          </a:p>
        </p:txBody>
      </p:sp>
      <p:pic>
        <p:nvPicPr>
          <p:cNvPr id="4" name="Content Placeholder 5" descr="DSCF146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3962400" y="304800"/>
            <a:ext cx="4876800" cy="3657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745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7300" dirty="0" smtClean="0">
                <a:latin typeface="Arial Rounded MT Bold" pitchFamily="34" charset="0"/>
              </a:rPr>
              <a:t>How to Set Limits</a:t>
            </a:r>
            <a:endParaRPr lang="en-US" sz="8000" dirty="0">
              <a:latin typeface="Arial Rounded MT Bold" pitchFamily="34" charset="0"/>
            </a:endParaRPr>
          </a:p>
        </p:txBody>
      </p:sp>
      <p:pic>
        <p:nvPicPr>
          <p:cNvPr id="4" name="Content Placeholder 5" descr="DSCF146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3962400" y="304800"/>
            <a:ext cx="4876800" cy="3657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74516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>
                <a:latin typeface="Arial Rounded MT Bold" pitchFamily="34" charset="0"/>
              </a:rPr>
              <a:t>Helpful Hints</a:t>
            </a:r>
            <a:endParaRPr lang="en-US" sz="8000" dirty="0">
              <a:latin typeface="Arial Rounded MT Bold" pitchFamily="34" charset="0"/>
            </a:endParaRPr>
          </a:p>
        </p:txBody>
      </p:sp>
      <p:pic>
        <p:nvPicPr>
          <p:cNvPr id="4" name="Content Placeholder 5" descr="DSCF146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3962400" y="304800"/>
            <a:ext cx="4876800" cy="3657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745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7300" dirty="0" smtClean="0">
                <a:latin typeface="Arial Rounded MT Bold" pitchFamily="34" charset="0"/>
              </a:rPr>
              <a:t>Taking Care of Ourselves</a:t>
            </a:r>
            <a:endParaRPr lang="en-US" sz="8000" dirty="0">
              <a:latin typeface="Arial Rounded MT Bold" pitchFamily="34" charset="0"/>
            </a:endParaRPr>
          </a:p>
        </p:txBody>
      </p:sp>
      <p:pic>
        <p:nvPicPr>
          <p:cNvPr id="4" name="Content Placeholder 5" descr="DSCF146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3962400" y="304800"/>
            <a:ext cx="4876800" cy="3657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ck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0400" y="457200"/>
            <a:ext cx="3824288" cy="3561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0"/>
            <a:ext cx="7498080" cy="4038600"/>
          </a:xfrm>
        </p:spPr>
        <p:txBody>
          <a:bodyPr>
            <a:normAutofit/>
          </a:bodyPr>
          <a:lstStyle/>
          <a:p>
            <a:pPr algn="ctr"/>
            <a:r>
              <a:rPr lang="en-US" sz="199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Break!</a:t>
            </a:r>
            <a:endParaRPr lang="en-US" sz="199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 mar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5400" y="609600"/>
            <a:ext cx="5207000" cy="5481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1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00" dirty="0" smtClean="0"/>
              <a:t/>
            </a:r>
            <a:br>
              <a:rPr lang="en-US" sz="11500" dirty="0" smtClean="0"/>
            </a:br>
            <a:r>
              <a:rPr lang="en-US" sz="13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br>
              <a:rPr lang="en-US" sz="13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15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Bay Area Population </a:t>
            </a:r>
            <a:endParaRPr lang="en-US" dirty="0">
              <a:latin typeface="Arial Rounded MT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371600"/>
          <a:ext cx="7467600" cy="493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126"/>
                <a:gridCol w="1933074"/>
                <a:gridCol w="1840029"/>
                <a:gridCol w="2122371"/>
              </a:tblGrid>
              <a:tr h="761999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COUNTY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OVERALL COUNT    (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2010)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HOMELESS COUNT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 (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2011)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HOMELESSNESS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906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Alameda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1,510,271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4,178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2.8%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08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Contra Costa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1,049,025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4,274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4.1%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8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Monterey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415,057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2,507</a:t>
                      </a:r>
                      <a:endParaRPr lang="en-US" sz="1800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08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San Francisco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805,235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6,455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06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San Mateo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718,451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2,149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08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Santa Clara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1,781,642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7,045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745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7300" dirty="0" smtClean="0">
                <a:latin typeface="Arial Rounded MT Bold" pitchFamily="34" charset="0"/>
              </a:rPr>
              <a:t>Something to Think About</a:t>
            </a:r>
            <a:endParaRPr lang="en-US" sz="8000" dirty="0">
              <a:latin typeface="Arial Rounded MT Bold" pitchFamily="34" charset="0"/>
            </a:endParaRPr>
          </a:p>
        </p:txBody>
      </p:sp>
      <p:pic>
        <p:nvPicPr>
          <p:cNvPr id="4" name="Content Placeholder 5" descr="DSCF146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3962400" y="304800"/>
            <a:ext cx="4876800" cy="3657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ASA.jpg"/>
          <p:cNvPicPr>
            <a:picLocks noChangeAspect="1"/>
          </p:cNvPicPr>
          <p:nvPr/>
        </p:nvPicPr>
        <p:blipFill>
          <a:blip r:embed="rId2" cstate="print"/>
          <a:srcRect l="33600" r="4800"/>
          <a:stretch>
            <a:fillRect/>
          </a:stretch>
        </p:blipFill>
        <p:spPr>
          <a:xfrm>
            <a:off x="6116723" y="1438656"/>
            <a:ext cx="2722477" cy="2828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>
                <a:solidFill>
                  <a:srgbClr val="663300"/>
                </a:solidFill>
                <a:latin typeface="Arial Rounded MT Bold" pitchFamily="34" charset="0"/>
              </a:rPr>
              <a:t/>
            </a:r>
            <a:br>
              <a:rPr lang="en-US" sz="4000" dirty="0" smtClean="0">
                <a:solidFill>
                  <a:srgbClr val="663300"/>
                </a:solidFill>
                <a:latin typeface="Arial Rounded MT Bold" pitchFamily="34" charset="0"/>
              </a:rPr>
            </a:br>
            <a:r>
              <a:rPr lang="en-US" sz="4400" dirty="0" smtClean="0">
                <a:solidFill>
                  <a:srgbClr val="663300"/>
                </a:solidFill>
                <a:effectLst>
                  <a:outerShdw blurRad="38100" dist="38100" dir="54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SFPL Health and Safety Associates (</a:t>
            </a:r>
            <a:r>
              <a:rPr lang="en-US" sz="4400" dirty="0" err="1" smtClean="0">
                <a:solidFill>
                  <a:srgbClr val="663300"/>
                </a:solidFill>
                <a:effectLst>
                  <a:outerShdw blurRad="38100" dist="38100" dir="54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HaSAs</a:t>
            </a:r>
            <a:r>
              <a:rPr lang="en-US" sz="4400" dirty="0" smtClean="0">
                <a:solidFill>
                  <a:srgbClr val="663300"/>
                </a:solidFill>
                <a:effectLst>
                  <a:outerShdw blurRad="38100" dist="38100" dir="54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)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latin typeface="Arial Rounded MT Bold" pitchFamily="34" charset="0"/>
              </a:rPr>
              <a:t/>
            </a:r>
            <a:br>
              <a:rPr lang="en-US" sz="4000" dirty="0" smtClean="0">
                <a:latin typeface="Arial Rounded MT Bold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HASAs June 2011-2.JPG"/>
          <p:cNvPicPr>
            <a:picLocks noChangeAspect="1"/>
          </p:cNvPicPr>
          <p:nvPr/>
        </p:nvPicPr>
        <p:blipFill>
          <a:blip r:embed="rId3" cstate="print"/>
          <a:srcRect l="5183" r="15548" b="31083"/>
          <a:stretch>
            <a:fillRect/>
          </a:stretch>
        </p:blipFill>
        <p:spPr>
          <a:xfrm>
            <a:off x="2057400" y="2574494"/>
            <a:ext cx="4349014" cy="2835706"/>
          </a:xfrm>
          <a:prstGeom prst="rect">
            <a:avLst/>
          </a:prstGeom>
        </p:spPr>
      </p:pic>
      <p:pic>
        <p:nvPicPr>
          <p:cNvPr id="8" name="Picture 7" descr="DSCF1434.JPG"/>
          <p:cNvPicPr>
            <a:picLocks noChangeAspect="1"/>
          </p:cNvPicPr>
          <p:nvPr/>
        </p:nvPicPr>
        <p:blipFill>
          <a:blip r:embed="rId4" cstate="print"/>
          <a:srcRect l="12302" t="19130" r="36906" b="19130"/>
          <a:stretch>
            <a:fillRect/>
          </a:stretch>
        </p:blipFill>
        <p:spPr>
          <a:xfrm>
            <a:off x="381000" y="4267200"/>
            <a:ext cx="2519097" cy="22957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76200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>
                <a:latin typeface="Arial Rounded MT Bold" pitchFamily="34" charset="0"/>
              </a:rPr>
              <a:t>LAUNDRY &amp; SHOWER RESOURCES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914400"/>
            <a:ext cx="3657600" cy="5638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000" u="sng" dirty="0" smtClean="0">
                <a:latin typeface="Bodoni MT Black" pitchFamily="18" charset="0"/>
              </a:rPr>
              <a:t>LOW-COST LAUNDRIES </a:t>
            </a:r>
            <a:endParaRPr lang="en-US" sz="4000" dirty="0" smtClean="0">
              <a:latin typeface="Bodoni MT Black" pitchFamily="18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Bayview Hunters Point Multi-Service Center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2111 Jennings Street @ Van Dyke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671-1100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Every day, 7:00pm-12:00 midnight</a:t>
            </a: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 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Mission Neighborhood Resource Center 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165 Capp Street near 17</a:t>
            </a:r>
            <a:r>
              <a:rPr lang="en-US" sz="4000" b="1" baseline="30000" dirty="0" smtClean="0">
                <a:latin typeface="Calibri" pitchFamily="34" charset="0"/>
              </a:rPr>
              <a:t>th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869-7977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Monday through Friday 7:00am-11:30am</a:t>
            </a: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Tuesday &amp; Wednesday 2:00pm-6:00pm </a:t>
            </a:r>
            <a:endParaRPr lang="en-US" sz="37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 </a:t>
            </a:r>
          </a:p>
          <a:p>
            <a:pPr>
              <a:buNone/>
            </a:pPr>
            <a:r>
              <a:rPr lang="en-US" sz="4000" u="sng" dirty="0" smtClean="0">
                <a:latin typeface="Bodoni MT Black" pitchFamily="18" charset="0"/>
              </a:rPr>
              <a:t>FREE SHOWERS</a:t>
            </a:r>
            <a:endParaRPr lang="en-US" sz="4000" dirty="0" smtClean="0">
              <a:latin typeface="Bodoni MT Black" pitchFamily="18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Bayview Hunters Point Multi-Service Center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2111 Jennings Street @ Van Dyke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671-1100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Every day, 7:00pm-12:00 midnight</a:t>
            </a: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Men and women </a:t>
            </a: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 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Martin de </a:t>
            </a:r>
            <a:r>
              <a:rPr lang="en-US" sz="4000" b="1" dirty="0" err="1" smtClean="0">
                <a:latin typeface="Calibri" pitchFamily="34" charset="0"/>
              </a:rPr>
              <a:t>Porres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225 Potrero Avenue @ 15</a:t>
            </a:r>
            <a:r>
              <a:rPr lang="en-US" sz="4000" b="1" baseline="30000" dirty="0" smtClean="0">
                <a:latin typeface="Calibri" pitchFamily="34" charset="0"/>
              </a:rPr>
              <a:t>th</a:t>
            </a:r>
            <a:r>
              <a:rPr lang="en-US" sz="4000" b="1" dirty="0" smtClean="0">
                <a:latin typeface="Calibri" pitchFamily="34" charset="0"/>
              </a:rPr>
              <a:t> Street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552-0240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Tuesday &amp; Thursday 9:00am</a:t>
            </a: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Men and women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762000"/>
            <a:ext cx="3657600" cy="5943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Mission Neighborhood Resource Center 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165 Capp Street near 17</a:t>
            </a:r>
            <a:r>
              <a:rPr lang="en-US" sz="4000" b="1" baseline="30000" dirty="0" smtClean="0">
                <a:latin typeface="Calibri" pitchFamily="34" charset="0"/>
              </a:rPr>
              <a:t>th </a:t>
            </a:r>
            <a:r>
              <a:rPr lang="en-US" sz="4000" b="1" dirty="0" smtClean="0">
                <a:latin typeface="Calibri" pitchFamily="34" charset="0"/>
              </a:rPr>
              <a:t>Street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869-7977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Monday through Friday 7:00am-11:30am</a:t>
            </a: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 Tuesday &amp; Wednesday 2:00pm-6:00pm </a:t>
            </a: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 Men and women</a:t>
            </a:r>
          </a:p>
          <a:p>
            <a:pPr>
              <a:buNone/>
            </a:pP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MSC South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525 – 5</a:t>
            </a:r>
            <a:r>
              <a:rPr lang="en-US" sz="4000" b="1" baseline="30000" dirty="0" smtClean="0">
                <a:latin typeface="Calibri" pitchFamily="34" charset="0"/>
              </a:rPr>
              <a:t>th</a:t>
            </a:r>
            <a:r>
              <a:rPr lang="en-US" sz="4000" b="1" dirty="0" smtClean="0">
                <a:latin typeface="Calibri" pitchFamily="34" charset="0"/>
              </a:rPr>
              <a:t> Street near Bryant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597-7960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Every day, 24 hours </a:t>
            </a: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Men and women</a:t>
            </a: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 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A Woman’s Place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1049 Howard Street near 6</a:t>
            </a:r>
            <a:r>
              <a:rPr lang="en-US" sz="4000" b="1" baseline="30000" dirty="0" smtClean="0">
                <a:latin typeface="Calibri" pitchFamily="34" charset="0"/>
              </a:rPr>
              <a:t>th</a:t>
            </a:r>
            <a:r>
              <a:rPr lang="en-US" sz="4000" b="1" dirty="0" smtClean="0">
                <a:latin typeface="Calibri" pitchFamily="34" charset="0"/>
              </a:rPr>
              <a:t> Street 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487-2140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Every day, 6:00am-7:00am, 8:00am-10:00am, </a:t>
            </a: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11:30am-3:00pm; 4:00pm-10:00pm</a:t>
            </a: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Women only</a:t>
            </a: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 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A Woman’s Place Drop-In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211 – 13</a:t>
            </a:r>
            <a:r>
              <a:rPr lang="en-US" sz="4000" b="1" baseline="30000" dirty="0" smtClean="0">
                <a:latin typeface="Calibri" pitchFamily="34" charset="0"/>
              </a:rPr>
              <a:t>th</a:t>
            </a:r>
            <a:r>
              <a:rPr lang="en-US" sz="4000" b="1" dirty="0" smtClean="0">
                <a:latin typeface="Calibri" pitchFamily="34" charset="0"/>
              </a:rPr>
              <a:t> Street @ Mission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Calibri" pitchFamily="34" charset="0"/>
              </a:rPr>
              <a:t>746-1945</a:t>
            </a:r>
            <a:endParaRPr lang="en-US" sz="4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Every day, 24 hours </a:t>
            </a:r>
          </a:p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Women only	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 algn="ctr">
              <a:buNone/>
            </a:pPr>
            <a:r>
              <a:rPr lang="en-US" sz="7200" dirty="0" smtClean="0">
                <a:latin typeface="SFPL Logo" pitchFamily="2" charset="0"/>
              </a:rPr>
              <a:t>a</a:t>
            </a:r>
          </a:p>
          <a:p>
            <a:pPr algn="ctr">
              <a:buNone/>
            </a:pPr>
            <a:r>
              <a:rPr lang="en-US" b="1" dirty="0" smtClean="0"/>
              <a:t>SFPL makes every effort to provide current information. </a:t>
            </a:r>
            <a:br>
              <a:rPr lang="en-US" b="1" dirty="0" smtClean="0"/>
            </a:br>
            <a:r>
              <a:rPr lang="en-US" b="1" dirty="0" smtClean="0"/>
              <a:t>Resources are subject to change without notice. 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 exterior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2000"/>
          </a:blip>
          <a:stretch>
            <a:fillRect/>
          </a:stretch>
        </p:blipFill>
        <p:spPr>
          <a:xfrm>
            <a:off x="1180894" y="1143000"/>
            <a:ext cx="7780226" cy="441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920" y="1066800"/>
            <a:ext cx="7498080" cy="4800600"/>
          </a:xfrm>
        </p:spPr>
        <p:txBody>
          <a:bodyPr/>
          <a:lstStyle/>
          <a:p>
            <a:pPr algn="ctr">
              <a:buNone/>
            </a:pPr>
            <a:endParaRPr lang="en-US" b="1" dirty="0" smtClean="0">
              <a:solidFill>
                <a:srgbClr val="66330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663300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663300"/>
                </a:solidFill>
                <a:latin typeface="Arial Rounded MT Bold" pitchFamily="34" charset="0"/>
              </a:rPr>
              <a:t>Leah Esguerra, Social Worker</a:t>
            </a:r>
          </a:p>
          <a:p>
            <a:pPr algn="ctr">
              <a:buNone/>
            </a:pPr>
            <a:r>
              <a:rPr lang="en-US" sz="2800" b="1" i="1" dirty="0" smtClean="0">
                <a:solidFill>
                  <a:srgbClr val="663300"/>
                </a:solidFill>
                <a:latin typeface="Arial Rounded MT Bold" pitchFamily="34" charset="0"/>
              </a:rPr>
              <a:t>lesguerra@sfpl.org </a:t>
            </a:r>
          </a:p>
          <a:p>
            <a:pPr algn="ctr">
              <a:buNone/>
            </a:pPr>
            <a:endParaRPr lang="en-US" sz="2800" b="1" dirty="0" smtClean="0">
              <a:solidFill>
                <a:srgbClr val="663300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663300"/>
                </a:solidFill>
                <a:latin typeface="Arial Rounded MT Bold" pitchFamily="34" charset="0"/>
              </a:rPr>
              <a:t>Karen Strauss, Assistant Chief of Main</a:t>
            </a:r>
          </a:p>
          <a:p>
            <a:pPr algn="ctr">
              <a:buNone/>
            </a:pPr>
            <a:r>
              <a:rPr lang="en-US" sz="2800" b="1" i="1" dirty="0" smtClean="0">
                <a:solidFill>
                  <a:srgbClr val="663300"/>
                </a:solidFill>
                <a:latin typeface="Arial Rounded MT Bold" pitchFamily="34" charset="0"/>
              </a:rPr>
              <a:t>kstrauss@sfpl.org </a:t>
            </a:r>
          </a:p>
          <a:p>
            <a:pPr algn="ctr">
              <a:buNone/>
            </a:pPr>
            <a:endParaRPr lang="en-US" sz="2800" b="1" dirty="0" smtClean="0">
              <a:solidFill>
                <a:srgbClr val="663300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663300"/>
                </a:solidFill>
                <a:latin typeface="Arial Rounded MT Bold" pitchFamily="34" charset="0"/>
              </a:rPr>
              <a:t> 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Homelessness in San Francisco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410200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en-US" sz="5900" b="1" dirty="0" smtClean="0"/>
              <a:t>History</a:t>
            </a:r>
          </a:p>
          <a:p>
            <a:pPr>
              <a:buFont typeface="Wingdings" pitchFamily="2" charset="2"/>
              <a:buChar char="§"/>
            </a:pPr>
            <a:r>
              <a:rPr lang="en-US" sz="5900" dirty="0" smtClean="0"/>
              <a:t>Barbary Coast</a:t>
            </a:r>
          </a:p>
          <a:p>
            <a:pPr>
              <a:buFont typeface="Wingdings" pitchFamily="2" charset="2"/>
              <a:buChar char="§"/>
            </a:pPr>
            <a:r>
              <a:rPr lang="en-US" sz="5900" dirty="0" smtClean="0"/>
              <a:t>Great Depression</a:t>
            </a:r>
          </a:p>
          <a:p>
            <a:pPr>
              <a:buFont typeface="Wingdings" pitchFamily="2" charset="2"/>
              <a:buChar char="§"/>
            </a:pPr>
            <a:r>
              <a:rPr lang="en-US" sz="5900" dirty="0" smtClean="0"/>
              <a:t>Summer of Love</a:t>
            </a:r>
          </a:p>
          <a:p>
            <a:pPr>
              <a:buFont typeface="Wingdings" pitchFamily="2" charset="2"/>
              <a:buChar char="§"/>
            </a:pPr>
            <a:r>
              <a:rPr lang="en-US" sz="5900" dirty="0" smtClean="0"/>
              <a:t>AIDS and crack epidemics</a:t>
            </a:r>
          </a:p>
          <a:p>
            <a:pPr>
              <a:buFont typeface="Wingdings" pitchFamily="2" charset="2"/>
              <a:buChar char="§"/>
            </a:pPr>
            <a:r>
              <a:rPr lang="en-US" sz="5900" dirty="0" smtClean="0"/>
              <a:t>Shelters</a:t>
            </a:r>
          </a:p>
          <a:p>
            <a:pPr>
              <a:buNone/>
            </a:pPr>
            <a:r>
              <a:rPr lang="en-US" sz="5900" dirty="0" smtClean="0"/>
              <a:t> </a:t>
            </a:r>
          </a:p>
          <a:p>
            <a:pPr>
              <a:buNone/>
            </a:pPr>
            <a:r>
              <a:rPr lang="en-US" sz="5900" b="1" dirty="0" smtClean="0"/>
              <a:t>Since 2004</a:t>
            </a:r>
            <a:endParaRPr lang="en-US" sz="5900" dirty="0" smtClean="0"/>
          </a:p>
          <a:p>
            <a:pPr>
              <a:buFont typeface="Wingdings" pitchFamily="2" charset="2"/>
              <a:buChar char="§"/>
            </a:pPr>
            <a:r>
              <a:rPr lang="en-US" sz="5900" dirty="0" smtClean="0"/>
              <a:t>Care-not-Cash</a:t>
            </a:r>
          </a:p>
          <a:p>
            <a:pPr>
              <a:buFont typeface="Wingdings" pitchFamily="2" charset="2"/>
              <a:buChar char="§"/>
            </a:pPr>
            <a:r>
              <a:rPr lang="en-US" sz="5900" dirty="0" smtClean="0"/>
              <a:t>Project Homeless Connect</a:t>
            </a:r>
          </a:p>
          <a:p>
            <a:pPr algn="r">
              <a:buNone/>
            </a:pPr>
            <a:endParaRPr lang="en-US" sz="2500" i="1" dirty="0" smtClean="0"/>
          </a:p>
          <a:p>
            <a:pPr algn="r">
              <a:buNone/>
            </a:pPr>
            <a:endParaRPr lang="en-US" sz="2500" i="1" dirty="0" smtClean="0"/>
          </a:p>
          <a:p>
            <a:pPr algn="r">
              <a:buNone/>
            </a:pPr>
            <a:r>
              <a:rPr lang="en-US" sz="2500" i="1" dirty="0" smtClean="0"/>
              <a:t>Adapted from a presentation in 2007 to SFPL staff </a:t>
            </a:r>
          </a:p>
          <a:p>
            <a:pPr algn="r">
              <a:buNone/>
            </a:pPr>
            <a:r>
              <a:rPr lang="en-US" sz="2500" i="1" dirty="0" smtClean="0"/>
              <a:t>by Rajesh Parekh, MD, and </a:t>
            </a:r>
            <a:r>
              <a:rPr lang="en-US" sz="2500" i="1" dirty="0" err="1" smtClean="0"/>
              <a:t>Rann</a:t>
            </a:r>
            <a:r>
              <a:rPr lang="en-US" sz="2500" i="1" dirty="0" smtClean="0"/>
              <a:t> Parker, Directors, </a:t>
            </a:r>
          </a:p>
          <a:p>
            <a:pPr algn="r">
              <a:buNone/>
            </a:pPr>
            <a:r>
              <a:rPr lang="en-US" sz="2500" i="1" dirty="0" smtClean="0"/>
              <a:t>SF Homeless Outreach Team</a:t>
            </a:r>
            <a:endParaRPr lang="en-US" sz="2500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Berkeley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Contra Costa County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Monterey County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Oakland/Alameda County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San Francisco City &amp; County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San Jose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San Mateo County</a:t>
            </a:r>
          </a:p>
          <a:p>
            <a:pPr algn="r">
              <a:buNone/>
            </a:pPr>
            <a:r>
              <a:rPr lang="en-US" sz="1800" i="1" dirty="0" smtClean="0"/>
              <a:t>*Past and/or present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*Local 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Project Homeless Connect Events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F14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6200" y="457200"/>
            <a:ext cx="7416800" cy="5562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in exterio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7592" y="914400"/>
            <a:ext cx="7706858" cy="437792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F1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533400"/>
            <a:ext cx="7518400" cy="5638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F146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304800" y="838200"/>
            <a:ext cx="4572000" cy="3429000"/>
          </a:xfrm>
        </p:spPr>
      </p:pic>
      <p:pic>
        <p:nvPicPr>
          <p:cNvPr id="3" name="Picture 2" descr="homeless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514600"/>
            <a:ext cx="5715000" cy="39370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2">
      <a:dk1>
        <a:sysClr val="windowText" lastClr="000000"/>
      </a:dk1>
      <a:lt1>
        <a:srgbClr val="F8EDC5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33518</TotalTime>
  <Words>306</Words>
  <Application>Microsoft Office PowerPoint</Application>
  <PresentationFormat>On-screen Show (4:3)</PresentationFormat>
  <Paragraphs>182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Slide 1</vt:lpstr>
      <vt:lpstr>What We’ll Cover</vt:lpstr>
      <vt:lpstr>Bay Area Population </vt:lpstr>
      <vt:lpstr>Homelessness in San Francisco</vt:lpstr>
      <vt:lpstr>*Local  Project Homeless Connect Events</vt:lpstr>
      <vt:lpstr>Slide 6</vt:lpstr>
      <vt:lpstr>Slide 7</vt:lpstr>
      <vt:lpstr>Slide 8</vt:lpstr>
      <vt:lpstr>Slide 9</vt:lpstr>
      <vt:lpstr>Slide 10</vt:lpstr>
      <vt:lpstr>Slide 11</vt:lpstr>
      <vt:lpstr>Slide 12</vt:lpstr>
      <vt:lpstr>Patron Behavior Guidelines</vt:lpstr>
      <vt:lpstr>Slide 14</vt:lpstr>
      <vt:lpstr>Slide 15</vt:lpstr>
      <vt:lpstr>Slide 16</vt:lpstr>
      <vt:lpstr>Slide 17</vt:lpstr>
      <vt:lpstr>San Francisco Police Department </vt:lpstr>
      <vt:lpstr>Department of Public Works</vt:lpstr>
      <vt:lpstr> Department of Public Health  </vt:lpstr>
      <vt:lpstr> SOCIAL WORKER ACTIVITY January 2009-March 2012 </vt:lpstr>
      <vt:lpstr>Other Services from DPH</vt:lpstr>
      <vt:lpstr>    LIMIT-SETTING WITH LIBRARY PATRONS</vt:lpstr>
      <vt:lpstr>   Why Set Limits?</vt:lpstr>
      <vt:lpstr>   How to Set Limits</vt:lpstr>
      <vt:lpstr>   Helpful Hints</vt:lpstr>
      <vt:lpstr>   Taking Care of Ourselves</vt:lpstr>
      <vt:lpstr>Break!</vt:lpstr>
      <vt:lpstr> Questions? </vt:lpstr>
      <vt:lpstr>   Something to Think About</vt:lpstr>
      <vt:lpstr> SFPL Health and Safety Associates (HaSAs)   </vt:lpstr>
      <vt:lpstr>LAUNDRY &amp; SHOWER RESOURCES </vt:lpstr>
      <vt:lpstr>Slide 33</vt:lpstr>
    </vt:vector>
  </TitlesOfParts>
  <Company>San Francisco Public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kstrauss</dc:creator>
  <cp:lastModifiedBy>kstrauss</cp:lastModifiedBy>
  <cp:revision>373</cp:revision>
  <dcterms:created xsi:type="dcterms:W3CDTF">2011-06-14T22:47:41Z</dcterms:created>
  <dcterms:modified xsi:type="dcterms:W3CDTF">2012-04-19T18:34:34Z</dcterms:modified>
</cp:coreProperties>
</file>